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85" r:id="rId6"/>
    <p:sldId id="371" r:id="rId7"/>
    <p:sldId id="383" r:id="rId8"/>
    <p:sldId id="257" r:id="rId9"/>
    <p:sldId id="389" r:id="rId10"/>
    <p:sldId id="374" r:id="rId11"/>
    <p:sldId id="390" r:id="rId12"/>
    <p:sldId id="391" r:id="rId13"/>
    <p:sldId id="392" r:id="rId14"/>
    <p:sldId id="377" r:id="rId15"/>
    <p:sldId id="393" r:id="rId16"/>
    <p:sldId id="394" r:id="rId17"/>
    <p:sldId id="395" r:id="rId18"/>
    <p:sldId id="39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ue - Sara Münnich" userId="7509f428-c1e0-4e2f-a875-f7c3f3229df9" providerId="ADAL" clId="{C1029FBA-E887-4E7B-9A6E-EA8A859386D1}"/>
    <pc:docChg chg="custSel modSld">
      <pc:chgData name="SMue - Sara Münnich" userId="7509f428-c1e0-4e2f-a875-f7c3f3229df9" providerId="ADAL" clId="{C1029FBA-E887-4E7B-9A6E-EA8A859386D1}" dt="2022-11-24T13:41:47.040" v="7" actId="478"/>
      <pc:docMkLst>
        <pc:docMk/>
      </pc:docMkLst>
      <pc:sldChg chg="delSp modSp mod">
        <pc:chgData name="SMue - Sara Münnich" userId="7509f428-c1e0-4e2f-a875-f7c3f3229df9" providerId="ADAL" clId="{C1029FBA-E887-4E7B-9A6E-EA8A859386D1}" dt="2022-11-24T13:41:39.155" v="4" actId="1076"/>
        <pc:sldMkLst>
          <pc:docMk/>
          <pc:sldMk cId="2483776836" sldId="256"/>
        </pc:sldMkLst>
        <pc:spChg chg="del mod topLvl">
          <ac:chgData name="SMue - Sara Münnich" userId="7509f428-c1e0-4e2f-a875-f7c3f3229df9" providerId="ADAL" clId="{C1029FBA-E887-4E7B-9A6E-EA8A859386D1}" dt="2022-11-24T13:41:35.887" v="3" actId="478"/>
          <ac:spMkLst>
            <pc:docMk/>
            <pc:sldMk cId="2483776836" sldId="256"/>
            <ac:spMk id="5" creationId="{0C085A06-89B8-575B-7B9C-6F5AF8FA0A13}"/>
          </ac:spMkLst>
        </pc:spChg>
        <pc:spChg chg="del">
          <ac:chgData name="SMue - Sara Münnich" userId="7509f428-c1e0-4e2f-a875-f7c3f3229df9" providerId="ADAL" clId="{C1029FBA-E887-4E7B-9A6E-EA8A859386D1}" dt="2022-11-24T13:41:33.728" v="1" actId="478"/>
          <ac:spMkLst>
            <pc:docMk/>
            <pc:sldMk cId="2483776836" sldId="256"/>
            <ac:spMk id="8" creationId="{D762B3D0-EBFB-4D2F-A70E-E473B06F9260}"/>
          </ac:spMkLst>
        </pc:spChg>
        <pc:grpChg chg="del">
          <ac:chgData name="SMue - Sara Münnich" userId="7509f428-c1e0-4e2f-a875-f7c3f3229df9" providerId="ADAL" clId="{C1029FBA-E887-4E7B-9A6E-EA8A859386D1}" dt="2022-11-24T13:41:35.887" v="3" actId="478"/>
          <ac:grpSpMkLst>
            <pc:docMk/>
            <pc:sldMk cId="2483776836" sldId="256"/>
            <ac:grpSpMk id="9" creationId="{C489B960-9B78-600F-6887-4D086F335426}"/>
          </ac:grpSpMkLst>
        </pc:grpChg>
        <pc:picChg chg="mod topLvl">
          <ac:chgData name="SMue - Sara Münnich" userId="7509f428-c1e0-4e2f-a875-f7c3f3229df9" providerId="ADAL" clId="{C1029FBA-E887-4E7B-9A6E-EA8A859386D1}" dt="2022-11-24T13:41:39.155" v="4" actId="1076"/>
          <ac:picMkLst>
            <pc:docMk/>
            <pc:sldMk cId="2483776836" sldId="256"/>
            <ac:picMk id="4" creationId="{72FE00CD-572A-396E-0CE5-0AA643E314EB}"/>
          </ac:picMkLst>
        </pc:picChg>
        <pc:picChg chg="del">
          <ac:chgData name="SMue - Sara Münnich" userId="7509f428-c1e0-4e2f-a875-f7c3f3229df9" providerId="ADAL" clId="{C1029FBA-E887-4E7B-9A6E-EA8A859386D1}" dt="2022-11-24T13:41:32.225" v="0" actId="478"/>
          <ac:picMkLst>
            <pc:docMk/>
            <pc:sldMk cId="2483776836" sldId="256"/>
            <ac:picMk id="7" creationId="{F782D1AB-AF8B-1701-8DC8-A897C28DFC83}"/>
          </ac:picMkLst>
        </pc:picChg>
      </pc:sldChg>
      <pc:sldChg chg="delSp mod">
        <pc:chgData name="SMue - Sara Münnich" userId="7509f428-c1e0-4e2f-a875-f7c3f3229df9" providerId="ADAL" clId="{C1029FBA-E887-4E7B-9A6E-EA8A859386D1}" dt="2022-11-24T13:41:47.040" v="7" actId="478"/>
        <pc:sldMkLst>
          <pc:docMk/>
          <pc:sldMk cId="899208504" sldId="396"/>
        </pc:sldMkLst>
        <pc:spChg chg="del">
          <ac:chgData name="SMue - Sara Münnich" userId="7509f428-c1e0-4e2f-a875-f7c3f3229df9" providerId="ADAL" clId="{C1029FBA-E887-4E7B-9A6E-EA8A859386D1}" dt="2022-11-24T13:41:47.040" v="7" actId="478"/>
          <ac:spMkLst>
            <pc:docMk/>
            <pc:sldMk cId="899208504" sldId="396"/>
            <ac:spMk id="3" creationId="{E5D9FD0E-090F-6502-13C6-4DB2B44C1275}"/>
          </ac:spMkLst>
        </pc:spChg>
        <pc:spChg chg="del">
          <ac:chgData name="SMue - Sara Münnich" userId="7509f428-c1e0-4e2f-a875-f7c3f3229df9" providerId="ADAL" clId="{C1029FBA-E887-4E7B-9A6E-EA8A859386D1}" dt="2022-11-24T13:41:45.783" v="6" actId="478"/>
          <ac:spMkLst>
            <pc:docMk/>
            <pc:sldMk cId="899208504" sldId="396"/>
            <ac:spMk id="5" creationId="{F43E22A9-7FC2-E8DC-FA5E-89E3BC6492E5}"/>
          </ac:spMkLst>
        </pc:spChg>
        <pc:picChg chg="del">
          <ac:chgData name="SMue - Sara Münnich" userId="7509f428-c1e0-4e2f-a875-f7c3f3229df9" providerId="ADAL" clId="{C1029FBA-E887-4E7B-9A6E-EA8A859386D1}" dt="2022-11-24T13:41:44.499" v="5" actId="478"/>
          <ac:picMkLst>
            <pc:docMk/>
            <pc:sldMk cId="899208504" sldId="396"/>
            <ac:picMk id="4" creationId="{C6DC710F-9E91-22E7-BB2F-20416D687A78}"/>
          </ac:picMkLst>
        </pc:picChg>
      </pc:sldChg>
    </pc:docChg>
  </pc:docChgLst>
  <pc:docChgLst>
    <pc:chgData name="KSc - Katharina Schnoor" userId="dbad71df-296e-449c-977a-35448d5bd27d" providerId="ADAL" clId="{F7AC2805-0ED4-47A6-8FE8-DC9EE969C40E}"/>
    <pc:docChg chg="delSld">
      <pc:chgData name="KSc - Katharina Schnoor" userId="dbad71df-296e-449c-977a-35448d5bd27d" providerId="ADAL" clId="{F7AC2805-0ED4-47A6-8FE8-DC9EE969C40E}" dt="2022-06-07T11:36:02.170" v="0" actId="47"/>
      <pc:docMkLst>
        <pc:docMk/>
      </pc:docMkLst>
      <pc:sldChg chg="del">
        <pc:chgData name="KSc - Katharina Schnoor" userId="dbad71df-296e-449c-977a-35448d5bd27d" providerId="ADAL" clId="{F7AC2805-0ED4-47A6-8FE8-DC9EE969C40E}" dt="2022-06-07T11:36:02.170" v="0" actId="47"/>
        <pc:sldMkLst>
          <pc:docMk/>
          <pc:sldMk cId="1904987840" sldId="4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3B8A-4371-464E-9420-E07FA683D4F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65834-47BF-475E-8E5D-1D3F2B1132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8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 userDrawn="1"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106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 userDrawn="1"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 userDrawn="1"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TRAGEN SIE HIER IHREN NAMEN EIN</a:t>
            </a:r>
          </a:p>
          <a:p>
            <a:endParaRPr lang="de-DE" dirty="0"/>
          </a:p>
          <a:p>
            <a:r>
              <a:rPr lang="de-DE" sz="1600" dirty="0"/>
              <a:t>Unternehmen</a:t>
            </a:r>
          </a:p>
          <a:p>
            <a:r>
              <a:rPr lang="de-DE" sz="1600" dirty="0"/>
              <a:t>Straße/Hausnummer</a:t>
            </a:r>
          </a:p>
          <a:p>
            <a:r>
              <a:rPr lang="de-DE" sz="1600" dirty="0"/>
              <a:t>PLZ/ Stadt</a:t>
            </a:r>
          </a:p>
          <a:p>
            <a:r>
              <a:rPr lang="de-DE" sz="160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386528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 userDrawn="1"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 userDrawn="1"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1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 userDrawn="1"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0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2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1573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1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9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3EAA-A063-4EFA-8C2F-50D362B543B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CD25-6864-4720-AFC0-ECC8CC0E8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 userDrawn="1"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 userDrawn="1"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8EE3EAA-A063-4EFA-8C2F-50D362B543BB}" type="datetimeFigureOut">
              <a:rPr lang="de-DE" smtClean="0"/>
              <a:pPr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3B3CD25-6864-4720-AFC0-ECC8CC0E879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 userDrawn="1"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Bildschirmarbeit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B0E927-3075-174F-4FA8-878E382B4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31189" y="3801993"/>
            <a:ext cx="4898571" cy="954107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1"/>
                </a:solidFill>
              </a:rPr>
              <a:t>Übungen am Arbeitsplatz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lang="de-DE" sz="2400" b="1" dirty="0">
                <a:ea typeface="Arial" charset="0"/>
                <a:cs typeface="Arial" charset="0"/>
              </a:rPr>
              <a:t> Sternengriff: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1189" y="4756100"/>
            <a:ext cx="10529622" cy="1323439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Im Sitzen oder Stehen mit der rechten Hand ganz langsam so hoch wie möglich in die Luft greifen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Die Spannung langsam lösen, dabei kräftig ausatmen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Anschließend die andere Seite dehnen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Im Wechsel 5 Wiederholungen</a:t>
            </a:r>
          </a:p>
          <a:p>
            <a:endParaRPr lang="de-DE" sz="1600" dirty="0">
              <a:ea typeface="Arial" charset="0"/>
              <a:cs typeface="Arial" charset="0"/>
            </a:endParaRP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CEEC550E-667A-6AB6-8771-81E95EB9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159" t="11057" r="-107159" b="9674"/>
          <a:stretch/>
        </p:blipFill>
        <p:spPr>
          <a:xfrm>
            <a:off x="50132" y="336890"/>
            <a:ext cx="12091737" cy="3056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75A0CE46-907D-3005-0E9D-A0250EB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5F6F7F-C53B-B331-8C15-977D784E3D86}"/>
              </a:ext>
            </a:extLst>
          </p:cNvPr>
          <p:cNvSpPr/>
          <p:nvPr/>
        </p:nvSpPr>
        <p:spPr>
          <a:xfrm>
            <a:off x="10272051" y="3177467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© Fotolia - 96191305 </a:t>
            </a:r>
          </a:p>
        </p:txBody>
      </p:sp>
    </p:spTree>
    <p:extLst>
      <p:ext uri="{BB962C8B-B14F-4D97-AF65-F5344CB8AC3E}">
        <p14:creationId xmlns:p14="http://schemas.microsoft.com/office/powerpoint/2010/main" val="21426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86" b="-5173"/>
          <a:stretch/>
        </p:blipFill>
        <p:spPr bwMode="auto">
          <a:xfrm>
            <a:off x="6811736" y="1520567"/>
            <a:ext cx="4949732" cy="493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08164"/>
            <a:ext cx="5973536" cy="4392612"/>
          </a:xfrm>
        </p:spPr>
        <p:txBody>
          <a:bodyPr/>
          <a:lstStyle/>
          <a:p>
            <a:r>
              <a:rPr lang="de-DE" altLang="de-DE" sz="1800" dirty="0">
                <a:cs typeface="Arial" charset="0"/>
              </a:rPr>
              <a:t>Achten Sie darauf, dass Sie zu Ihrem Bildschirm leicht herunterschauen. So schonen Sie den Nacken.</a:t>
            </a:r>
          </a:p>
          <a:p>
            <a:r>
              <a:rPr lang="de-DE" altLang="de-DE" sz="1800" dirty="0">
                <a:cs typeface="Arial" charset="0"/>
              </a:rPr>
              <a:t>Die Armlehne und der Tisch sollten so eingestellt</a:t>
            </a:r>
          </a:p>
          <a:p>
            <a:r>
              <a:rPr lang="de-DE" altLang="de-DE" sz="1800" dirty="0">
                <a:cs typeface="Arial" charset="0"/>
              </a:rPr>
              <a:t>sein, dass der Unterarm in einem 90°-Winkel zum Oberarm steht. </a:t>
            </a:r>
          </a:p>
          <a:p>
            <a:r>
              <a:rPr lang="de-DE" altLang="de-DE" sz="1800" dirty="0">
                <a:cs typeface="Arial" charset="0"/>
              </a:rPr>
              <a:t>Peripheriegeräte (Tastatur, Maus) sollten möglichst flach auf dem Schreibtisch liegen. </a:t>
            </a:r>
          </a:p>
          <a:p>
            <a:r>
              <a:rPr lang="de-DE" altLang="de-DE" sz="1800" dirty="0">
                <a:cs typeface="Arial" charset="0"/>
              </a:rPr>
              <a:t>Der Monitor sollte 50 cm vom Gesicht entfernt stehen und parallel zum Fenster ausgerichtet sein.</a:t>
            </a:r>
          </a:p>
          <a:p>
            <a:r>
              <a:rPr lang="de-DE" altLang="de-DE" sz="1800" dirty="0">
                <a:cs typeface="Arial" charset="0"/>
              </a:rPr>
              <a:t>Die Füße sollten auf einem festen Untergrund stehen. </a:t>
            </a:r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Ergonomisches Sitzen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3D64C9-89F0-4C45-8EAF-ED09A02BE43A}"/>
              </a:ext>
            </a:extLst>
          </p:cNvPr>
          <p:cNvSpPr/>
          <p:nvPr/>
        </p:nvSpPr>
        <p:spPr>
          <a:xfrm>
            <a:off x="10212157" y="5985331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© Fotolia - 128435857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DA37C-C780-4203-97E1-9DD6DE1F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22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Einstellmöglichkeiten am Bürostuhl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453C32-50D1-4498-AA17-A36783D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DB62EDE-C9B3-1594-0363-851BE6CADACA}"/>
              </a:ext>
            </a:extLst>
          </p:cNvPr>
          <p:cNvGrpSpPr/>
          <p:nvPr/>
        </p:nvGrpSpPr>
        <p:grpSpPr>
          <a:xfrm>
            <a:off x="5232297" y="1892151"/>
            <a:ext cx="4936934" cy="4264764"/>
            <a:chOff x="2766178" y="1892151"/>
            <a:chExt cx="4936934" cy="4264764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F857C45B-BE10-79E0-7D52-6EA9335B4D76}"/>
                </a:ext>
              </a:extLst>
            </p:cNvPr>
            <p:cNvGrpSpPr/>
            <p:nvPr/>
          </p:nvGrpSpPr>
          <p:grpSpPr>
            <a:xfrm>
              <a:off x="2766178" y="1892151"/>
              <a:ext cx="4936934" cy="2005839"/>
              <a:chOff x="2766178" y="1892151"/>
              <a:chExt cx="4936934" cy="2005839"/>
            </a:xfrm>
          </p:grpSpPr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DE8D792A-7A86-111E-5E38-3E55FFF3CC32}"/>
                  </a:ext>
                </a:extLst>
              </p:cNvPr>
              <p:cNvCxnSpPr>
                <a:cxnSpLocks/>
                <a:stCxn id="40" idx="1"/>
                <a:endCxn id="14" idx="6"/>
              </p:cNvCxnSpPr>
              <p:nvPr/>
            </p:nvCxnSpPr>
            <p:spPr>
              <a:xfrm flipH="1">
                <a:off x="2766178" y="2217548"/>
                <a:ext cx="1336934" cy="1680442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385CB5F8-AF5F-958A-86F8-336362886179}"/>
                  </a:ext>
                </a:extLst>
              </p:cNvPr>
              <p:cNvSpPr/>
              <p:nvPr/>
            </p:nvSpPr>
            <p:spPr>
              <a:xfrm>
                <a:off x="4103112" y="1892151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 rtl="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i="0" u="none" baseline="0" dirty="0">
                    <a:solidFill>
                      <a:schemeClr val="tx1"/>
                    </a:solidFill>
                  </a:rPr>
                  <a:t>Sitzhöhe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24AF1C1-74CA-CB6B-6FFB-5738A05AE90F}"/>
                </a:ext>
              </a:extLst>
            </p:cNvPr>
            <p:cNvGrpSpPr/>
            <p:nvPr/>
          </p:nvGrpSpPr>
          <p:grpSpPr>
            <a:xfrm>
              <a:off x="2766178" y="2614945"/>
              <a:ext cx="4936934" cy="1283045"/>
              <a:chOff x="2766178" y="2614945"/>
              <a:chExt cx="4936934" cy="1283045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A5C0F77-F734-3084-3EC8-566FB832F36F}"/>
                  </a:ext>
                </a:extLst>
              </p:cNvPr>
              <p:cNvCxnSpPr>
                <a:cxnSpLocks/>
                <a:stCxn id="37" idx="1"/>
                <a:endCxn id="14" idx="6"/>
              </p:cNvCxnSpPr>
              <p:nvPr/>
            </p:nvCxnSpPr>
            <p:spPr>
              <a:xfrm flipH="1">
                <a:off x="2766178" y="2940342"/>
                <a:ext cx="1336934" cy="957648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1AB54C3B-15A8-9CC3-85FB-B2D0077C1292}"/>
                  </a:ext>
                </a:extLst>
              </p:cNvPr>
              <p:cNvSpPr/>
              <p:nvPr/>
            </p:nvSpPr>
            <p:spPr>
              <a:xfrm>
                <a:off x="4103112" y="2614945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Sitztiefe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2CADDB0-CE49-35D9-04A6-8182CE31012E}"/>
                </a:ext>
              </a:extLst>
            </p:cNvPr>
            <p:cNvGrpSpPr/>
            <p:nvPr/>
          </p:nvGrpSpPr>
          <p:grpSpPr>
            <a:xfrm>
              <a:off x="2766178" y="3337739"/>
              <a:ext cx="4936934" cy="650794"/>
              <a:chOff x="2766178" y="3337739"/>
              <a:chExt cx="4936934" cy="650794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B804ABF8-003A-F4D6-80CB-6931F49DFF44}"/>
                  </a:ext>
                </a:extLst>
              </p:cNvPr>
              <p:cNvCxnSpPr>
                <a:cxnSpLocks/>
                <a:stCxn id="34" idx="1"/>
                <a:endCxn id="14" idx="6"/>
              </p:cNvCxnSpPr>
              <p:nvPr/>
            </p:nvCxnSpPr>
            <p:spPr>
              <a:xfrm flipH="1">
                <a:off x="2766178" y="3663136"/>
                <a:ext cx="1336934" cy="23485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DB2873CB-51A5-B29C-D383-246757D1FFCB}"/>
                  </a:ext>
                </a:extLst>
              </p:cNvPr>
              <p:cNvSpPr/>
              <p:nvPr/>
            </p:nvSpPr>
            <p:spPr>
              <a:xfrm>
                <a:off x="4103112" y="3337739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 err="1">
                    <a:solidFill>
                      <a:schemeClr val="tx1"/>
                    </a:solidFill>
                  </a:rPr>
                  <a:t>Rückenlehnenhöhe</a:t>
                </a:r>
                <a:r>
                  <a:rPr lang="de-DE" sz="2000" dirty="0">
                    <a:solidFill>
                      <a:schemeClr val="tx1"/>
                    </a:solidFill>
                  </a:rPr>
                  <a:t>&amp; Anpressdruck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EA119C2F-5945-27A9-85D9-A2868B828C59}"/>
                </a:ext>
              </a:extLst>
            </p:cNvPr>
            <p:cNvGrpSpPr/>
            <p:nvPr/>
          </p:nvGrpSpPr>
          <p:grpSpPr>
            <a:xfrm>
              <a:off x="2766178" y="3897990"/>
              <a:ext cx="4936934" cy="813337"/>
              <a:chOff x="2766178" y="3897990"/>
              <a:chExt cx="4936934" cy="813337"/>
            </a:xfrm>
          </p:grpSpPr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054FD5DE-0ADB-AC6D-899F-FA80233EF94E}"/>
                  </a:ext>
                </a:extLst>
              </p:cNvPr>
              <p:cNvCxnSpPr>
                <a:cxnSpLocks/>
                <a:stCxn id="31" idx="1"/>
                <a:endCxn id="14" idx="6"/>
              </p:cNvCxnSpPr>
              <p:nvPr/>
            </p:nvCxnSpPr>
            <p:spPr>
              <a:xfrm flipH="1" flipV="1">
                <a:off x="2766178" y="3897990"/>
                <a:ext cx="1336934" cy="48794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BF3E00B3-8879-6545-A3AD-6C86269B4CB5}"/>
                  </a:ext>
                </a:extLst>
              </p:cNvPr>
              <p:cNvSpPr/>
              <p:nvPr/>
            </p:nvSpPr>
            <p:spPr>
              <a:xfrm>
                <a:off x="4103112" y="4060533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Lumbalstütze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8FE77E0-6D76-B5A6-7EEA-7DB4CC949AEC}"/>
                </a:ext>
              </a:extLst>
            </p:cNvPr>
            <p:cNvGrpSpPr/>
            <p:nvPr/>
          </p:nvGrpSpPr>
          <p:grpSpPr>
            <a:xfrm>
              <a:off x="2766178" y="3897990"/>
              <a:ext cx="4936934" cy="1536131"/>
              <a:chOff x="2766178" y="3897990"/>
              <a:chExt cx="4936934" cy="1536131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CF2509F8-87AE-292A-5CF9-FE52515139F7}"/>
                  </a:ext>
                </a:extLst>
              </p:cNvPr>
              <p:cNvCxnSpPr>
                <a:cxnSpLocks/>
                <a:stCxn id="28" idx="1"/>
                <a:endCxn id="14" idx="6"/>
              </p:cNvCxnSpPr>
              <p:nvPr/>
            </p:nvCxnSpPr>
            <p:spPr>
              <a:xfrm flipH="1" flipV="1">
                <a:off x="2766178" y="3897990"/>
                <a:ext cx="1336934" cy="121073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D1996398-F567-4536-90DE-7AE17A5D4054}"/>
                  </a:ext>
                </a:extLst>
              </p:cNvPr>
              <p:cNvSpPr/>
              <p:nvPr/>
            </p:nvSpPr>
            <p:spPr>
              <a:xfrm>
                <a:off x="4103112" y="4783327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Armlehne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62E7480-DC32-63E6-C2B2-8D256320CD50}"/>
                </a:ext>
              </a:extLst>
            </p:cNvPr>
            <p:cNvGrpSpPr/>
            <p:nvPr/>
          </p:nvGrpSpPr>
          <p:grpSpPr>
            <a:xfrm>
              <a:off x="2766178" y="3897990"/>
              <a:ext cx="4936934" cy="2258925"/>
              <a:chOff x="2766178" y="3897990"/>
              <a:chExt cx="4936934" cy="2258925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0ACFF53F-50FC-EE10-F660-42FCF6851D88}"/>
                  </a:ext>
                </a:extLst>
              </p:cNvPr>
              <p:cNvCxnSpPr>
                <a:cxnSpLocks/>
                <a:stCxn id="25" idx="1"/>
                <a:endCxn id="14" idx="6"/>
              </p:cNvCxnSpPr>
              <p:nvPr/>
            </p:nvCxnSpPr>
            <p:spPr>
              <a:xfrm flipH="1" flipV="1">
                <a:off x="2766178" y="3897990"/>
                <a:ext cx="1336934" cy="1933528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161F87B0-1695-EB51-0B52-04C02F6F87A3}"/>
                  </a:ext>
                </a:extLst>
              </p:cNvPr>
              <p:cNvSpPr/>
              <p:nvPr/>
            </p:nvSpPr>
            <p:spPr>
              <a:xfrm>
                <a:off x="4103112" y="5506121"/>
                <a:ext cx="360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Sitzneigungs-verstellung</a:t>
                </a:r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0E094A-4DFB-6067-FFD8-7DCBBC3A8B54}"/>
              </a:ext>
            </a:extLst>
          </p:cNvPr>
          <p:cNvGrpSpPr/>
          <p:nvPr/>
        </p:nvGrpSpPr>
        <p:grpSpPr>
          <a:xfrm>
            <a:off x="2114989" y="2339336"/>
            <a:ext cx="3117308" cy="3117308"/>
            <a:chOff x="-259849" y="2374402"/>
            <a:chExt cx="3117308" cy="311730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CEC1810-129B-A2BA-F5DF-EBF86C2E41F1}"/>
                </a:ext>
              </a:extLst>
            </p:cNvPr>
            <p:cNvSpPr/>
            <p:nvPr/>
          </p:nvSpPr>
          <p:spPr>
            <a:xfrm>
              <a:off x="-259849" y="2374402"/>
              <a:ext cx="3117308" cy="3117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DB1FB97-D589-FC1B-1623-AD5ED98E2B2B}"/>
                </a:ext>
              </a:extLst>
            </p:cNvPr>
            <p:cNvSpPr/>
            <p:nvPr/>
          </p:nvSpPr>
          <p:spPr>
            <a:xfrm>
              <a:off x="-136127" y="2498124"/>
              <a:ext cx="2869864" cy="28698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pic>
          <p:nvPicPr>
            <p:cNvPr id="16" name="Grafik 15" descr="Bürostuhl mit einfarbiger Füllung">
              <a:extLst>
                <a:ext uri="{FF2B5EF4-FFF2-40B4-BE49-F238E27FC236}">
                  <a16:creationId xmlns:a16="http://schemas.microsoft.com/office/drawing/2014/main" id="{D39CACB5-71FC-2296-BDFD-DB1299F5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8676" y="2975408"/>
              <a:ext cx="1480260" cy="1480260"/>
            </a:xfrm>
            <a:prstGeom prst="rect">
              <a:avLst/>
            </a:prstGeom>
            <a:effectLst>
              <a:outerShdw blurRad="254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94E652D-695A-5A8F-5CE6-E78EA2FB1EC3}"/>
                </a:ext>
              </a:extLst>
            </p:cNvPr>
            <p:cNvSpPr txBox="1"/>
            <p:nvPr/>
          </p:nvSpPr>
          <p:spPr>
            <a:xfrm>
              <a:off x="190582" y="4490087"/>
              <a:ext cx="2216446" cy="426913"/>
            </a:xfrm>
            <a:prstGeom prst="rect">
              <a:avLst/>
            </a:prstGeom>
            <a:noFill/>
          </p:spPr>
          <p:txBody>
            <a:bodyPr vert="horz" wrap="square" lIns="90000" tIns="46800" rIns="90000" bIns="46800" rtlCol="0">
              <a:spAutoFit/>
            </a:bodyPr>
            <a:lstStyle/>
            <a:p>
              <a:pPr algn="ctr" rtl="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i="0" u="none" baseline="0" dirty="0">
                  <a:solidFill>
                    <a:schemeClr val="bg1"/>
                  </a:solidFill>
                </a:rPr>
                <a:t>Bürostuhl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87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Ausrichtung des Arbeitsplatzes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453C32-50D1-4498-AA17-A36783D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DB62EDE-C9B3-1594-0363-851BE6CADACA}"/>
              </a:ext>
            </a:extLst>
          </p:cNvPr>
          <p:cNvGrpSpPr/>
          <p:nvPr/>
        </p:nvGrpSpPr>
        <p:grpSpPr>
          <a:xfrm>
            <a:off x="4197581" y="1899915"/>
            <a:ext cx="7154632" cy="4264764"/>
            <a:chOff x="1731462" y="1892151"/>
            <a:chExt cx="7411650" cy="4264764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F857C45B-BE10-79E0-7D52-6EA9335B4D76}"/>
                </a:ext>
              </a:extLst>
            </p:cNvPr>
            <p:cNvGrpSpPr/>
            <p:nvPr/>
          </p:nvGrpSpPr>
          <p:grpSpPr>
            <a:xfrm>
              <a:off x="1731462" y="1892151"/>
              <a:ext cx="7411650" cy="2005839"/>
              <a:chOff x="1731462" y="1892151"/>
              <a:chExt cx="7411650" cy="2005839"/>
            </a:xfrm>
          </p:grpSpPr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DE8D792A-7A86-111E-5E38-3E55FFF3CC32}"/>
                  </a:ext>
                </a:extLst>
              </p:cNvPr>
              <p:cNvCxnSpPr>
                <a:cxnSpLocks/>
                <a:stCxn id="40" idx="1"/>
                <a:endCxn id="14" idx="6"/>
              </p:cNvCxnSpPr>
              <p:nvPr/>
            </p:nvCxnSpPr>
            <p:spPr>
              <a:xfrm flipH="1">
                <a:off x="1731462" y="2217548"/>
                <a:ext cx="2371650" cy="1680442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385CB5F8-AF5F-958A-86F8-336362886179}"/>
                  </a:ext>
                </a:extLst>
              </p:cNvPr>
              <p:cNvSpPr/>
              <p:nvPr/>
            </p:nvSpPr>
            <p:spPr>
              <a:xfrm>
                <a:off x="4103112" y="1892151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 rtl="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i="0" u="none" baseline="0" dirty="0">
                    <a:solidFill>
                      <a:schemeClr val="tx1"/>
                    </a:solidFill>
                  </a:rPr>
                  <a:t>Tischbreite: 180 cm, </a:t>
                </a:r>
                <a:br>
                  <a:rPr lang="de-DE" sz="2000" b="0" i="0" u="none" baseline="0" dirty="0">
                    <a:solidFill>
                      <a:schemeClr val="tx1"/>
                    </a:solidFill>
                  </a:rPr>
                </a:br>
                <a:r>
                  <a:rPr lang="de-DE" sz="2000" b="0" i="0" u="none" baseline="0" dirty="0">
                    <a:solidFill>
                      <a:schemeClr val="tx1"/>
                    </a:solidFill>
                  </a:rPr>
                  <a:t>mind. 160 cm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24AF1C1-74CA-CB6B-6FFB-5738A05AE90F}"/>
                </a:ext>
              </a:extLst>
            </p:cNvPr>
            <p:cNvGrpSpPr/>
            <p:nvPr/>
          </p:nvGrpSpPr>
          <p:grpSpPr>
            <a:xfrm>
              <a:off x="1731462" y="2614945"/>
              <a:ext cx="7411650" cy="1283045"/>
              <a:chOff x="1731462" y="2614945"/>
              <a:chExt cx="7411650" cy="1283045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A5C0F77-F734-3084-3EC8-566FB832F36F}"/>
                  </a:ext>
                </a:extLst>
              </p:cNvPr>
              <p:cNvCxnSpPr>
                <a:cxnSpLocks/>
                <a:stCxn id="37" idx="1"/>
                <a:endCxn id="14" idx="6"/>
              </p:cNvCxnSpPr>
              <p:nvPr/>
            </p:nvCxnSpPr>
            <p:spPr>
              <a:xfrm flipH="1">
                <a:off x="1731462" y="2940342"/>
                <a:ext cx="2371650" cy="957648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1AB54C3B-15A8-9CC3-85FB-B2D0077C1292}"/>
                  </a:ext>
                </a:extLst>
              </p:cNvPr>
              <p:cNvSpPr/>
              <p:nvPr/>
            </p:nvSpPr>
            <p:spPr>
              <a:xfrm>
                <a:off x="4103112" y="2614945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Tischtiefe: mind. 80 cm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2CADDB0-CE49-35D9-04A6-8182CE31012E}"/>
                </a:ext>
              </a:extLst>
            </p:cNvPr>
            <p:cNvGrpSpPr/>
            <p:nvPr/>
          </p:nvGrpSpPr>
          <p:grpSpPr>
            <a:xfrm>
              <a:off x="1731462" y="3337739"/>
              <a:ext cx="7411649" cy="650794"/>
              <a:chOff x="1731462" y="3337739"/>
              <a:chExt cx="7411649" cy="650794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B804ABF8-003A-F4D6-80CB-6931F49DFF44}"/>
                  </a:ext>
                </a:extLst>
              </p:cNvPr>
              <p:cNvCxnSpPr>
                <a:cxnSpLocks/>
                <a:stCxn id="34" idx="1"/>
                <a:endCxn id="14" idx="6"/>
              </p:cNvCxnSpPr>
              <p:nvPr/>
            </p:nvCxnSpPr>
            <p:spPr>
              <a:xfrm flipH="1">
                <a:off x="1731462" y="3663136"/>
                <a:ext cx="2371649" cy="23485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DB2873CB-51A5-B29C-D383-246757D1FFCB}"/>
                  </a:ext>
                </a:extLst>
              </p:cNvPr>
              <p:cNvSpPr/>
              <p:nvPr/>
            </p:nvSpPr>
            <p:spPr>
              <a:xfrm>
                <a:off x="4103111" y="3337739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Tischhöhe: 64-72 cm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de-DE" sz="1600" dirty="0">
                    <a:solidFill>
                      <a:schemeClr val="tx1"/>
                    </a:solidFill>
                  </a:rPr>
                  <a:t>wenn möglich einstellbar oder höhenverstellbarer Tisch </a:t>
                </a:r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EA119C2F-5945-27A9-85D9-A2868B828C59}"/>
                </a:ext>
              </a:extLst>
            </p:cNvPr>
            <p:cNvGrpSpPr/>
            <p:nvPr/>
          </p:nvGrpSpPr>
          <p:grpSpPr>
            <a:xfrm>
              <a:off x="1731462" y="3897990"/>
              <a:ext cx="7411650" cy="813337"/>
              <a:chOff x="1731462" y="3897990"/>
              <a:chExt cx="7411650" cy="813337"/>
            </a:xfrm>
          </p:grpSpPr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054FD5DE-0ADB-AC6D-899F-FA80233EF94E}"/>
                  </a:ext>
                </a:extLst>
              </p:cNvPr>
              <p:cNvCxnSpPr>
                <a:cxnSpLocks/>
                <a:stCxn id="31" idx="1"/>
                <a:endCxn id="14" idx="6"/>
              </p:cNvCxnSpPr>
              <p:nvPr/>
            </p:nvCxnSpPr>
            <p:spPr>
              <a:xfrm flipH="1" flipV="1">
                <a:off x="1731462" y="3897990"/>
                <a:ext cx="2371650" cy="48794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BF3E00B3-8879-6545-A3AD-6C86269B4CB5}"/>
                  </a:ext>
                </a:extLst>
              </p:cNvPr>
              <p:cNvSpPr/>
              <p:nvPr/>
            </p:nvSpPr>
            <p:spPr>
              <a:xfrm>
                <a:off x="4103112" y="4060533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Tischoberfläche: matt, keine Spiegelung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8FE77E0-6D76-B5A6-7EEA-7DB4CC949AEC}"/>
                </a:ext>
              </a:extLst>
            </p:cNvPr>
            <p:cNvGrpSpPr/>
            <p:nvPr/>
          </p:nvGrpSpPr>
          <p:grpSpPr>
            <a:xfrm>
              <a:off x="1731462" y="3897990"/>
              <a:ext cx="7411650" cy="1536131"/>
              <a:chOff x="1731462" y="3897990"/>
              <a:chExt cx="7411650" cy="1536131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CF2509F8-87AE-292A-5CF9-FE52515139F7}"/>
                  </a:ext>
                </a:extLst>
              </p:cNvPr>
              <p:cNvCxnSpPr>
                <a:cxnSpLocks/>
                <a:stCxn id="28" idx="1"/>
                <a:endCxn id="14" idx="6"/>
              </p:cNvCxnSpPr>
              <p:nvPr/>
            </p:nvCxnSpPr>
            <p:spPr>
              <a:xfrm flipH="1" flipV="1">
                <a:off x="1731462" y="3897990"/>
                <a:ext cx="2371650" cy="121073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D1996398-F567-4536-90DE-7AE17A5D4054}"/>
                  </a:ext>
                </a:extLst>
              </p:cNvPr>
              <p:cNvSpPr/>
              <p:nvPr/>
            </p:nvSpPr>
            <p:spPr>
              <a:xfrm>
                <a:off x="4103112" y="4783327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Bildschirm parallel zum Fenster aufstellen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62E7480-DC32-63E6-C2B2-8D256320CD50}"/>
                </a:ext>
              </a:extLst>
            </p:cNvPr>
            <p:cNvGrpSpPr/>
            <p:nvPr/>
          </p:nvGrpSpPr>
          <p:grpSpPr>
            <a:xfrm>
              <a:off x="1731462" y="3897990"/>
              <a:ext cx="7411650" cy="2258925"/>
              <a:chOff x="1731462" y="3897990"/>
              <a:chExt cx="7411650" cy="2258925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0ACFF53F-50FC-EE10-F660-42FCF6851D88}"/>
                  </a:ext>
                </a:extLst>
              </p:cNvPr>
              <p:cNvCxnSpPr>
                <a:cxnSpLocks/>
                <a:stCxn id="25" idx="1"/>
                <a:endCxn id="14" idx="6"/>
              </p:cNvCxnSpPr>
              <p:nvPr/>
            </p:nvCxnSpPr>
            <p:spPr>
              <a:xfrm flipH="1" flipV="1">
                <a:off x="1731462" y="3897990"/>
                <a:ext cx="2371650" cy="1933528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161F87B0-1695-EB51-0B52-04C02F6F87A3}"/>
                  </a:ext>
                </a:extLst>
              </p:cNvPr>
              <p:cNvSpPr/>
              <p:nvPr/>
            </p:nvSpPr>
            <p:spPr>
              <a:xfrm>
                <a:off x="4103112" y="5506121"/>
                <a:ext cx="5040000" cy="6507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>
                <a:outerShdw blurRad="25400" dist="38100" algn="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2000" dirty="0">
                    <a:solidFill>
                      <a:schemeClr val="tx1"/>
                    </a:solidFill>
                  </a:rPr>
                  <a:t>Vorhandenen Blendschutz nutzen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1600" dirty="0">
                    <a:solidFill>
                      <a:schemeClr val="tx1"/>
                    </a:solidFill>
                  </a:rPr>
                  <a:t>wie z. B. Vorhänge, Jalousien, Folienrollos</a:t>
                </a:r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0E094A-4DFB-6067-FFD8-7DCBBC3A8B54}"/>
              </a:ext>
            </a:extLst>
          </p:cNvPr>
          <p:cNvGrpSpPr/>
          <p:nvPr/>
        </p:nvGrpSpPr>
        <p:grpSpPr>
          <a:xfrm>
            <a:off x="1080273" y="2347100"/>
            <a:ext cx="3117308" cy="3117308"/>
            <a:chOff x="-259849" y="2374402"/>
            <a:chExt cx="3117308" cy="311730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CEC1810-129B-A2BA-F5DF-EBF86C2E41F1}"/>
                </a:ext>
              </a:extLst>
            </p:cNvPr>
            <p:cNvSpPr/>
            <p:nvPr/>
          </p:nvSpPr>
          <p:spPr>
            <a:xfrm>
              <a:off x="-259849" y="2374402"/>
              <a:ext cx="3117308" cy="3117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DB1FB97-D589-FC1B-1623-AD5ED98E2B2B}"/>
                </a:ext>
              </a:extLst>
            </p:cNvPr>
            <p:cNvSpPr/>
            <p:nvPr/>
          </p:nvSpPr>
          <p:spPr>
            <a:xfrm>
              <a:off x="-136127" y="2498124"/>
              <a:ext cx="2869864" cy="28698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pic>
          <p:nvPicPr>
            <p:cNvPr id="16" name="Grafik 15" descr="Arbeiten von zu Hause Schreibtisch mit einfarbiger Füllung">
              <a:extLst>
                <a:ext uri="{FF2B5EF4-FFF2-40B4-BE49-F238E27FC236}">
                  <a16:creationId xmlns:a16="http://schemas.microsoft.com/office/drawing/2014/main" id="{D39CACB5-71FC-2296-BDFD-DB1299F5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8676" y="2975408"/>
              <a:ext cx="1480260" cy="1480260"/>
            </a:xfrm>
            <a:prstGeom prst="rect">
              <a:avLst/>
            </a:prstGeom>
            <a:effectLst>
              <a:outerShdw blurRad="254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94E652D-695A-5A8F-5CE6-E78EA2FB1EC3}"/>
                </a:ext>
              </a:extLst>
            </p:cNvPr>
            <p:cNvSpPr txBox="1"/>
            <p:nvPr/>
          </p:nvSpPr>
          <p:spPr>
            <a:xfrm>
              <a:off x="190582" y="4490087"/>
              <a:ext cx="2216446" cy="426913"/>
            </a:xfrm>
            <a:prstGeom prst="rect">
              <a:avLst/>
            </a:prstGeom>
            <a:noFill/>
          </p:spPr>
          <p:txBody>
            <a:bodyPr vert="horz" wrap="square" lIns="90000" tIns="46800" rIns="90000" bIns="46800" rtlCol="0">
              <a:spAutoFit/>
            </a:bodyPr>
            <a:lstStyle/>
            <a:p>
              <a:pPr algn="ctr" rtl="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i="0" u="none" baseline="0" dirty="0">
                  <a:solidFill>
                    <a:schemeClr val="bg1"/>
                  </a:solidFill>
                </a:rPr>
                <a:t>Arbeitsplatz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85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Natürliches oder künstliches Licht?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14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BD927E-853C-4620-9EC3-4D69AA302EE7}"/>
              </a:ext>
            </a:extLst>
          </p:cNvPr>
          <p:cNvGrpSpPr/>
          <p:nvPr/>
        </p:nvGrpSpPr>
        <p:grpSpPr>
          <a:xfrm>
            <a:off x="947394" y="1844674"/>
            <a:ext cx="10296857" cy="4319996"/>
            <a:chOff x="947394" y="1844674"/>
            <a:chExt cx="10296857" cy="431999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42793EA-DCE3-4334-AFAE-B63387765747}"/>
                </a:ext>
              </a:extLst>
            </p:cNvPr>
            <p:cNvSpPr/>
            <p:nvPr/>
          </p:nvSpPr>
          <p:spPr>
            <a:xfrm>
              <a:off x="6203828" y="1844674"/>
              <a:ext cx="5040423" cy="4319995"/>
            </a:xfrm>
            <a:prstGeom prst="rect">
              <a:avLst/>
            </a:prstGeom>
            <a:blipFill>
              <a:blip r:embed="rId2"/>
              <a:srcRect/>
              <a:stretch>
                <a:fillRect l="-24046" t="-7330" r="-23704" b="-759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2910DCC-2BE1-4C6D-9CC3-3FE7D9AE7732}"/>
                </a:ext>
              </a:extLst>
            </p:cNvPr>
            <p:cNvGrpSpPr/>
            <p:nvPr/>
          </p:nvGrpSpPr>
          <p:grpSpPr>
            <a:xfrm>
              <a:off x="947394" y="1844675"/>
              <a:ext cx="5040424" cy="4319995"/>
              <a:chOff x="6203827" y="1844675"/>
              <a:chExt cx="5040424" cy="4319995"/>
            </a:xfrm>
          </p:grpSpPr>
          <p:sp>
            <p:nvSpPr>
              <p:cNvPr id="58" name="Text Box 57">
                <a:extLst>
                  <a:ext uri="{FF2B5EF4-FFF2-40B4-BE49-F238E27FC236}">
                    <a16:creationId xmlns:a16="http://schemas.microsoft.com/office/drawing/2014/main" id="{FAA93036-3AE5-4A7A-9A73-FD3790DA22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03827" y="1844675"/>
                <a:ext cx="5040424" cy="3970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spAutoFit/>
              </a:bodyPr>
              <a:lstStyle/>
              <a:p>
                <a:pPr marL="0" indent="0">
                  <a:buNone/>
                </a:pPr>
                <a:r>
                  <a:rPr lang="de-DE" altLang="de-DE" sz="2000" b="1" dirty="0">
                    <a:ea typeface="Arial" charset="0"/>
                  </a:rPr>
                  <a:t>Licht ist Leben! </a:t>
                </a:r>
              </a:p>
              <a:p>
                <a:pPr marL="0" indent="0">
                  <a:buNone/>
                </a:pPr>
                <a:r>
                  <a:rPr lang="de-DE" altLang="de-DE" dirty="0">
                    <a:ea typeface="Arial" charset="0"/>
                  </a:rPr>
                  <a:t>Natürliches Licht ist sowohl für den Menschen wie auch für die Pflanzen ein lebenswichtiges Element.</a:t>
                </a:r>
              </a:p>
              <a:p>
                <a:pPr marL="0" indent="0">
                  <a:buNone/>
                </a:pPr>
                <a:endParaRPr lang="de-DE" sz="2400" dirty="0">
                  <a:latin typeface="Arial" charset="0"/>
                  <a:ea typeface="Arial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altLang="de-DE" dirty="0">
                    <a:ea typeface="Arial" charset="0"/>
                    <a:cs typeface="Arial" charset="0"/>
                  </a:rPr>
                  <a:t>Durch herkömmliche Sonnenschutzeinrichtungen wird das Tageslicht ausgesperrt, statt es zu regulieren.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altLang="de-DE" dirty="0">
                    <a:ea typeface="Arial" charset="0"/>
                    <a:cs typeface="Arial" charset="0"/>
                  </a:rPr>
                  <a:t>Künstliche Beleuchtungskonzepte lassen Tageslicht meist außen vor.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DE" dirty="0">
                  <a:ea typeface="Arial" charset="0"/>
                  <a:cs typeface="Arial" charset="0"/>
                </a:endParaRPr>
              </a:p>
              <a:p>
                <a:r>
                  <a:rPr lang="de-DE" altLang="de-DE" b="1" dirty="0">
                    <a:solidFill>
                      <a:schemeClr val="accent1"/>
                    </a:solidFill>
                    <a:latin typeface="+mn-lt"/>
                    <a:ea typeface="Arial" charset="0"/>
                    <a:cs typeface="Arial" charset="0"/>
                  </a:rPr>
                  <a:t>Je mehr Tageslicht, desto besser – je mehr künstliches Licht, umso schlechter. </a:t>
                </a:r>
              </a:p>
              <a:p>
                <a:endParaRPr lang="de-DE" dirty="0">
                  <a:ea typeface="Arial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endParaRPr lang="de-DE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515D3212-15D6-456F-BB96-02895694B2EE}"/>
                  </a:ext>
                </a:extLst>
              </p:cNvPr>
              <p:cNvGrpSpPr/>
              <p:nvPr/>
            </p:nvGrpSpPr>
            <p:grpSpPr>
              <a:xfrm>
                <a:off x="6585240" y="5804670"/>
                <a:ext cx="4277599" cy="360000"/>
                <a:chOff x="6445846" y="5804670"/>
                <a:chExt cx="4277599" cy="360000"/>
              </a:xfrm>
            </p:grpSpPr>
            <p:pic>
              <p:nvPicPr>
                <p:cNvPr id="48" name="Grafik 47" descr="Lampe mit einfarbiger Füllung">
                  <a:extLst>
                    <a:ext uri="{FF2B5EF4-FFF2-40B4-BE49-F238E27FC236}">
                      <a16:creationId xmlns:a16="http://schemas.microsoft.com/office/drawing/2014/main" id="{20547A85-1ADA-480B-87C5-51756C63C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7751712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0" name="Grafik 49" descr="Sonne mit einfarbiger Füllung">
                  <a:extLst>
                    <a:ext uri="{FF2B5EF4-FFF2-40B4-BE49-F238E27FC236}">
                      <a16:creationId xmlns:a16="http://schemas.microsoft.com/office/drawing/2014/main" id="{03F81F8D-AA45-41FE-8B79-0232B8DF70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9057578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2" name="Graphic 120" descr="Lichter an mit einfarbiger Füllung">
                  <a:extLst>
                    <a:ext uri="{FF2B5EF4-FFF2-40B4-BE49-F238E27FC236}">
                      <a16:creationId xmlns:a16="http://schemas.microsoft.com/office/drawing/2014/main" id="{5D104F11-B7E5-4D8D-8F5A-3AA41533D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10363445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" name="Grafik 5" descr="Straßenlicht mit einfarbiger Füllung">
                  <a:extLst>
                    <a:ext uri="{FF2B5EF4-FFF2-40B4-BE49-F238E27FC236}">
                      <a16:creationId xmlns:a16="http://schemas.microsoft.com/office/drawing/2014/main" id="{2A4CC91D-DC17-4FB5-9F10-4DB025AB2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>
                <a:xfrm>
                  <a:off x="6445846" y="5804670"/>
                  <a:ext cx="360000" cy="36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5740B2B-8EB7-4D6E-9D69-F29F9DD474A3}"/>
                </a:ext>
              </a:extLst>
            </p:cNvPr>
            <p:cNvSpPr/>
            <p:nvPr/>
          </p:nvSpPr>
          <p:spPr>
            <a:xfrm>
              <a:off x="6203828" y="3784922"/>
              <a:ext cx="5040423" cy="2379748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CEA1A88-C5AE-4418-203A-66D9111B7C11}"/>
              </a:ext>
            </a:extLst>
          </p:cNvPr>
          <p:cNvSpPr/>
          <p:nvPr/>
        </p:nvSpPr>
        <p:spPr>
          <a:xfrm>
            <a:off x="10121427" y="5918447"/>
            <a:ext cx="1117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chemeClr val="bg1"/>
                </a:solidFill>
              </a:rPr>
              <a:t>© Fotolia - 195719968</a:t>
            </a:r>
          </a:p>
          <a:p>
            <a:pPr lvl="0"/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28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täglichen Sitzzeiten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8D9D8C-6D1A-477E-BFE4-CB4FECE7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A60C97-66FD-5265-C14D-B2509E62BE64}"/>
              </a:ext>
            </a:extLst>
          </p:cNvPr>
          <p:cNvSpPr/>
          <p:nvPr/>
        </p:nvSpPr>
        <p:spPr>
          <a:xfrm>
            <a:off x="2809798" y="1801463"/>
            <a:ext cx="9240253" cy="4397445"/>
          </a:xfrm>
          <a:prstGeom prst="rect">
            <a:avLst/>
          </a:prstGeom>
          <a:ln>
            <a:noFill/>
          </a:ln>
        </p:spPr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F7E1EF2-5337-AF5F-E356-187B829DD993}"/>
              </a:ext>
            </a:extLst>
          </p:cNvPr>
          <p:cNvSpPr/>
          <p:nvPr/>
        </p:nvSpPr>
        <p:spPr>
          <a:xfrm>
            <a:off x="5330226" y="3030548"/>
            <a:ext cx="1924933" cy="1924761"/>
          </a:xfrm>
          <a:custGeom>
            <a:avLst/>
            <a:gdLst>
              <a:gd name="connsiteX0" fmla="*/ 0 w 1924933"/>
              <a:gd name="connsiteY0" fmla="*/ 962381 h 1924761"/>
              <a:gd name="connsiteX1" fmla="*/ 962467 w 1924933"/>
              <a:gd name="connsiteY1" fmla="*/ 0 h 1924761"/>
              <a:gd name="connsiteX2" fmla="*/ 1924934 w 1924933"/>
              <a:gd name="connsiteY2" fmla="*/ 962381 h 1924761"/>
              <a:gd name="connsiteX3" fmla="*/ 962467 w 1924933"/>
              <a:gd name="connsiteY3" fmla="*/ 1924762 h 1924761"/>
              <a:gd name="connsiteX4" fmla="*/ 0 w 1924933"/>
              <a:gd name="connsiteY4" fmla="*/ 962381 h 192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933" h="1924761">
                <a:moveTo>
                  <a:pt x="0" y="962381"/>
                </a:moveTo>
                <a:cubicBezTo>
                  <a:pt x="0" y="430873"/>
                  <a:pt x="430911" y="0"/>
                  <a:pt x="962467" y="0"/>
                </a:cubicBezTo>
                <a:cubicBezTo>
                  <a:pt x="1494023" y="0"/>
                  <a:pt x="1924934" y="430873"/>
                  <a:pt x="1924934" y="962381"/>
                </a:cubicBezTo>
                <a:cubicBezTo>
                  <a:pt x="1924934" y="1493889"/>
                  <a:pt x="1494023" y="1924762"/>
                  <a:pt x="962467" y="1924762"/>
                </a:cubicBezTo>
                <a:cubicBezTo>
                  <a:pt x="430911" y="1924762"/>
                  <a:pt x="0" y="1493889"/>
                  <a:pt x="0" y="96238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460" tIns="317435" rIns="317460" bIns="3174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800" kern="1200" dirty="0"/>
              <a:t> </a:t>
            </a:r>
          </a:p>
        </p:txBody>
      </p:sp>
      <p:sp>
        <p:nvSpPr>
          <p:cNvPr id="12" name="Halbbogen 11">
            <a:extLst>
              <a:ext uri="{FF2B5EF4-FFF2-40B4-BE49-F238E27FC236}">
                <a16:creationId xmlns:a16="http://schemas.microsoft.com/office/drawing/2014/main" id="{90E00D93-A38F-BCFF-3D69-6FF594A01E5A}"/>
              </a:ext>
            </a:extLst>
          </p:cNvPr>
          <p:cNvSpPr/>
          <p:nvPr/>
        </p:nvSpPr>
        <p:spPr>
          <a:xfrm>
            <a:off x="4337806" y="1960210"/>
            <a:ext cx="3879820" cy="4044330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FFA01B-E1FB-4D2C-07FF-0947F33D7F18}"/>
              </a:ext>
            </a:extLst>
          </p:cNvPr>
          <p:cNvSpPr/>
          <p:nvPr/>
        </p:nvSpPr>
        <p:spPr>
          <a:xfrm>
            <a:off x="6739734" y="1801463"/>
            <a:ext cx="1031416" cy="10312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DBF29DBE-3E9D-4C8F-1871-69FF008F4359}"/>
              </a:ext>
            </a:extLst>
          </p:cNvPr>
          <p:cNvSpPr/>
          <p:nvPr/>
        </p:nvSpPr>
        <p:spPr>
          <a:xfrm>
            <a:off x="7899895" y="1814655"/>
            <a:ext cx="2445966" cy="998220"/>
          </a:xfrm>
          <a:custGeom>
            <a:avLst/>
            <a:gdLst>
              <a:gd name="connsiteX0" fmla="*/ 0 w 2445966"/>
              <a:gd name="connsiteY0" fmla="*/ 0 h 998220"/>
              <a:gd name="connsiteX1" fmla="*/ 2445966 w 2445966"/>
              <a:gd name="connsiteY1" fmla="*/ 0 h 998220"/>
              <a:gd name="connsiteX2" fmla="*/ 2445966 w 2445966"/>
              <a:gd name="connsiteY2" fmla="*/ 998220 h 998220"/>
              <a:gd name="connsiteX3" fmla="*/ 0 w 2445966"/>
              <a:gd name="connsiteY3" fmla="*/ 998220 h 998220"/>
              <a:gd name="connsiteX4" fmla="*/ 0 w 2445966"/>
              <a:gd name="connsiteY4" fmla="*/ 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966" h="998220">
                <a:moveTo>
                  <a:pt x="0" y="0"/>
                </a:moveTo>
                <a:lnTo>
                  <a:pt x="2445966" y="0"/>
                </a:lnTo>
                <a:lnTo>
                  <a:pt x="2445966" y="998220"/>
                </a:lnTo>
                <a:lnTo>
                  <a:pt x="0" y="998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Büroarbeit am Schreibtisch</a:t>
            </a:r>
            <a:r>
              <a:rPr lang="de-DE" sz="1600" kern="1200" dirty="0"/>
              <a:t> </a:t>
            </a:r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dirty="0">
                <a:solidFill>
                  <a:srgbClr val="FF0000"/>
                </a:solidFill>
              </a:rPr>
              <a:t>4 Stunden</a:t>
            </a:r>
            <a:endParaRPr lang="de-DE" sz="1600" kern="1200" dirty="0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270E92-3313-8DC3-6B8E-A9ED77256C49}"/>
              </a:ext>
            </a:extLst>
          </p:cNvPr>
          <p:cNvSpPr/>
          <p:nvPr/>
        </p:nvSpPr>
        <p:spPr>
          <a:xfrm>
            <a:off x="7501569" y="2761864"/>
            <a:ext cx="1031416" cy="10312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8FB444F2-FE01-580D-EEA0-58291AC2B21E}"/>
              </a:ext>
            </a:extLst>
          </p:cNvPr>
          <p:cNvSpPr/>
          <p:nvPr/>
        </p:nvSpPr>
        <p:spPr>
          <a:xfrm>
            <a:off x="8658905" y="2779894"/>
            <a:ext cx="2445966" cy="998220"/>
          </a:xfrm>
          <a:custGeom>
            <a:avLst/>
            <a:gdLst>
              <a:gd name="connsiteX0" fmla="*/ 0 w 2445966"/>
              <a:gd name="connsiteY0" fmla="*/ 0 h 998220"/>
              <a:gd name="connsiteX1" fmla="*/ 2445966 w 2445966"/>
              <a:gd name="connsiteY1" fmla="*/ 0 h 998220"/>
              <a:gd name="connsiteX2" fmla="*/ 2445966 w 2445966"/>
              <a:gd name="connsiteY2" fmla="*/ 998220 h 998220"/>
              <a:gd name="connsiteX3" fmla="*/ 0 w 2445966"/>
              <a:gd name="connsiteY3" fmla="*/ 998220 h 998220"/>
              <a:gd name="connsiteX4" fmla="*/ 0 w 2445966"/>
              <a:gd name="connsiteY4" fmla="*/ 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966" h="998220">
                <a:moveTo>
                  <a:pt x="0" y="0"/>
                </a:moveTo>
                <a:lnTo>
                  <a:pt x="2445966" y="0"/>
                </a:lnTo>
                <a:lnTo>
                  <a:pt x="2445966" y="998220"/>
                </a:lnTo>
                <a:lnTo>
                  <a:pt x="0" y="998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Mittagessen</a:t>
            </a:r>
            <a:br>
              <a:rPr lang="de-DE" sz="1600" kern="1200" dirty="0"/>
            </a:br>
            <a:r>
              <a:rPr lang="de-DE" sz="1600" kern="1200" dirty="0">
                <a:solidFill>
                  <a:srgbClr val="FF0000"/>
                </a:solidFill>
              </a:rPr>
              <a:t>0,5 Stunden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0C138B6-DE1E-46C0-5178-2CE07248BE79}"/>
              </a:ext>
            </a:extLst>
          </p:cNvPr>
          <p:cNvSpPr/>
          <p:nvPr/>
        </p:nvSpPr>
        <p:spPr>
          <a:xfrm>
            <a:off x="7497613" y="4173884"/>
            <a:ext cx="1031416" cy="10312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8A68226-9B35-6B45-37F6-ACFB0C6FC9DB}"/>
              </a:ext>
            </a:extLst>
          </p:cNvPr>
          <p:cNvSpPr/>
          <p:nvPr/>
        </p:nvSpPr>
        <p:spPr>
          <a:xfrm>
            <a:off x="8658905" y="4190594"/>
            <a:ext cx="2445966" cy="998220"/>
          </a:xfrm>
          <a:custGeom>
            <a:avLst/>
            <a:gdLst>
              <a:gd name="connsiteX0" fmla="*/ 0 w 2445966"/>
              <a:gd name="connsiteY0" fmla="*/ 0 h 998220"/>
              <a:gd name="connsiteX1" fmla="*/ 2445966 w 2445966"/>
              <a:gd name="connsiteY1" fmla="*/ 0 h 998220"/>
              <a:gd name="connsiteX2" fmla="*/ 2445966 w 2445966"/>
              <a:gd name="connsiteY2" fmla="*/ 998220 h 998220"/>
              <a:gd name="connsiteX3" fmla="*/ 0 w 2445966"/>
              <a:gd name="connsiteY3" fmla="*/ 998220 h 998220"/>
              <a:gd name="connsiteX4" fmla="*/ 0 w 2445966"/>
              <a:gd name="connsiteY4" fmla="*/ 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966" h="998220">
                <a:moveTo>
                  <a:pt x="0" y="0"/>
                </a:moveTo>
                <a:lnTo>
                  <a:pt x="2445966" y="0"/>
                </a:lnTo>
                <a:lnTo>
                  <a:pt x="2445966" y="998220"/>
                </a:lnTo>
                <a:lnTo>
                  <a:pt x="0" y="998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de-DE" sz="1600" b="1" dirty="0"/>
              <a:t>Büroarbeit am Schreibtisch</a:t>
            </a:r>
            <a:br>
              <a:rPr lang="de-DE" sz="1600" b="1" dirty="0"/>
            </a:br>
            <a:r>
              <a:rPr lang="de-DE" sz="1600" dirty="0">
                <a:solidFill>
                  <a:srgbClr val="FF0000"/>
                </a:solidFill>
              </a:rPr>
              <a:t>4 Stunden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4B4C928-1063-246F-BD49-EAF9290EB3BE}"/>
              </a:ext>
            </a:extLst>
          </p:cNvPr>
          <p:cNvSpPr/>
          <p:nvPr/>
        </p:nvSpPr>
        <p:spPr>
          <a:xfrm>
            <a:off x="6739734" y="5167707"/>
            <a:ext cx="1031416" cy="10312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E728000D-C5B2-7B90-1230-6D8F8C3F874F}"/>
              </a:ext>
            </a:extLst>
          </p:cNvPr>
          <p:cNvSpPr/>
          <p:nvPr/>
        </p:nvSpPr>
        <p:spPr>
          <a:xfrm>
            <a:off x="7899895" y="5188814"/>
            <a:ext cx="2445966" cy="998220"/>
          </a:xfrm>
          <a:custGeom>
            <a:avLst/>
            <a:gdLst>
              <a:gd name="connsiteX0" fmla="*/ 0 w 2445966"/>
              <a:gd name="connsiteY0" fmla="*/ 0 h 998220"/>
              <a:gd name="connsiteX1" fmla="*/ 2445966 w 2445966"/>
              <a:gd name="connsiteY1" fmla="*/ 0 h 998220"/>
              <a:gd name="connsiteX2" fmla="*/ 2445966 w 2445966"/>
              <a:gd name="connsiteY2" fmla="*/ 998220 h 998220"/>
              <a:gd name="connsiteX3" fmla="*/ 0 w 2445966"/>
              <a:gd name="connsiteY3" fmla="*/ 998220 h 998220"/>
              <a:gd name="connsiteX4" fmla="*/ 0 w 2445966"/>
              <a:gd name="connsiteY4" fmla="*/ 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966" h="998220">
                <a:moveTo>
                  <a:pt x="0" y="0"/>
                </a:moveTo>
                <a:lnTo>
                  <a:pt x="2445966" y="0"/>
                </a:lnTo>
                <a:lnTo>
                  <a:pt x="2445966" y="998220"/>
                </a:lnTo>
                <a:lnTo>
                  <a:pt x="0" y="998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Autofahrt nach Hause</a:t>
            </a:r>
            <a:br>
              <a:rPr lang="de-DE" sz="1600" kern="1200" dirty="0"/>
            </a:br>
            <a:r>
              <a:rPr lang="de-DE" sz="1600" kern="1200" dirty="0">
                <a:solidFill>
                  <a:srgbClr val="FF0000"/>
                </a:solidFill>
              </a:rPr>
              <a:t>0,5 Stunden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CBD592E-60AD-1C5E-143D-4D7B4553BED9}"/>
              </a:ext>
            </a:extLst>
          </p:cNvPr>
          <p:cNvSpPr/>
          <p:nvPr/>
        </p:nvSpPr>
        <p:spPr>
          <a:xfrm>
            <a:off x="5336235" y="3030697"/>
            <a:ext cx="1924594" cy="1924422"/>
          </a:xfrm>
          <a:custGeom>
            <a:avLst/>
            <a:gdLst>
              <a:gd name="connsiteX0" fmla="*/ 0 w 1924594"/>
              <a:gd name="connsiteY0" fmla="*/ 962211 h 1924422"/>
              <a:gd name="connsiteX1" fmla="*/ 962297 w 1924594"/>
              <a:gd name="connsiteY1" fmla="*/ 0 h 1924422"/>
              <a:gd name="connsiteX2" fmla="*/ 1924594 w 1924594"/>
              <a:gd name="connsiteY2" fmla="*/ 962211 h 1924422"/>
              <a:gd name="connsiteX3" fmla="*/ 962297 w 1924594"/>
              <a:gd name="connsiteY3" fmla="*/ 1924422 h 1924422"/>
              <a:gd name="connsiteX4" fmla="*/ 0 w 1924594"/>
              <a:gd name="connsiteY4" fmla="*/ 962211 h 19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594" h="1924422">
                <a:moveTo>
                  <a:pt x="0" y="962211"/>
                </a:moveTo>
                <a:cubicBezTo>
                  <a:pt x="0" y="430797"/>
                  <a:pt x="430835" y="0"/>
                  <a:pt x="962297" y="0"/>
                </a:cubicBezTo>
                <a:cubicBezTo>
                  <a:pt x="1493759" y="0"/>
                  <a:pt x="1924594" y="430797"/>
                  <a:pt x="1924594" y="962211"/>
                </a:cubicBezTo>
                <a:cubicBezTo>
                  <a:pt x="1924594" y="1493625"/>
                  <a:pt x="1493759" y="1924422"/>
                  <a:pt x="962297" y="1924422"/>
                </a:cubicBezTo>
                <a:cubicBezTo>
                  <a:pt x="430835" y="1924422"/>
                  <a:pt x="0" y="1493625"/>
                  <a:pt x="0" y="962211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30" tIns="312305" rIns="312330" bIns="31230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>
                <a:solidFill>
                  <a:schemeClr val="accent1"/>
                </a:solidFill>
              </a:rPr>
              <a:t> Typischer Arbeitstag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tx2"/>
                </a:solidFill>
              </a:rPr>
              <a:t>12 Stunden </a:t>
            </a:r>
            <a:r>
              <a:rPr lang="de-DE" sz="1400" kern="1200" dirty="0" err="1">
                <a:solidFill>
                  <a:schemeClr val="tx2"/>
                </a:solidFill>
              </a:rPr>
              <a:t>Sitzzeit</a:t>
            </a:r>
            <a:r>
              <a:rPr lang="de-DE" sz="1400" kern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" name="Halbbogen 22">
            <a:extLst>
              <a:ext uri="{FF2B5EF4-FFF2-40B4-BE49-F238E27FC236}">
                <a16:creationId xmlns:a16="http://schemas.microsoft.com/office/drawing/2014/main" id="{D8200143-BD5F-E2E2-A716-107A69919EFE}"/>
              </a:ext>
            </a:extLst>
          </p:cNvPr>
          <p:cNvSpPr/>
          <p:nvPr/>
        </p:nvSpPr>
        <p:spPr>
          <a:xfrm rot="10800000">
            <a:off x="4391937" y="1960547"/>
            <a:ext cx="3879137" cy="4043617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B166F0A-7E31-FA11-968E-58374A04CB9D}"/>
              </a:ext>
            </a:extLst>
          </p:cNvPr>
          <p:cNvSpPr/>
          <p:nvPr/>
        </p:nvSpPr>
        <p:spPr>
          <a:xfrm>
            <a:off x="4820335" y="1801828"/>
            <a:ext cx="1031234" cy="10310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8439AF3C-5328-E15E-24AD-4CF2679A6143}"/>
              </a:ext>
            </a:extLst>
          </p:cNvPr>
          <p:cNvSpPr/>
          <p:nvPr/>
        </p:nvSpPr>
        <p:spPr>
          <a:xfrm>
            <a:off x="2426840" y="1815018"/>
            <a:ext cx="2223215" cy="998044"/>
          </a:xfrm>
          <a:custGeom>
            <a:avLst/>
            <a:gdLst>
              <a:gd name="connsiteX0" fmla="*/ 0 w 2223215"/>
              <a:gd name="connsiteY0" fmla="*/ 0 h 998044"/>
              <a:gd name="connsiteX1" fmla="*/ 2223215 w 2223215"/>
              <a:gd name="connsiteY1" fmla="*/ 0 h 998044"/>
              <a:gd name="connsiteX2" fmla="*/ 2223215 w 2223215"/>
              <a:gd name="connsiteY2" fmla="*/ 998044 h 998044"/>
              <a:gd name="connsiteX3" fmla="*/ 0 w 2223215"/>
              <a:gd name="connsiteY3" fmla="*/ 998044 h 998044"/>
              <a:gd name="connsiteX4" fmla="*/ 0 w 2223215"/>
              <a:gd name="connsiteY4" fmla="*/ 0 h 9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215" h="998044">
                <a:moveTo>
                  <a:pt x="0" y="0"/>
                </a:moveTo>
                <a:lnTo>
                  <a:pt x="2223215" y="0"/>
                </a:lnTo>
                <a:lnTo>
                  <a:pt x="2223215" y="998044"/>
                </a:lnTo>
                <a:lnTo>
                  <a:pt x="0" y="9980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r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Autofahrt zur Arbeit</a:t>
            </a:r>
            <a:br>
              <a:rPr lang="de-DE" sz="1600" b="1" kern="1200" dirty="0"/>
            </a:br>
            <a:r>
              <a:rPr lang="de-DE" sz="1600" kern="1200" dirty="0">
                <a:solidFill>
                  <a:srgbClr val="FF0000"/>
                </a:solidFill>
              </a:rPr>
              <a:t>0,5 Stunden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401176A-0D07-095C-DAE6-D6FEDAC6E81F}"/>
              </a:ext>
            </a:extLst>
          </p:cNvPr>
          <p:cNvSpPr/>
          <p:nvPr/>
        </p:nvSpPr>
        <p:spPr>
          <a:xfrm>
            <a:off x="4058634" y="2762060"/>
            <a:ext cx="1031234" cy="10310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549F9D0-7697-F332-924F-86521CE9434B}"/>
              </a:ext>
            </a:extLst>
          </p:cNvPr>
          <p:cNvSpPr/>
          <p:nvPr/>
        </p:nvSpPr>
        <p:spPr>
          <a:xfrm>
            <a:off x="1667964" y="2780087"/>
            <a:ext cx="2223215" cy="998044"/>
          </a:xfrm>
          <a:custGeom>
            <a:avLst/>
            <a:gdLst>
              <a:gd name="connsiteX0" fmla="*/ 0 w 2223215"/>
              <a:gd name="connsiteY0" fmla="*/ 0 h 998044"/>
              <a:gd name="connsiteX1" fmla="*/ 2223215 w 2223215"/>
              <a:gd name="connsiteY1" fmla="*/ 0 h 998044"/>
              <a:gd name="connsiteX2" fmla="*/ 2223215 w 2223215"/>
              <a:gd name="connsiteY2" fmla="*/ 998044 h 998044"/>
              <a:gd name="connsiteX3" fmla="*/ 0 w 2223215"/>
              <a:gd name="connsiteY3" fmla="*/ 998044 h 998044"/>
              <a:gd name="connsiteX4" fmla="*/ 0 w 2223215"/>
              <a:gd name="connsiteY4" fmla="*/ 0 h 9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215" h="998044">
                <a:moveTo>
                  <a:pt x="0" y="0"/>
                </a:moveTo>
                <a:lnTo>
                  <a:pt x="2223215" y="0"/>
                </a:lnTo>
                <a:lnTo>
                  <a:pt x="2223215" y="998044"/>
                </a:lnTo>
                <a:lnTo>
                  <a:pt x="0" y="9980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r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dirty="0"/>
              <a:t>Frühstück</a:t>
            </a:r>
            <a:br>
              <a:rPr lang="de-DE" sz="1600" dirty="0"/>
            </a:br>
            <a:r>
              <a:rPr lang="de-DE" sz="1600" dirty="0">
                <a:solidFill>
                  <a:srgbClr val="FF0000"/>
                </a:solidFill>
              </a:rPr>
              <a:t>0,5 Stunden</a:t>
            </a:r>
            <a:r>
              <a:rPr lang="de-DE" sz="1600" dirty="0"/>
              <a:t> </a:t>
            </a:r>
            <a:endParaRPr lang="de-DE" sz="1600" kern="12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6A05DD5-BE51-D4AA-A96E-C56BF6E9B891}"/>
              </a:ext>
            </a:extLst>
          </p:cNvPr>
          <p:cNvSpPr/>
          <p:nvPr/>
        </p:nvSpPr>
        <p:spPr>
          <a:xfrm>
            <a:off x="4062590" y="4173831"/>
            <a:ext cx="1031234" cy="10310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B9290DD-327D-85BF-40DE-50C1C66D8C55}"/>
              </a:ext>
            </a:extLst>
          </p:cNvPr>
          <p:cNvSpPr/>
          <p:nvPr/>
        </p:nvSpPr>
        <p:spPr>
          <a:xfrm>
            <a:off x="1667964" y="4190538"/>
            <a:ext cx="2223215" cy="998044"/>
          </a:xfrm>
          <a:custGeom>
            <a:avLst/>
            <a:gdLst>
              <a:gd name="connsiteX0" fmla="*/ 0 w 2223215"/>
              <a:gd name="connsiteY0" fmla="*/ 0 h 998044"/>
              <a:gd name="connsiteX1" fmla="*/ 2223215 w 2223215"/>
              <a:gd name="connsiteY1" fmla="*/ 0 h 998044"/>
              <a:gd name="connsiteX2" fmla="*/ 2223215 w 2223215"/>
              <a:gd name="connsiteY2" fmla="*/ 998044 h 998044"/>
              <a:gd name="connsiteX3" fmla="*/ 0 w 2223215"/>
              <a:gd name="connsiteY3" fmla="*/ 998044 h 998044"/>
              <a:gd name="connsiteX4" fmla="*/ 0 w 2223215"/>
              <a:gd name="connsiteY4" fmla="*/ 0 h 9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215" h="998044">
                <a:moveTo>
                  <a:pt x="0" y="0"/>
                </a:moveTo>
                <a:lnTo>
                  <a:pt x="2223215" y="0"/>
                </a:lnTo>
                <a:lnTo>
                  <a:pt x="2223215" y="998044"/>
                </a:lnTo>
                <a:lnTo>
                  <a:pt x="0" y="9980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r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Relaxen vor dem Fernseher</a:t>
            </a:r>
            <a:br>
              <a:rPr lang="de-DE" sz="1600" b="1" kern="1200" dirty="0"/>
            </a:br>
            <a:r>
              <a:rPr lang="de-DE" sz="1600" kern="1200" dirty="0">
                <a:solidFill>
                  <a:srgbClr val="FF0000"/>
                </a:solidFill>
              </a:rPr>
              <a:t>1 Stunde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48D19CE-BDC1-077A-1267-7E423B149B9D}"/>
              </a:ext>
            </a:extLst>
          </p:cNvPr>
          <p:cNvSpPr/>
          <p:nvPr/>
        </p:nvSpPr>
        <p:spPr>
          <a:xfrm>
            <a:off x="4820335" y="5167478"/>
            <a:ext cx="1031234" cy="10310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5A1155F9-FFFA-9470-EF1C-215755655049}"/>
              </a:ext>
            </a:extLst>
          </p:cNvPr>
          <p:cNvSpPr/>
          <p:nvPr/>
        </p:nvSpPr>
        <p:spPr>
          <a:xfrm>
            <a:off x="2426840" y="5188582"/>
            <a:ext cx="2223215" cy="998044"/>
          </a:xfrm>
          <a:custGeom>
            <a:avLst/>
            <a:gdLst>
              <a:gd name="connsiteX0" fmla="*/ 0 w 2223215"/>
              <a:gd name="connsiteY0" fmla="*/ 0 h 998044"/>
              <a:gd name="connsiteX1" fmla="*/ 2223215 w 2223215"/>
              <a:gd name="connsiteY1" fmla="*/ 0 h 998044"/>
              <a:gd name="connsiteX2" fmla="*/ 2223215 w 2223215"/>
              <a:gd name="connsiteY2" fmla="*/ 998044 h 998044"/>
              <a:gd name="connsiteX3" fmla="*/ 0 w 2223215"/>
              <a:gd name="connsiteY3" fmla="*/ 998044 h 998044"/>
              <a:gd name="connsiteX4" fmla="*/ 0 w 2223215"/>
              <a:gd name="connsiteY4" fmla="*/ 0 h 9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215" h="998044">
                <a:moveTo>
                  <a:pt x="0" y="0"/>
                </a:moveTo>
                <a:lnTo>
                  <a:pt x="2223215" y="0"/>
                </a:lnTo>
                <a:lnTo>
                  <a:pt x="2223215" y="998044"/>
                </a:lnTo>
                <a:lnTo>
                  <a:pt x="0" y="9980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r" defTabSz="12446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de-DE" sz="1600" b="1" kern="1200" dirty="0"/>
              <a:t>Abendessen mit Familie</a:t>
            </a:r>
            <a:br>
              <a:rPr lang="de-DE" sz="1600" b="1" kern="1200" dirty="0"/>
            </a:br>
            <a:r>
              <a:rPr lang="de-DE" sz="1600" kern="1200" dirty="0">
                <a:solidFill>
                  <a:srgbClr val="FF0000"/>
                </a:solidFill>
              </a:rPr>
              <a:t>1 Stunde</a:t>
            </a:r>
          </a:p>
        </p:txBody>
      </p:sp>
      <p:pic>
        <p:nvPicPr>
          <p:cNvPr id="33" name="Grafik 32" descr="Arbeiten von zu Hause Schreibtisch mit einfarbiger Füllung">
            <a:extLst>
              <a:ext uri="{FF2B5EF4-FFF2-40B4-BE49-F238E27FC236}">
                <a16:creationId xmlns:a16="http://schemas.microsoft.com/office/drawing/2014/main" id="{8278BE19-7B2D-190F-A081-C05DBDBF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5159" y="1960171"/>
            <a:ext cx="720000" cy="720000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D40985A-3298-D559-59D0-DD35E30968A2}"/>
              </a:ext>
            </a:extLst>
          </p:cNvPr>
          <p:cNvGrpSpPr/>
          <p:nvPr/>
        </p:nvGrpSpPr>
        <p:grpSpPr>
          <a:xfrm>
            <a:off x="4282141" y="4433809"/>
            <a:ext cx="733834" cy="612623"/>
            <a:chOff x="1163754" y="4607057"/>
            <a:chExt cx="733834" cy="612623"/>
          </a:xfrm>
        </p:grpSpPr>
        <p:pic>
          <p:nvPicPr>
            <p:cNvPr id="35" name="Grafik 34" descr="Fernsehen mit einfarbiger Füllung">
              <a:extLst>
                <a:ext uri="{FF2B5EF4-FFF2-40B4-BE49-F238E27FC236}">
                  <a16:creationId xmlns:a16="http://schemas.microsoft.com/office/drawing/2014/main" id="{70A6ED71-6CC6-F587-845F-CF258CC3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3754" y="4607057"/>
              <a:ext cx="540000" cy="540000"/>
            </a:xfrm>
            <a:prstGeom prst="rect">
              <a:avLst/>
            </a:prstGeom>
          </p:spPr>
        </p:pic>
        <p:pic>
          <p:nvPicPr>
            <p:cNvPr id="37" name="Grafik 36" descr="Fernsteuerung mit einfarbiger Füllung">
              <a:extLst>
                <a:ext uri="{FF2B5EF4-FFF2-40B4-BE49-F238E27FC236}">
                  <a16:creationId xmlns:a16="http://schemas.microsoft.com/office/drawing/2014/main" id="{D63FC784-48E0-06A9-41F4-6A35D1318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11568">
              <a:off x="1537588" y="4859680"/>
              <a:ext cx="360000" cy="360000"/>
            </a:xfrm>
            <a:prstGeom prst="rect">
              <a:avLst/>
            </a:prstGeom>
          </p:spPr>
        </p:pic>
      </p:grpSp>
      <p:pic>
        <p:nvPicPr>
          <p:cNvPr id="39" name="Grafik 38" descr="Gebäude Silhouette">
            <a:extLst>
              <a:ext uri="{FF2B5EF4-FFF2-40B4-BE49-F238E27FC236}">
                <a16:creationId xmlns:a16="http://schemas.microsoft.com/office/drawing/2014/main" id="{7A51B0DA-DF67-AA1C-36A0-79139E665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64320" y="1900354"/>
            <a:ext cx="720000" cy="720000"/>
          </a:xfrm>
          <a:prstGeom prst="rect">
            <a:avLst/>
          </a:prstGeom>
        </p:spPr>
      </p:pic>
      <p:pic>
        <p:nvPicPr>
          <p:cNvPr id="41" name="Grafik 40" descr="Haus Silhouette">
            <a:extLst>
              <a:ext uri="{FF2B5EF4-FFF2-40B4-BE49-F238E27FC236}">
                <a16:creationId xmlns:a16="http://schemas.microsoft.com/office/drawing/2014/main" id="{B8F1CD50-3B7B-41BD-24DF-1FD0FBF7E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88416" y="5181925"/>
            <a:ext cx="720000" cy="720000"/>
          </a:xfrm>
          <a:prstGeom prst="rect">
            <a:avLst/>
          </a:prstGeom>
        </p:spPr>
      </p:pic>
      <p:pic>
        <p:nvPicPr>
          <p:cNvPr id="43" name="Grafik 42" descr="Auto mit einfarbiger Füllung">
            <a:extLst>
              <a:ext uri="{FF2B5EF4-FFF2-40B4-BE49-F238E27FC236}">
                <a16:creationId xmlns:a16="http://schemas.microsoft.com/office/drawing/2014/main" id="{03277811-1C5A-DAEE-1998-F6E1043AA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6859936" y="5490935"/>
            <a:ext cx="720000" cy="720000"/>
          </a:xfrm>
          <a:prstGeom prst="rect">
            <a:avLst/>
          </a:prstGeom>
        </p:spPr>
      </p:pic>
      <p:pic>
        <p:nvPicPr>
          <p:cNvPr id="45" name="Grafik 44" descr="Kaffee mit einfarbiger Füllung">
            <a:extLst>
              <a:ext uri="{FF2B5EF4-FFF2-40B4-BE49-F238E27FC236}">
                <a16:creationId xmlns:a16="http://schemas.microsoft.com/office/drawing/2014/main" id="{FA63E2F5-3BAD-C20F-09E5-DF992CD694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52769" y="3022937"/>
            <a:ext cx="540000" cy="540000"/>
          </a:xfrm>
          <a:prstGeom prst="rect">
            <a:avLst/>
          </a:prstGeom>
        </p:spPr>
      </p:pic>
      <p:pic>
        <p:nvPicPr>
          <p:cNvPr id="47" name="Grafik 46" descr="Croissant mit einfarbiger Füllung">
            <a:extLst>
              <a:ext uri="{FF2B5EF4-FFF2-40B4-BE49-F238E27FC236}">
                <a16:creationId xmlns:a16="http://schemas.microsoft.com/office/drawing/2014/main" id="{88E6D8B0-B471-BC18-7F51-93B2CC32D8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4062590" y="3043315"/>
            <a:ext cx="540000" cy="540000"/>
          </a:xfrm>
          <a:prstGeom prst="rect">
            <a:avLst/>
          </a:prstGeom>
        </p:spPr>
      </p:pic>
      <p:pic>
        <p:nvPicPr>
          <p:cNvPr id="49" name="Grafik 48" descr="Restaurant mit einfarbiger Füllung">
            <a:extLst>
              <a:ext uri="{FF2B5EF4-FFF2-40B4-BE49-F238E27FC236}">
                <a16:creationId xmlns:a16="http://schemas.microsoft.com/office/drawing/2014/main" id="{39AD664B-555A-0962-0BEA-F3096EB2E3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71928" y="5322987"/>
            <a:ext cx="720000" cy="720000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2A393D8-0AC7-30AF-081C-68CBB5F8EA51}"/>
              </a:ext>
            </a:extLst>
          </p:cNvPr>
          <p:cNvGrpSpPr/>
          <p:nvPr/>
        </p:nvGrpSpPr>
        <p:grpSpPr>
          <a:xfrm>
            <a:off x="7534537" y="3007464"/>
            <a:ext cx="957567" cy="540000"/>
            <a:chOff x="1568600" y="5767412"/>
            <a:chExt cx="957567" cy="540000"/>
          </a:xfrm>
        </p:grpSpPr>
        <p:pic>
          <p:nvPicPr>
            <p:cNvPr id="51" name="Grafik 50" descr="Teller mit einfarbiger Füllung">
              <a:extLst>
                <a:ext uri="{FF2B5EF4-FFF2-40B4-BE49-F238E27FC236}">
                  <a16:creationId xmlns:a16="http://schemas.microsoft.com/office/drawing/2014/main" id="{C3F273C5-CB73-A009-80D6-AABD0189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779000" y="5767412"/>
              <a:ext cx="540000" cy="540000"/>
            </a:xfrm>
            <a:prstGeom prst="rect">
              <a:avLst/>
            </a:prstGeom>
          </p:spPr>
        </p:pic>
        <p:pic>
          <p:nvPicPr>
            <p:cNvPr id="53" name="Grafik 52" descr="Gabel mit einfarbiger Füllung">
              <a:extLst>
                <a:ext uri="{FF2B5EF4-FFF2-40B4-BE49-F238E27FC236}">
                  <a16:creationId xmlns:a16="http://schemas.microsoft.com/office/drawing/2014/main" id="{8259C1D4-316A-2B2E-157B-F65A7D36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8953182">
              <a:off x="1568600" y="5830117"/>
              <a:ext cx="360000" cy="360000"/>
            </a:xfrm>
            <a:prstGeom prst="rect">
              <a:avLst/>
            </a:prstGeom>
          </p:spPr>
        </p:pic>
        <p:pic>
          <p:nvPicPr>
            <p:cNvPr id="55" name="Grafik 54" descr="Messer mit einfarbiger Füllung">
              <a:extLst>
                <a:ext uri="{FF2B5EF4-FFF2-40B4-BE49-F238E27FC236}">
                  <a16:creationId xmlns:a16="http://schemas.microsoft.com/office/drawing/2014/main" id="{43F95776-CEBC-5901-6EB8-0385741D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8953182">
              <a:off x="2166167" y="5857413"/>
              <a:ext cx="360000" cy="360000"/>
            </a:xfrm>
            <a:prstGeom prst="rect">
              <a:avLst/>
            </a:prstGeom>
          </p:spPr>
        </p:pic>
      </p:grpSp>
      <p:pic>
        <p:nvPicPr>
          <p:cNvPr id="57" name="Grafik 56" descr="Auto mit einfarbiger Füllung">
            <a:extLst>
              <a:ext uri="{FF2B5EF4-FFF2-40B4-BE49-F238E27FC236}">
                <a16:creationId xmlns:a16="http://schemas.microsoft.com/office/drawing/2014/main" id="{FA3B0637-AFE2-57D9-6CB5-F4993045B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0311" y="2112942"/>
            <a:ext cx="720000" cy="720000"/>
          </a:xfrm>
          <a:prstGeom prst="rect">
            <a:avLst/>
          </a:prstGeom>
        </p:spPr>
      </p:pic>
      <p:pic>
        <p:nvPicPr>
          <p:cNvPr id="59" name="Grafik 58" descr="Arbeiten von zu Hause Schreibtisch mit einfarbiger Füllung">
            <a:extLst>
              <a:ext uri="{FF2B5EF4-FFF2-40B4-BE49-F238E27FC236}">
                <a16:creationId xmlns:a16="http://schemas.microsoft.com/office/drawing/2014/main" id="{99143EE5-0DBB-71D6-969F-F5600DCE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052" y="43414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Macht Bildschirmarbeit krank?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61DA867-38CA-4CF2-899C-66E137229690}"/>
              </a:ext>
            </a:extLst>
          </p:cNvPr>
          <p:cNvSpPr/>
          <p:nvPr/>
        </p:nvSpPr>
        <p:spPr>
          <a:xfrm>
            <a:off x="7807005" y="1808164"/>
            <a:ext cx="3545208" cy="43926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643" r="-42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80000" rtlCol="0" anchor="b"/>
          <a:lstStyle/>
          <a:p>
            <a:pPr algn="ctr"/>
            <a:endParaRPr lang="de-DE" sz="2400" dirty="0"/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AC804E29-FCE4-4D98-AFA4-D229A4A084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4797" y="2054983"/>
            <a:ext cx="6396792" cy="38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180000" bIns="0" anchor="ctr" anchorCtr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de-DE" sz="2400" dirty="0"/>
              <a:t>Die Bildschirmarbeit an sich macht </a:t>
            </a:r>
            <a:r>
              <a:rPr lang="de-DE" sz="2400" b="1" dirty="0"/>
              <a:t>nicht krank</a:t>
            </a:r>
            <a:r>
              <a:rPr lang="de-DE" sz="2400" dirty="0"/>
              <a:t>, der falsche Umgang damit schon!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de-DE" sz="2400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dirty="0">
                <a:latin typeface="+mn-lt"/>
                <a:ea typeface="Arial" charset="0"/>
                <a:cs typeface="Arial" charset="0"/>
              </a:rPr>
              <a:t>Um Gesundheitsschädigungen vorzubeugen, muss auf die Ergonomie der</a:t>
            </a:r>
            <a:endParaRPr lang="de-DE" altLang="de-DE" dirty="0">
              <a:ea typeface="Arial" charset="0"/>
              <a:cs typeface="Arial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altLang="de-DE" dirty="0">
                <a:latin typeface="+mn-lt"/>
                <a:ea typeface="Arial" charset="0"/>
                <a:cs typeface="Arial" charset="0"/>
              </a:rPr>
              <a:t>Bürostühle und Tische </a:t>
            </a:r>
            <a:endParaRPr lang="de-DE" altLang="de-DE" dirty="0">
              <a:ea typeface="Arial" charset="0"/>
              <a:cs typeface="Arial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altLang="de-DE" dirty="0">
                <a:latin typeface="+mn-lt"/>
                <a:ea typeface="Arial" charset="0"/>
                <a:cs typeface="Arial" charset="0"/>
              </a:rPr>
              <a:t>der Tastatur und Bildschirme geachtet werden.</a:t>
            </a:r>
            <a:br>
              <a:rPr lang="de-DE" altLang="de-DE" dirty="0">
                <a:latin typeface="+mn-lt"/>
                <a:ea typeface="Arial" charset="0"/>
                <a:cs typeface="Arial" charset="0"/>
              </a:rPr>
            </a:br>
            <a:endParaRPr lang="de-DE" altLang="de-DE" dirty="0">
              <a:latin typeface="+mn-lt"/>
              <a:ea typeface="Arial" charset="0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dirty="0">
                <a:latin typeface="+mn-lt"/>
                <a:ea typeface="Arial" charset="0"/>
                <a:cs typeface="Arial" charset="0"/>
              </a:rPr>
              <a:t>Außerdem gibt es bestimmte Vorgaben, in welchem Winkel die Arbeitsplätze zu den Fenstern ausgerichtet sein sollen. Wenn dies nicht umgesetzt werden kann, kann ein Blendschutz eingesetzt werden. 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F83E853-D783-4B07-BF60-52D80A0F55D8}"/>
              </a:ext>
            </a:extLst>
          </p:cNvPr>
          <p:cNvGrpSpPr/>
          <p:nvPr/>
        </p:nvGrpSpPr>
        <p:grpSpPr>
          <a:xfrm>
            <a:off x="7367159" y="2770451"/>
            <a:ext cx="879690" cy="879688"/>
            <a:chOff x="3882932" y="2481689"/>
            <a:chExt cx="879690" cy="879688"/>
          </a:xfrm>
        </p:grpSpPr>
        <p:sp>
          <p:nvSpPr>
            <p:cNvPr id="62" name="Oval 109">
              <a:extLst>
                <a:ext uri="{FF2B5EF4-FFF2-40B4-BE49-F238E27FC236}">
                  <a16:creationId xmlns:a16="http://schemas.microsoft.com/office/drawing/2014/main" id="{040F7328-5434-43A9-B621-75740B350E97}"/>
                </a:ext>
              </a:extLst>
            </p:cNvPr>
            <p:cNvSpPr/>
            <p:nvPr/>
          </p:nvSpPr>
          <p:spPr>
            <a:xfrm flipV="1">
              <a:off x="3882932" y="2481689"/>
              <a:ext cx="879690" cy="879688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63" name="Oval 130">
              <a:extLst>
                <a:ext uri="{FF2B5EF4-FFF2-40B4-BE49-F238E27FC236}">
                  <a16:creationId xmlns:a16="http://schemas.microsoft.com/office/drawing/2014/main" id="{7140610D-017E-4170-A229-51BDB41F5C40}"/>
                </a:ext>
              </a:extLst>
            </p:cNvPr>
            <p:cNvSpPr/>
            <p:nvPr/>
          </p:nvSpPr>
          <p:spPr>
            <a:xfrm flipV="1">
              <a:off x="3934689" y="2533446"/>
              <a:ext cx="776176" cy="776174"/>
            </a:xfrm>
            <a:prstGeom prst="ellipse">
              <a:avLst/>
            </a:prstGeom>
            <a:solidFill>
              <a:schemeClr val="tx1"/>
            </a:solidFill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 dirty="0"/>
            </a:p>
          </p:txBody>
        </p:sp>
        <p:pic>
          <p:nvPicPr>
            <p:cNvPr id="64" name="Grafik 63" descr="Warnung mit einfarbiger Füllung">
              <a:extLst>
                <a:ext uri="{FF2B5EF4-FFF2-40B4-BE49-F238E27FC236}">
                  <a16:creationId xmlns:a16="http://schemas.microsoft.com/office/drawing/2014/main" id="{778F92B2-B4D0-4DFB-89E3-57ECF0AB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42777" y="2741533"/>
              <a:ext cx="360000" cy="360000"/>
            </a:xfrm>
            <a:prstGeom prst="rect">
              <a:avLst/>
            </a:prstGeom>
          </p:spPr>
        </p:pic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CA5326B6-A5FA-45EB-3815-8E860B13ED0C}"/>
              </a:ext>
            </a:extLst>
          </p:cNvPr>
          <p:cNvSpPr/>
          <p:nvPr/>
        </p:nvSpPr>
        <p:spPr>
          <a:xfrm>
            <a:off x="10258895" y="616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/>
              <a:t>© Fotolia - 96191305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2CF325-FB31-4E1B-FBBE-8D6F8E83C1FA}"/>
              </a:ext>
            </a:extLst>
          </p:cNvPr>
          <p:cNvSpPr/>
          <p:nvPr/>
        </p:nvSpPr>
        <p:spPr>
          <a:xfrm>
            <a:off x="7802447" y="3821028"/>
            <a:ext cx="3545208" cy="2379748"/>
          </a:xfrm>
          <a:prstGeom prst="rect">
            <a:avLst/>
          </a:prstGeom>
          <a:gradFill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80000" rtlCol="0" anchor="b"/>
          <a:lstStyle/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26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FDB36A0-F93A-4B16-BAB8-F09F56B2BD4A}"/>
              </a:ext>
            </a:extLst>
          </p:cNvPr>
          <p:cNvGrpSpPr/>
          <p:nvPr/>
        </p:nvGrpSpPr>
        <p:grpSpPr>
          <a:xfrm>
            <a:off x="1618742" y="1821675"/>
            <a:ext cx="8944531" cy="4368845"/>
            <a:chOff x="2527589" y="1624746"/>
            <a:chExt cx="6799233" cy="523325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94A5C6A-912B-42A6-AEEB-0729188C4079}"/>
                </a:ext>
              </a:extLst>
            </p:cNvPr>
            <p:cNvSpPr/>
            <p:nvPr/>
          </p:nvSpPr>
          <p:spPr>
            <a:xfrm>
              <a:off x="5811715" y="1747838"/>
              <a:ext cx="228600" cy="51101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A709310-2D68-461D-A915-4586DBD4468E}"/>
                </a:ext>
              </a:extLst>
            </p:cNvPr>
            <p:cNvSpPr/>
            <p:nvPr/>
          </p:nvSpPr>
          <p:spPr>
            <a:xfrm>
              <a:off x="5811715" y="1624746"/>
              <a:ext cx="228600" cy="1230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1AC8B52-DD10-4E17-8A51-9856A438F669}"/>
                </a:ext>
              </a:extLst>
            </p:cNvPr>
            <p:cNvSpPr/>
            <p:nvPr/>
          </p:nvSpPr>
          <p:spPr>
            <a:xfrm>
              <a:off x="2527589" y="1624746"/>
              <a:ext cx="3215986" cy="768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8" name="Abgerundetes Rechteck 12">
              <a:extLst>
                <a:ext uri="{FF2B5EF4-FFF2-40B4-BE49-F238E27FC236}">
                  <a16:creationId xmlns:a16="http://schemas.microsoft.com/office/drawing/2014/main" id="{24E8CE43-8E6A-4A3F-9B7D-CA45D9322A09}"/>
                </a:ext>
              </a:extLst>
            </p:cNvPr>
            <p:cNvSpPr/>
            <p:nvPr/>
          </p:nvSpPr>
          <p:spPr>
            <a:xfrm>
              <a:off x="2582141" y="1674102"/>
              <a:ext cx="3106882" cy="670214"/>
            </a:xfrm>
            <a:prstGeom prst="roundRect">
              <a:avLst>
                <a:gd name="adj" fmla="val 5414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r>
                <a:rPr lang="de-DE" sz="2800" b="1" dirty="0">
                  <a:solidFill>
                    <a:schemeClr val="accent1"/>
                  </a:solidFill>
                  <a:latin typeface="+mj-lt"/>
                </a:rPr>
                <a:t>Ursachen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61EAC7E-555A-49A8-84E9-0131584ED393}"/>
                </a:ext>
              </a:extLst>
            </p:cNvPr>
            <p:cNvSpPr/>
            <p:nvPr/>
          </p:nvSpPr>
          <p:spPr>
            <a:xfrm>
              <a:off x="5744600" y="1799378"/>
              <a:ext cx="299121" cy="2026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A98B7D8-F114-4987-AFFD-6E9A9983D040}"/>
                </a:ext>
              </a:extLst>
            </p:cNvPr>
            <p:cNvSpPr/>
            <p:nvPr/>
          </p:nvSpPr>
          <p:spPr>
            <a:xfrm>
              <a:off x="5813505" y="2016419"/>
              <a:ext cx="299121" cy="2026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2966183-6CF0-4B4E-BA28-499D1856663A}"/>
                </a:ext>
              </a:extLst>
            </p:cNvPr>
            <p:cNvSpPr/>
            <p:nvPr/>
          </p:nvSpPr>
          <p:spPr>
            <a:xfrm>
              <a:off x="6110836" y="1624746"/>
              <a:ext cx="3215986" cy="768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12" name="Abgerundetes Rechteck 15">
              <a:extLst>
                <a:ext uri="{FF2B5EF4-FFF2-40B4-BE49-F238E27FC236}">
                  <a16:creationId xmlns:a16="http://schemas.microsoft.com/office/drawing/2014/main" id="{7166D16C-96C6-4DE0-80FF-96059EEDB5A5}"/>
                </a:ext>
              </a:extLst>
            </p:cNvPr>
            <p:cNvSpPr/>
            <p:nvPr/>
          </p:nvSpPr>
          <p:spPr>
            <a:xfrm>
              <a:off x="6165388" y="1674102"/>
              <a:ext cx="3106882" cy="670214"/>
            </a:xfrm>
            <a:prstGeom prst="roundRect">
              <a:avLst>
                <a:gd name="adj" fmla="val 5414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r>
                <a:rPr lang="de-DE" sz="2800" b="1" dirty="0">
                  <a:solidFill>
                    <a:schemeClr val="accent4"/>
                  </a:solidFill>
                  <a:latin typeface="+mj-lt"/>
                </a:rPr>
                <a:t>Mögliche Folgen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5660932-5DDD-480B-87CE-B82F87C98EC3}"/>
                </a:ext>
              </a:extLst>
            </p:cNvPr>
            <p:cNvSpPr/>
            <p:nvPr/>
          </p:nvSpPr>
          <p:spPr>
            <a:xfrm>
              <a:off x="5754659" y="1877829"/>
              <a:ext cx="45720" cy="457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859F355-7F71-4F2A-AAF9-82BCB8445F1D}"/>
                </a:ext>
              </a:extLst>
            </p:cNvPr>
            <p:cNvSpPr/>
            <p:nvPr/>
          </p:nvSpPr>
          <p:spPr>
            <a:xfrm>
              <a:off x="6049147" y="2094870"/>
              <a:ext cx="45720" cy="457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/>
            </a:p>
          </p:txBody>
        </p:sp>
        <p:sp>
          <p:nvSpPr>
            <p:cNvPr id="15" name="Eingekerbter Richtungspfeil 21">
              <a:extLst>
                <a:ext uri="{FF2B5EF4-FFF2-40B4-BE49-F238E27FC236}">
                  <a16:creationId xmlns:a16="http://schemas.microsoft.com/office/drawing/2014/main" id="{8E36F419-4979-4F84-BA7C-9043478F3C4C}"/>
                </a:ext>
              </a:extLst>
            </p:cNvPr>
            <p:cNvSpPr/>
            <p:nvPr/>
          </p:nvSpPr>
          <p:spPr>
            <a:xfrm>
              <a:off x="8862646" y="1817355"/>
              <a:ext cx="223582" cy="377458"/>
            </a:xfrm>
            <a:prstGeom prst="chevron">
              <a:avLst>
                <a:gd name="adj" fmla="val 553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  <p:sp>
          <p:nvSpPr>
            <p:cNvPr id="16" name="Eingekerbter Richtungspfeil 22">
              <a:extLst>
                <a:ext uri="{FF2B5EF4-FFF2-40B4-BE49-F238E27FC236}">
                  <a16:creationId xmlns:a16="http://schemas.microsoft.com/office/drawing/2014/main" id="{EF2936DD-A910-4D6E-A7BF-3C071D891E22}"/>
                </a:ext>
              </a:extLst>
            </p:cNvPr>
            <p:cNvSpPr/>
            <p:nvPr/>
          </p:nvSpPr>
          <p:spPr>
            <a:xfrm flipH="1">
              <a:off x="2772508" y="1841583"/>
              <a:ext cx="223582" cy="377458"/>
            </a:xfrm>
            <a:prstGeom prst="chevron">
              <a:avLst>
                <a:gd name="adj" fmla="val 553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5AAD259-4FAC-4A1D-B02C-C7F249EBC4A8}"/>
              </a:ext>
            </a:extLst>
          </p:cNvPr>
          <p:cNvSpPr txBox="1">
            <a:spLocks/>
          </p:cNvSpPr>
          <p:nvPr/>
        </p:nvSpPr>
        <p:spPr>
          <a:xfrm>
            <a:off x="1618742" y="2659752"/>
            <a:ext cx="4227565" cy="3322347"/>
          </a:xfrm>
          <a:prstGeom prst="rect">
            <a:avLst/>
          </a:prstGeom>
        </p:spPr>
        <p:txBody>
          <a:bodyPr lIns="0"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ea typeface="Arial" charset="0"/>
                <a:cs typeface="Arial" charset="0"/>
              </a:rPr>
              <a:t>ungünstige Arbeitsplatzgestaltung und Lichtverhältnisse </a:t>
            </a:r>
          </a:p>
          <a:p>
            <a:r>
              <a:rPr lang="de-DE" sz="2000" dirty="0">
                <a:ea typeface="Arial" charset="0"/>
                <a:cs typeface="Arial" charset="0"/>
              </a:rPr>
              <a:t>unzureichende Korrektur des Sehvermögens </a:t>
            </a:r>
          </a:p>
          <a:p>
            <a:r>
              <a:rPr lang="de-DE" sz="2000" dirty="0">
                <a:ea typeface="Arial" charset="0"/>
                <a:cs typeface="Arial" charset="0"/>
              </a:rPr>
              <a:t>störende direkte und indirekte Blendung (z. B. künstliches / natürliches Licht) </a:t>
            </a:r>
          </a:p>
          <a:p>
            <a:r>
              <a:rPr lang="de-DE" sz="2000" dirty="0">
                <a:ea typeface="Arial" charset="0"/>
                <a:cs typeface="Arial" charset="0"/>
              </a:rPr>
              <a:t>mangelhafte Schärfen- und Kontrasteinstellung der Zeichen (Hardware) </a:t>
            </a:r>
          </a:p>
          <a:p>
            <a:r>
              <a:rPr lang="de-DE" sz="2000" dirty="0">
                <a:ea typeface="Arial" charset="0"/>
                <a:cs typeface="Arial" charset="0"/>
              </a:rPr>
              <a:t>Bildschirm-Flimmern (Hardware)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217B5D41-E959-4DAC-892C-CEB36B2E6889}"/>
              </a:ext>
            </a:extLst>
          </p:cNvPr>
          <p:cNvSpPr txBox="1">
            <a:spLocks/>
          </p:cNvSpPr>
          <p:nvPr/>
        </p:nvSpPr>
        <p:spPr>
          <a:xfrm>
            <a:off x="6404341" y="2659422"/>
            <a:ext cx="4158931" cy="3298271"/>
          </a:xfrm>
          <a:prstGeom prst="rect">
            <a:avLst/>
          </a:prstGeom>
        </p:spPr>
        <p:txBody>
          <a:bodyPr lIns="0"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170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7E80CA88-504D-4B11-B6E3-B5F7E2A8DEC3}"/>
              </a:ext>
            </a:extLst>
          </p:cNvPr>
          <p:cNvSpPr txBox="1">
            <a:spLocks/>
          </p:cNvSpPr>
          <p:nvPr/>
        </p:nvSpPr>
        <p:spPr>
          <a:xfrm>
            <a:off x="6604827" y="2659422"/>
            <a:ext cx="4158931" cy="3298271"/>
          </a:xfrm>
          <a:prstGeom prst="rect">
            <a:avLst/>
          </a:prstGeom>
        </p:spPr>
        <p:txBody>
          <a:bodyPr lIns="0"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ea typeface="Arial" charset="0"/>
                <a:cs typeface="Arial" charset="0"/>
              </a:rPr>
              <a:t>Verschlechterung der Sehleistung</a:t>
            </a:r>
          </a:p>
          <a:p>
            <a:r>
              <a:rPr lang="de-DE" altLang="de-DE" sz="2000" dirty="0">
                <a:ea typeface="Arial" charset="0"/>
                <a:cs typeface="Arial" charset="0"/>
              </a:rPr>
              <a:t>Müdigkeit</a:t>
            </a:r>
          </a:p>
          <a:p>
            <a:r>
              <a:rPr lang="de-DE" altLang="de-DE" sz="2000" dirty="0">
                <a:ea typeface="Arial" charset="0"/>
                <a:cs typeface="Arial" charset="0"/>
              </a:rPr>
              <a:t>erhöhte Fehlerhäufigkeit</a:t>
            </a:r>
          </a:p>
          <a:p>
            <a:r>
              <a:rPr lang="de-DE" altLang="de-DE" sz="2000" dirty="0">
                <a:ea typeface="Arial" charset="0"/>
                <a:cs typeface="Arial" charset="0"/>
              </a:rPr>
              <a:t>Verspannungen in Nacken und Rücken</a:t>
            </a:r>
          </a:p>
          <a:p>
            <a:r>
              <a:rPr lang="de-DE" altLang="de-DE" sz="2000" dirty="0">
                <a:ea typeface="Arial" charset="0"/>
                <a:cs typeface="Arial" charset="0"/>
              </a:rPr>
              <a:t>Kopfschmerzen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1C2001-3FCC-4D2C-A77A-F4AB8BE2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Ursache für Augenbeschwerden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F72B8D-4650-40EE-A13B-B84058AB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2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6DF4D21E-4FA8-44B0-9B69-FD4A5376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a typeface="Arial" charset="0"/>
                <a:cs typeface="Arial" charset="0"/>
              </a:rPr>
              <a:t>Tipps für Wachheit am Arbeitsplatz</a:t>
            </a:r>
            <a:endParaRPr lang="de-DE" dirty="0"/>
          </a:p>
        </p:txBody>
      </p:sp>
      <p:sp>
        <p:nvSpPr>
          <p:cNvPr id="16" name="Thema 4 Kasten">
            <a:extLst>
              <a:ext uri="{FF2B5EF4-FFF2-40B4-BE49-F238E27FC236}">
                <a16:creationId xmlns:a16="http://schemas.microsoft.com/office/drawing/2014/main" id="{9E7F5412-FBCE-4EBA-A30E-8E339E8906FA}"/>
              </a:ext>
            </a:extLst>
          </p:cNvPr>
          <p:cNvSpPr/>
          <p:nvPr/>
        </p:nvSpPr>
        <p:spPr>
          <a:xfrm>
            <a:off x="947738" y="5440947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hema 3 Kasten">
            <a:extLst>
              <a:ext uri="{FF2B5EF4-FFF2-40B4-BE49-F238E27FC236}">
                <a16:creationId xmlns:a16="http://schemas.microsoft.com/office/drawing/2014/main" id="{530F0D1B-4114-48EE-BBD7-47145BBB1F8A}"/>
              </a:ext>
            </a:extLst>
          </p:cNvPr>
          <p:cNvSpPr/>
          <p:nvPr/>
        </p:nvSpPr>
        <p:spPr>
          <a:xfrm>
            <a:off x="947738" y="4230019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hema 2 Kasten">
            <a:extLst>
              <a:ext uri="{FF2B5EF4-FFF2-40B4-BE49-F238E27FC236}">
                <a16:creationId xmlns:a16="http://schemas.microsoft.com/office/drawing/2014/main" id="{660CDD11-992A-4ADE-898E-AD3B75D46166}"/>
              </a:ext>
            </a:extLst>
          </p:cNvPr>
          <p:cNvSpPr/>
          <p:nvPr/>
        </p:nvSpPr>
        <p:spPr>
          <a:xfrm>
            <a:off x="947738" y="3019091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hema 1 Kasten">
            <a:extLst>
              <a:ext uri="{FF2B5EF4-FFF2-40B4-BE49-F238E27FC236}">
                <a16:creationId xmlns:a16="http://schemas.microsoft.com/office/drawing/2014/main" id="{458C1984-3C7D-412D-9390-63E453EB54C9}"/>
              </a:ext>
            </a:extLst>
          </p:cNvPr>
          <p:cNvSpPr/>
          <p:nvPr/>
        </p:nvSpPr>
        <p:spPr>
          <a:xfrm>
            <a:off x="947738" y="1808163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4" descr="Urlaub mit einfarbiger Füllung">
            <a:extLst>
              <a:ext uri="{FF2B5EF4-FFF2-40B4-BE49-F238E27FC236}">
                <a16:creationId xmlns:a16="http://schemas.microsoft.com/office/drawing/2014/main" id="{9CD01948-6BBD-4BF4-9EFD-0BD4435C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1739" y="5494948"/>
            <a:ext cx="611998" cy="611998"/>
          </a:xfrm>
          <a:prstGeom prst="rect">
            <a:avLst/>
          </a:prstGeom>
        </p:spPr>
      </p:pic>
      <p:pic>
        <p:nvPicPr>
          <p:cNvPr id="2" name="Grafik 3" descr="Lichter an mit einfarbiger Füllung">
            <a:extLst>
              <a:ext uri="{FF2B5EF4-FFF2-40B4-BE49-F238E27FC236}">
                <a16:creationId xmlns:a16="http://schemas.microsoft.com/office/drawing/2014/main" id="{6B8ADE98-4A49-47AB-AF1C-D77D9C0FF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1739" y="4284020"/>
            <a:ext cx="611998" cy="611998"/>
          </a:xfrm>
          <a:prstGeom prst="rect">
            <a:avLst/>
          </a:prstGeom>
        </p:spPr>
      </p:pic>
      <p:pic>
        <p:nvPicPr>
          <p:cNvPr id="3" name="Grafik 2" descr="Monitor mit einfarbiger Füllung">
            <a:extLst>
              <a:ext uri="{FF2B5EF4-FFF2-40B4-BE49-F238E27FC236}">
                <a16:creationId xmlns:a16="http://schemas.microsoft.com/office/drawing/2014/main" id="{F2DFBB4A-405F-4921-B4C6-1ED8A9893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1739" y="3073092"/>
            <a:ext cx="611998" cy="611998"/>
          </a:xfrm>
          <a:prstGeom prst="rect">
            <a:avLst/>
          </a:prstGeom>
        </p:spPr>
      </p:pic>
      <p:pic>
        <p:nvPicPr>
          <p:cNvPr id="9" name="Grafik 1" descr="Auge mit einfarbiger Füllung">
            <a:extLst>
              <a:ext uri="{FF2B5EF4-FFF2-40B4-BE49-F238E27FC236}">
                <a16:creationId xmlns:a16="http://schemas.microsoft.com/office/drawing/2014/main" id="{EDBDD147-DC03-44F6-B9BE-76EE724D7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1739" y="1862164"/>
            <a:ext cx="611998" cy="611998"/>
          </a:xfrm>
          <a:prstGeom prst="rect">
            <a:avLst/>
          </a:prstGeom>
        </p:spPr>
      </p:pic>
      <p:sp>
        <p:nvSpPr>
          <p:cNvPr id="29" name="Thema 4">
            <a:extLst>
              <a:ext uri="{FF2B5EF4-FFF2-40B4-BE49-F238E27FC236}">
                <a16:creationId xmlns:a16="http://schemas.microsoft.com/office/drawing/2014/main" id="{36B5BADF-76CE-49C9-B04B-332B52B0654E}"/>
              </a:ext>
            </a:extLst>
          </p:cNvPr>
          <p:cNvSpPr/>
          <p:nvPr/>
        </p:nvSpPr>
        <p:spPr>
          <a:xfrm>
            <a:off x="1811738" y="5440947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1600" dirty="0">
                <a:ea typeface="Arial" charset="0"/>
                <a:cs typeface="Arial" charset="0"/>
              </a:rPr>
              <a:t>Führen Sie mit den Augen Entspannungsübungen durch, indem Sie ab und an zu einem Punkt schauen, der weiter entfernt ist.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Thema 3">
            <a:extLst>
              <a:ext uri="{FF2B5EF4-FFF2-40B4-BE49-F238E27FC236}">
                <a16:creationId xmlns:a16="http://schemas.microsoft.com/office/drawing/2014/main" id="{8AA7F6E7-5339-4C2F-9390-A7FFDCF6F237}"/>
              </a:ext>
            </a:extLst>
          </p:cNvPr>
          <p:cNvSpPr/>
          <p:nvPr/>
        </p:nvSpPr>
        <p:spPr>
          <a:xfrm>
            <a:off x="1811738" y="4230019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altLang="de-DE" sz="1600" dirty="0">
                <a:ea typeface="Arial" charset="0"/>
                <a:cs typeface="Arial" charset="0"/>
              </a:rPr>
              <a:t>Sorgen Sie dafür, dass es an Ihrem Arbeitsplatz nicht zu dunkel, aber auch nicht zu hell ist. </a:t>
            </a:r>
          </a:p>
        </p:txBody>
      </p:sp>
      <p:cxnSp>
        <p:nvCxnSpPr>
          <p:cNvPr id="18" name="Thema 2 Linie">
            <a:extLst>
              <a:ext uri="{FF2B5EF4-FFF2-40B4-BE49-F238E27FC236}">
                <a16:creationId xmlns:a16="http://schemas.microsoft.com/office/drawing/2014/main" id="{FF5F4275-FD42-4ECF-ADD2-8BCC54A86D3B}"/>
              </a:ext>
            </a:extLst>
          </p:cNvPr>
          <p:cNvCxnSpPr>
            <a:cxnSpLocks/>
          </p:cNvCxnSpPr>
          <p:nvPr/>
        </p:nvCxnSpPr>
        <p:spPr>
          <a:xfrm>
            <a:off x="1896537" y="3374499"/>
            <a:ext cx="4680000" cy="0"/>
          </a:xfrm>
          <a:prstGeom prst="line">
            <a:avLst/>
          </a:prstGeom>
          <a:ln w="28575" cap="rnd">
            <a:solidFill>
              <a:schemeClr val="tx1">
                <a:lumMod val="40000"/>
                <a:lumOff val="60000"/>
              </a:schemeClr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hema 2">
            <a:extLst>
              <a:ext uri="{FF2B5EF4-FFF2-40B4-BE49-F238E27FC236}">
                <a16:creationId xmlns:a16="http://schemas.microsoft.com/office/drawing/2014/main" id="{B9C00009-4A7D-4C70-B59B-DFAC79B27685}"/>
              </a:ext>
            </a:extLst>
          </p:cNvPr>
          <p:cNvSpPr/>
          <p:nvPr/>
        </p:nvSpPr>
        <p:spPr>
          <a:xfrm>
            <a:off x="1811738" y="3014499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1600" dirty="0">
                <a:ea typeface="Arial" charset="0"/>
                <a:cs typeface="Arial" charset="0"/>
              </a:rPr>
              <a:t>Ein Vorteil der Computerarbeit ist, dass man vieles benutzerspezifisch einstellen kann.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49" name="Thema 1 Linie">
            <a:extLst>
              <a:ext uri="{FF2B5EF4-FFF2-40B4-BE49-F238E27FC236}">
                <a16:creationId xmlns:a16="http://schemas.microsoft.com/office/drawing/2014/main" id="{134CB7B9-3F88-4E7A-9170-4AD7914B62CC}"/>
              </a:ext>
            </a:extLst>
          </p:cNvPr>
          <p:cNvCxnSpPr>
            <a:cxnSpLocks/>
          </p:cNvCxnSpPr>
          <p:nvPr/>
        </p:nvCxnSpPr>
        <p:spPr>
          <a:xfrm>
            <a:off x="1896537" y="2168163"/>
            <a:ext cx="4680000" cy="0"/>
          </a:xfrm>
          <a:prstGeom prst="line">
            <a:avLst/>
          </a:prstGeom>
          <a:ln w="28575" cap="rnd">
            <a:solidFill>
              <a:schemeClr val="tx1">
                <a:lumMod val="40000"/>
                <a:lumOff val="60000"/>
              </a:schemeClr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hema 1">
            <a:extLst>
              <a:ext uri="{FF2B5EF4-FFF2-40B4-BE49-F238E27FC236}">
                <a16:creationId xmlns:a16="http://schemas.microsoft.com/office/drawing/2014/main" id="{A01B15FA-4091-45A9-8729-FE6DEA0EB1B0}"/>
              </a:ext>
            </a:extLst>
          </p:cNvPr>
          <p:cNvSpPr/>
          <p:nvPr/>
        </p:nvSpPr>
        <p:spPr>
          <a:xfrm>
            <a:off x="1811738" y="1808163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1600" dirty="0">
                <a:ea typeface="Arial" charset="0"/>
                <a:cs typeface="Arial" charset="0"/>
              </a:rPr>
              <a:t>Leicht vergessen, aber trotzdem wichtig: Blinzeln.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Thema 2 Details">
            <a:extLst>
              <a:ext uri="{FF2B5EF4-FFF2-40B4-BE49-F238E27FC236}">
                <a16:creationId xmlns:a16="http://schemas.microsoft.com/office/drawing/2014/main" id="{28A800E8-7638-4D40-96DA-403DA6D0A5B5}"/>
              </a:ext>
            </a:extLst>
          </p:cNvPr>
          <p:cNvSpPr txBox="1"/>
          <p:nvPr/>
        </p:nvSpPr>
        <p:spPr>
          <a:xfrm>
            <a:off x="6207221" y="2912779"/>
            <a:ext cx="5144992" cy="74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>
              <a:lnSpc>
                <a:spcPct val="140000"/>
              </a:lnSpc>
            </a:pPr>
            <a:r>
              <a:rPr lang="de-DE" altLang="de-DE" sz="1600" dirty="0">
                <a:ea typeface="Arial" charset="0"/>
                <a:cs typeface="Arial" charset="0"/>
              </a:rPr>
              <a:t>Verwenden Sie eine Schriftgröße, mit der Sie entspannt arbeiten können.</a:t>
            </a:r>
            <a:endParaRPr lang="de-DE" sz="1600" dirty="0"/>
          </a:p>
        </p:txBody>
      </p:sp>
      <p:sp>
        <p:nvSpPr>
          <p:cNvPr id="25" name="Thema 1 Details">
            <a:extLst>
              <a:ext uri="{FF2B5EF4-FFF2-40B4-BE49-F238E27FC236}">
                <a16:creationId xmlns:a16="http://schemas.microsoft.com/office/drawing/2014/main" id="{212CD177-D19C-42C0-AD49-62D54AD82E6D}"/>
              </a:ext>
            </a:extLst>
          </p:cNvPr>
          <p:cNvSpPr txBox="1"/>
          <p:nvPr/>
        </p:nvSpPr>
        <p:spPr>
          <a:xfrm>
            <a:off x="6207221" y="1712844"/>
            <a:ext cx="5144992" cy="74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>
              <a:lnSpc>
                <a:spcPct val="140000"/>
              </a:lnSpc>
            </a:pPr>
            <a:r>
              <a:rPr lang="de-DE" altLang="de-DE" sz="1600" dirty="0">
                <a:ea typeface="Arial" charset="0"/>
                <a:cs typeface="Arial" charset="0"/>
              </a:rPr>
              <a:t>Augen müssen bei künstlichem Licht weniger blinzeln, allerdings ist das für die Gesundheit der Augen sehr wichtig.</a:t>
            </a:r>
            <a:endParaRPr lang="de-DE" sz="1600" dirty="0"/>
          </a:p>
        </p:txBody>
      </p:sp>
      <p:sp>
        <p:nvSpPr>
          <p:cNvPr id="30" name="Foliennummernplatzhalter 2">
            <a:extLst>
              <a:ext uri="{FF2B5EF4-FFF2-40B4-BE49-F238E27FC236}">
                <a16:creationId xmlns:a16="http://schemas.microsoft.com/office/drawing/2014/main" id="{B22F1D52-6C81-9A0B-3B3F-F99967DC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6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5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6DF4D21E-4FA8-44B0-9B69-FD4A5376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a typeface="Arial" charset="0"/>
                <a:cs typeface="Arial" charset="0"/>
              </a:rPr>
              <a:t>Tipps für Wachheit am Arbeitsplatz</a:t>
            </a:r>
            <a:endParaRPr lang="de-DE" dirty="0"/>
          </a:p>
        </p:txBody>
      </p:sp>
      <p:sp>
        <p:nvSpPr>
          <p:cNvPr id="16" name="Thema 4 Kasten">
            <a:extLst>
              <a:ext uri="{FF2B5EF4-FFF2-40B4-BE49-F238E27FC236}">
                <a16:creationId xmlns:a16="http://schemas.microsoft.com/office/drawing/2014/main" id="{9E7F5412-FBCE-4EBA-A30E-8E339E8906FA}"/>
              </a:ext>
            </a:extLst>
          </p:cNvPr>
          <p:cNvSpPr/>
          <p:nvPr/>
        </p:nvSpPr>
        <p:spPr>
          <a:xfrm>
            <a:off x="947738" y="5440947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hema 3 Kasten">
            <a:extLst>
              <a:ext uri="{FF2B5EF4-FFF2-40B4-BE49-F238E27FC236}">
                <a16:creationId xmlns:a16="http://schemas.microsoft.com/office/drawing/2014/main" id="{530F0D1B-4114-48EE-BBD7-47145BBB1F8A}"/>
              </a:ext>
            </a:extLst>
          </p:cNvPr>
          <p:cNvSpPr/>
          <p:nvPr/>
        </p:nvSpPr>
        <p:spPr>
          <a:xfrm>
            <a:off x="947738" y="4230019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hema 2 Kasten">
            <a:extLst>
              <a:ext uri="{FF2B5EF4-FFF2-40B4-BE49-F238E27FC236}">
                <a16:creationId xmlns:a16="http://schemas.microsoft.com/office/drawing/2014/main" id="{660CDD11-992A-4ADE-898E-AD3B75D46166}"/>
              </a:ext>
            </a:extLst>
          </p:cNvPr>
          <p:cNvSpPr/>
          <p:nvPr/>
        </p:nvSpPr>
        <p:spPr>
          <a:xfrm>
            <a:off x="947738" y="3019091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hema 1 Kasten">
            <a:extLst>
              <a:ext uri="{FF2B5EF4-FFF2-40B4-BE49-F238E27FC236}">
                <a16:creationId xmlns:a16="http://schemas.microsoft.com/office/drawing/2014/main" id="{458C1984-3C7D-412D-9390-63E453EB54C9}"/>
              </a:ext>
            </a:extLst>
          </p:cNvPr>
          <p:cNvSpPr/>
          <p:nvPr/>
        </p:nvSpPr>
        <p:spPr>
          <a:xfrm>
            <a:off x="947738" y="1808163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4" descr="Brille mit einfarbiger Füllung">
            <a:extLst>
              <a:ext uri="{FF2B5EF4-FFF2-40B4-BE49-F238E27FC236}">
                <a16:creationId xmlns:a16="http://schemas.microsoft.com/office/drawing/2014/main" id="{9CD01948-6BBD-4BF4-9EFD-0BD4435C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1739" y="5494948"/>
            <a:ext cx="611998" cy="611998"/>
          </a:xfrm>
          <a:prstGeom prst="rect">
            <a:avLst/>
          </a:prstGeom>
        </p:spPr>
      </p:pic>
      <p:pic>
        <p:nvPicPr>
          <p:cNvPr id="2" name="Grafik 3" descr="Druckerabdeckung offen mit einfarbiger Füllung">
            <a:extLst>
              <a:ext uri="{FF2B5EF4-FFF2-40B4-BE49-F238E27FC236}">
                <a16:creationId xmlns:a16="http://schemas.microsoft.com/office/drawing/2014/main" id="{6B8ADE98-4A49-47AB-AF1C-D77D9C0FF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1739" y="4284020"/>
            <a:ext cx="611998" cy="611998"/>
          </a:xfrm>
          <a:prstGeom prst="rect">
            <a:avLst/>
          </a:prstGeom>
        </p:spPr>
      </p:pic>
      <p:pic>
        <p:nvPicPr>
          <p:cNvPr id="3" name="Grafik 2" descr="Sake mit einfarbiger Füllung">
            <a:extLst>
              <a:ext uri="{FF2B5EF4-FFF2-40B4-BE49-F238E27FC236}">
                <a16:creationId xmlns:a16="http://schemas.microsoft.com/office/drawing/2014/main" id="{F2DFBB4A-405F-4921-B4C6-1ED8A9893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1739" y="3073092"/>
            <a:ext cx="611998" cy="611998"/>
          </a:xfrm>
          <a:prstGeom prst="rect">
            <a:avLst/>
          </a:prstGeom>
        </p:spPr>
      </p:pic>
      <p:pic>
        <p:nvPicPr>
          <p:cNvPr id="9" name="Grafik 1" descr="Wasser mit einfarbiger Füllung">
            <a:extLst>
              <a:ext uri="{FF2B5EF4-FFF2-40B4-BE49-F238E27FC236}">
                <a16:creationId xmlns:a16="http://schemas.microsoft.com/office/drawing/2014/main" id="{EDBDD147-DC03-44F6-B9BE-76EE724D7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1739" y="1862164"/>
            <a:ext cx="611998" cy="611998"/>
          </a:xfrm>
          <a:prstGeom prst="rect">
            <a:avLst/>
          </a:prstGeom>
        </p:spPr>
      </p:pic>
      <p:sp>
        <p:nvSpPr>
          <p:cNvPr id="29" name="Thema 4">
            <a:extLst>
              <a:ext uri="{FF2B5EF4-FFF2-40B4-BE49-F238E27FC236}">
                <a16:creationId xmlns:a16="http://schemas.microsoft.com/office/drawing/2014/main" id="{36B5BADF-76CE-49C9-B04B-332B52B0654E}"/>
              </a:ext>
            </a:extLst>
          </p:cNvPr>
          <p:cNvSpPr/>
          <p:nvPr/>
        </p:nvSpPr>
        <p:spPr>
          <a:xfrm>
            <a:off x="1811738" y="5440947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altLang="de-DE" sz="1600" dirty="0">
                <a:ea typeface="Arial" charset="0"/>
                <a:cs typeface="Arial" charset="0"/>
              </a:rPr>
              <a:t>Tragen Sie bei einer schon vorhandenen Sehschwäche Ihre Brille anstatt Kontaktlinsen.</a:t>
            </a:r>
          </a:p>
        </p:txBody>
      </p:sp>
      <p:sp>
        <p:nvSpPr>
          <p:cNvPr id="24" name="Thema 3">
            <a:extLst>
              <a:ext uri="{FF2B5EF4-FFF2-40B4-BE49-F238E27FC236}">
                <a16:creationId xmlns:a16="http://schemas.microsoft.com/office/drawing/2014/main" id="{8AA7F6E7-5339-4C2F-9390-A7FFDCF6F237}"/>
              </a:ext>
            </a:extLst>
          </p:cNvPr>
          <p:cNvSpPr/>
          <p:nvPr/>
        </p:nvSpPr>
        <p:spPr>
          <a:xfrm>
            <a:off x="1811738" y="4230019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altLang="de-DE" sz="1600" dirty="0">
                <a:ea typeface="Arial" charset="0"/>
                <a:cs typeface="Arial" charset="0"/>
              </a:rPr>
              <a:t>Lüften Sie Ihr Büro regelmäßig.</a:t>
            </a:r>
          </a:p>
        </p:txBody>
      </p:sp>
      <p:sp>
        <p:nvSpPr>
          <p:cNvPr id="20" name="Thema 2">
            <a:extLst>
              <a:ext uri="{FF2B5EF4-FFF2-40B4-BE49-F238E27FC236}">
                <a16:creationId xmlns:a16="http://schemas.microsoft.com/office/drawing/2014/main" id="{B9C00009-4A7D-4C70-B59B-DFAC79B27685}"/>
              </a:ext>
            </a:extLst>
          </p:cNvPr>
          <p:cNvSpPr/>
          <p:nvPr/>
        </p:nvSpPr>
        <p:spPr>
          <a:xfrm>
            <a:off x="1811738" y="3014499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altLang="de-DE" sz="1600" dirty="0">
                <a:ea typeface="Arial" charset="0"/>
                <a:cs typeface="Arial" charset="0"/>
              </a:rPr>
              <a:t>Trinken Sie ausreichend.</a:t>
            </a:r>
          </a:p>
        </p:txBody>
      </p:sp>
      <p:sp>
        <p:nvSpPr>
          <p:cNvPr id="40" name="Thema 1">
            <a:extLst>
              <a:ext uri="{FF2B5EF4-FFF2-40B4-BE49-F238E27FC236}">
                <a16:creationId xmlns:a16="http://schemas.microsoft.com/office/drawing/2014/main" id="{A01B15FA-4091-45A9-8729-FE6DEA0EB1B0}"/>
              </a:ext>
            </a:extLst>
          </p:cNvPr>
          <p:cNvSpPr/>
          <p:nvPr/>
        </p:nvSpPr>
        <p:spPr>
          <a:xfrm>
            <a:off x="1811738" y="1808163"/>
            <a:ext cx="43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altLang="de-DE" sz="1600" dirty="0">
                <a:ea typeface="Arial" charset="0"/>
                <a:cs typeface="Arial" charset="0"/>
              </a:rPr>
              <a:t>Verwenden Sie befeuchtende Augentropfen</a:t>
            </a:r>
            <a:r>
              <a:rPr lang="de-DE" altLang="de-DE" sz="16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0EA452E1-8D49-FFAE-CD3C-805D6040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0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BB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Bürokrankheiten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Aufgrund der überwiegend sitzenden Tätigkeit gehören in die Kategorie der Augenbeschwerden auch Beschwerden des Haltungsapparates.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Darunter fallen:</a:t>
            </a:r>
          </a:p>
          <a:p>
            <a:r>
              <a:rPr lang="de-DE" dirty="0"/>
              <a:t>Kopfschmerzen</a:t>
            </a:r>
          </a:p>
          <a:p>
            <a:r>
              <a:rPr lang="de-DE" dirty="0"/>
              <a:t>Rückenschmerzen</a:t>
            </a:r>
          </a:p>
          <a:p>
            <a:r>
              <a:rPr lang="de-DE" dirty="0"/>
              <a:t>Schulterziehen </a:t>
            </a:r>
          </a:p>
          <a:p>
            <a:r>
              <a:rPr lang="de-DE" dirty="0"/>
              <a:t>Nackenschmerzen </a:t>
            </a:r>
          </a:p>
          <a:p>
            <a:r>
              <a:rPr lang="de-DE" dirty="0"/>
              <a:t>Knieschmerzen </a:t>
            </a:r>
          </a:p>
          <a:p>
            <a:r>
              <a:rPr lang="de-DE" dirty="0"/>
              <a:t>etc.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D1B5AE-9BC6-4441-AF03-D2125236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83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3">
            <a:extLst>
              <a:ext uri="{FF2B5EF4-FFF2-40B4-BE49-F238E27FC236}">
                <a16:creationId xmlns:a16="http://schemas.microsoft.com/office/drawing/2014/main" id="{B13CDF97-0447-4D4F-A0CC-DB56B157BE6C}"/>
              </a:ext>
            </a:extLst>
          </p:cNvPr>
          <p:cNvSpPr/>
          <p:nvPr/>
        </p:nvSpPr>
        <p:spPr>
          <a:xfrm>
            <a:off x="5654845" y="4808981"/>
            <a:ext cx="5697368" cy="13468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180000" bIns="144000" rtlCol="0" anchor="t" anchorCtr="0"/>
          <a:lstStyle/>
          <a:p>
            <a:r>
              <a:rPr lang="de-DE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Frische Luft macht fit!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Regelmäßig Lüften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Mittagsspaziergang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FA41879-3548-47DD-BB4C-C82449F7E31E}"/>
              </a:ext>
            </a:extLst>
          </p:cNvPr>
          <p:cNvSpPr/>
          <p:nvPr/>
        </p:nvSpPr>
        <p:spPr>
          <a:xfrm>
            <a:off x="5654845" y="3320856"/>
            <a:ext cx="5707577" cy="1346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180000" bIns="144000" numCol="2" rtlCol="0" anchor="t" anchorCtr="0"/>
          <a:lstStyle/>
          <a:p>
            <a:r>
              <a:rPr lang="de-DE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Bewegung tut gut!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Dynamisches Sitzen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Besuch statt Telefonat</a:t>
            </a:r>
            <a:b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endParaRPr lang="de-D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Treppen statt Aufzug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ea typeface="Arial" charset="0"/>
                <a:cs typeface="Arial" charset="0"/>
              </a:rPr>
              <a:t>Ausgleichsübungen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2126DDBF-CACC-47AF-96D9-6484D87EB7BB}"/>
              </a:ext>
            </a:extLst>
          </p:cNvPr>
          <p:cNvSpPr/>
          <p:nvPr/>
        </p:nvSpPr>
        <p:spPr>
          <a:xfrm>
            <a:off x="5658092" y="1832730"/>
            <a:ext cx="5707577" cy="1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180000" bIns="144000" rtlCol="0" anchor="t" anchorCtr="0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altLang="de-DE" dirty="0">
                <a:ea typeface="Arial" charset="0"/>
                <a:cs typeface="Arial" charset="0"/>
              </a:rPr>
              <a:t>Die Körperhaltung 2–4-mal pro Stunde wechseln.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altLang="de-DE" dirty="0">
                <a:ea typeface="Arial" charset="0"/>
                <a:cs typeface="Arial" charset="0"/>
              </a:rPr>
              <a:t>Kurz und oft aufstehen.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altLang="de-DE" dirty="0">
                <a:ea typeface="Arial" charset="0"/>
                <a:cs typeface="Arial" charset="0"/>
              </a:rPr>
              <a:t>Stellen Sie sich auch zum Arbeiten am PC hin.</a:t>
            </a:r>
          </a:p>
        </p:txBody>
      </p:sp>
      <p:sp>
        <p:nvSpPr>
          <p:cNvPr id="10" name="Bild 3">
            <a:extLst>
              <a:ext uri="{FF2B5EF4-FFF2-40B4-BE49-F238E27FC236}">
                <a16:creationId xmlns:a16="http://schemas.microsoft.com/office/drawing/2014/main" id="{B34AF29F-F8AF-43C4-AB64-D929A6CB3023}"/>
              </a:ext>
            </a:extLst>
          </p:cNvPr>
          <p:cNvSpPr/>
          <p:nvPr/>
        </p:nvSpPr>
        <p:spPr>
          <a:xfrm>
            <a:off x="3854199" y="4808981"/>
            <a:ext cx="1683444" cy="13468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11" name="Bild 2">
            <a:extLst>
              <a:ext uri="{FF2B5EF4-FFF2-40B4-BE49-F238E27FC236}">
                <a16:creationId xmlns:a16="http://schemas.microsoft.com/office/drawing/2014/main" id="{1DBB81CD-ED05-4730-9D7C-71DAC3077BC4}"/>
              </a:ext>
            </a:extLst>
          </p:cNvPr>
          <p:cNvSpPr/>
          <p:nvPr/>
        </p:nvSpPr>
        <p:spPr>
          <a:xfrm>
            <a:off x="3854199" y="3320856"/>
            <a:ext cx="1683444" cy="1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12" name="Bild 1">
            <a:extLst>
              <a:ext uri="{FF2B5EF4-FFF2-40B4-BE49-F238E27FC236}">
                <a16:creationId xmlns:a16="http://schemas.microsoft.com/office/drawing/2014/main" id="{30F6332A-692A-4B8C-B35B-A4D55686E8A2}"/>
              </a:ext>
            </a:extLst>
          </p:cNvPr>
          <p:cNvSpPr/>
          <p:nvPr/>
        </p:nvSpPr>
        <p:spPr>
          <a:xfrm>
            <a:off x="3854199" y="1832730"/>
            <a:ext cx="1683444" cy="1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16" name="Trigger 3 JOLLEN">
            <a:extLst>
              <a:ext uri="{FF2B5EF4-FFF2-40B4-BE49-F238E27FC236}">
                <a16:creationId xmlns:a16="http://schemas.microsoft.com/office/drawing/2014/main" id="{D66C2484-EFF4-467F-9B46-C3DFFAD98007}"/>
              </a:ext>
            </a:extLst>
          </p:cNvPr>
          <p:cNvSpPr/>
          <p:nvPr/>
        </p:nvSpPr>
        <p:spPr>
          <a:xfrm>
            <a:off x="826331" y="4796949"/>
            <a:ext cx="2880000" cy="1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Frisch Luft</a:t>
            </a:r>
          </a:p>
        </p:txBody>
      </p:sp>
      <p:sp>
        <p:nvSpPr>
          <p:cNvPr id="17" name="Trigger 2 KATAMARAN">
            <a:extLst>
              <a:ext uri="{FF2B5EF4-FFF2-40B4-BE49-F238E27FC236}">
                <a16:creationId xmlns:a16="http://schemas.microsoft.com/office/drawing/2014/main" id="{1CD8D52A-ABA9-4F0C-BD27-A44C90CB3D6F}"/>
              </a:ext>
            </a:extLst>
          </p:cNvPr>
          <p:cNvSpPr/>
          <p:nvPr/>
        </p:nvSpPr>
        <p:spPr>
          <a:xfrm>
            <a:off x="838199" y="3308823"/>
            <a:ext cx="2880000" cy="1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Bewegung</a:t>
            </a:r>
          </a:p>
        </p:txBody>
      </p:sp>
      <p:sp>
        <p:nvSpPr>
          <p:cNvPr id="18" name="Trigger 1 SEGELBOOT">
            <a:extLst>
              <a:ext uri="{FF2B5EF4-FFF2-40B4-BE49-F238E27FC236}">
                <a16:creationId xmlns:a16="http://schemas.microsoft.com/office/drawing/2014/main" id="{37AC084D-2E30-4215-A64A-07540E26BDD8}"/>
              </a:ext>
            </a:extLst>
          </p:cNvPr>
          <p:cNvSpPr/>
          <p:nvPr/>
        </p:nvSpPr>
        <p:spPr>
          <a:xfrm>
            <a:off x="826331" y="1820698"/>
            <a:ext cx="2880000" cy="1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Körperhaltung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1EAB10-7ADC-4B59-B2C4-4FDCFAB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So bringt man Bewegung ins Büro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ACD969-908B-4251-80A0-CB1845B0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Waldszenerie mit einfarbiger Füllung">
            <a:extLst>
              <a:ext uri="{FF2B5EF4-FFF2-40B4-BE49-F238E27FC236}">
                <a16:creationId xmlns:a16="http://schemas.microsoft.com/office/drawing/2014/main" id="{A21E7DA6-BC28-8BBE-23C2-461F25E3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388" y="5025181"/>
            <a:ext cx="914400" cy="914400"/>
          </a:xfrm>
          <a:prstGeom prst="rect">
            <a:avLst/>
          </a:prstGeom>
        </p:spPr>
      </p:pic>
      <p:pic>
        <p:nvPicPr>
          <p:cNvPr id="13" name="Grafik 12" descr="Mann mit einfarbiger Füllung">
            <a:extLst>
              <a:ext uri="{FF2B5EF4-FFF2-40B4-BE49-F238E27FC236}">
                <a16:creationId xmlns:a16="http://schemas.microsoft.com/office/drawing/2014/main" id="{854FBC23-5C17-E7AA-1CEE-EAD24BEDF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8721" y="2050612"/>
            <a:ext cx="914400" cy="914400"/>
          </a:xfrm>
          <a:prstGeom prst="rect">
            <a:avLst/>
          </a:prstGeom>
        </p:spPr>
      </p:pic>
      <p:pic>
        <p:nvPicPr>
          <p:cNvPr id="15" name="Grafik 14" descr="Gehen mit einfarbiger Füllung">
            <a:extLst>
              <a:ext uri="{FF2B5EF4-FFF2-40B4-BE49-F238E27FC236}">
                <a16:creationId xmlns:a16="http://schemas.microsoft.com/office/drawing/2014/main" id="{3446CFF2-F00C-8F6F-84D6-7177A70B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8721" y="35239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31189" y="3429010"/>
            <a:ext cx="4898571" cy="954107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1"/>
                </a:solidFill>
              </a:rPr>
              <a:t>Übungen am Arbeitsplatz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lang="de-DE" sz="2400" b="1" dirty="0">
                <a:ea typeface="Arial" charset="0"/>
                <a:cs typeface="Arial" charset="0"/>
              </a:rPr>
              <a:t>Schulterkreisen: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1189" y="4383117"/>
            <a:ext cx="10529622" cy="1815882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Setzen Sie sich aufrecht hin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Winkeln Sie die Arme so an, dass Ihre Fingerspitzen auf den Schultern liegen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Beginnen Sie nun, Ihre Arme zu kreisen.</a:t>
            </a:r>
            <a:br>
              <a:rPr lang="de-DE" sz="1600" dirty="0">
                <a:ea typeface="Arial" charset="0"/>
                <a:cs typeface="Arial" charset="0"/>
              </a:rPr>
            </a:br>
            <a:r>
              <a:rPr lang="de-DE" sz="1600" dirty="0">
                <a:ea typeface="Arial" charset="0"/>
                <a:cs typeface="Arial" charset="0"/>
              </a:rPr>
              <a:t>Achten Sie darauf, dass Ihre Ellbogen waagerecht zur Seite zeigen.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ea typeface="Arial" charset="0"/>
              <a:cs typeface="Arial" charset="0"/>
            </a:endParaRPr>
          </a:p>
          <a:p>
            <a:r>
              <a:rPr lang="de-DE" sz="1600" dirty="0">
                <a:ea typeface="Arial" charset="0"/>
                <a:cs typeface="Arial" charset="0"/>
              </a:rPr>
              <a:t>Wiederholen Sie die Übung mindestens 10-mal rückwärts und vorwärts. </a:t>
            </a:r>
            <a:br>
              <a:rPr lang="de-DE" sz="1600" dirty="0">
                <a:ea typeface="Arial" charset="0"/>
                <a:cs typeface="Arial" charset="0"/>
              </a:rPr>
            </a:br>
            <a:r>
              <a:rPr lang="de-DE" sz="1600" dirty="0">
                <a:ea typeface="Arial" charset="0"/>
                <a:cs typeface="Arial" charset="0"/>
              </a:rPr>
              <a:t>Die Übung kann auch im Stehen durchgeführt werden.</a:t>
            </a: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CEEC550E-667A-6AB6-8771-81E95EB9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7" t="26339" r="-25847" b="4999"/>
          <a:stretch/>
        </p:blipFill>
        <p:spPr>
          <a:xfrm>
            <a:off x="50132" y="252669"/>
            <a:ext cx="12091737" cy="3056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75A0CE46-907D-3005-0E9D-A0250EB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E491BFE-B0EA-8204-B084-C098758654CF}"/>
              </a:ext>
            </a:extLst>
          </p:cNvPr>
          <p:cNvSpPr/>
          <p:nvPr/>
        </p:nvSpPr>
        <p:spPr>
          <a:xfrm>
            <a:off x="9985648" y="3093246"/>
            <a:ext cx="1368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© Fotolia - 263690355 </a:t>
            </a:r>
          </a:p>
        </p:txBody>
      </p:sp>
    </p:spTree>
    <p:extLst>
      <p:ext uri="{BB962C8B-B14F-4D97-AF65-F5344CB8AC3E}">
        <p14:creationId xmlns:p14="http://schemas.microsoft.com/office/powerpoint/2010/main" val="3990434778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_Vorlage.potx" id="{1B8D9FDA-20F2-4A89-AEB7-1EDA297F4CDF}" vid="{99CB4E9C-5837-43B9-8378-3916237DB86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599F1E-BB2C-4277-A457-FF86BCB84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042E0-B6FC-4EBD-B1B3-1861EAFE5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6FE04-A861-49F0-89B3-1FCD9D58EFF0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5f3c0c8-cb47-4a26-91a1-a44bb4539247"/>
    <ds:schemaRef ds:uri="http://schemas.microsoft.com/office/infopath/2007/PartnerControls"/>
    <ds:schemaRef ds:uri="bbb3f655-f267-4a84-b742-532fbc77d0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.Bildschirmarbeitsplatz</Template>
  <TotalTime>0</TotalTime>
  <Words>748</Words>
  <Application>Microsoft Macintosh PowerPoint</Application>
  <PresentationFormat>Breitbild</PresentationFormat>
  <Paragraphs>134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 Semilight</vt:lpstr>
      <vt:lpstr>Symbol</vt:lpstr>
      <vt:lpstr>Wingdings</vt:lpstr>
      <vt:lpstr>SafetyXperts</vt:lpstr>
      <vt:lpstr>Bildschirmarbeit</vt:lpstr>
      <vt:lpstr>Die täglichen Sitzzeiten</vt:lpstr>
      <vt:lpstr>Macht Bildschirmarbeit krank?</vt:lpstr>
      <vt:lpstr>Ursache für Augenbeschwerden</vt:lpstr>
      <vt:lpstr>Tipps für Wachheit am Arbeitsplatz</vt:lpstr>
      <vt:lpstr>Tipps für Wachheit am Arbeitsplatz</vt:lpstr>
      <vt:lpstr>Typische Bürokrankheiten</vt:lpstr>
      <vt:lpstr>So bringt man Bewegung ins Büro</vt:lpstr>
      <vt:lpstr>PowerPoint-Präsentation</vt:lpstr>
      <vt:lpstr>PowerPoint-Präsentation</vt:lpstr>
      <vt:lpstr>Ergonomisches Sitzen</vt:lpstr>
      <vt:lpstr>Einstellmöglichkeiten am Bürostuhl</vt:lpstr>
      <vt:lpstr>Ausrichtung des Arbeitsplatzes</vt:lpstr>
      <vt:lpstr>Natürliches oder künstliches Licht?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Bildschirmarbeit</dc:title>
  <dc:creator>Zux - Rebecca Zumpe</dc:creator>
  <cp:lastModifiedBy>Uta Otterbach</cp:lastModifiedBy>
  <cp:revision>3</cp:revision>
  <dcterms:created xsi:type="dcterms:W3CDTF">2022-06-03T06:00:53Z</dcterms:created>
  <dcterms:modified xsi:type="dcterms:W3CDTF">2022-11-29T01:07:21Z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MediaServiceImageTags">
    <vt:lpwstr/>
  </property>
</Properties>
</file>