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90" r:id="rId5"/>
    <p:sldId id="369" r:id="rId6"/>
    <p:sldId id="257" r:id="rId7"/>
    <p:sldId id="371" r:id="rId8"/>
    <p:sldId id="372" r:id="rId9"/>
    <p:sldId id="426" r:id="rId10"/>
    <p:sldId id="392" r:id="rId11"/>
    <p:sldId id="395" r:id="rId12"/>
    <p:sldId id="427" r:id="rId13"/>
    <p:sldId id="429" r:id="rId14"/>
    <p:sldId id="382" r:id="rId15"/>
    <p:sldId id="430" r:id="rId16"/>
    <p:sldId id="431" r:id="rId17"/>
    <p:sldId id="432" r:id="rId18"/>
    <p:sldId id="397" r:id="rId19"/>
    <p:sldId id="433" r:id="rId20"/>
    <p:sldId id="261" r:id="rId21"/>
    <p:sldId id="434" r:id="rId22"/>
    <p:sldId id="436" r:id="rId23"/>
    <p:sldId id="42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392" y="176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ue - Sara Münnich" userId="7509f428-c1e0-4e2f-a875-f7c3f3229df9" providerId="ADAL" clId="{C5C890B3-BAEB-4AAC-A470-DCEB38D68C94}"/>
    <pc:docChg chg="modSld">
      <pc:chgData name="SMue - Sara Münnich" userId="7509f428-c1e0-4e2f-a875-f7c3f3229df9" providerId="ADAL" clId="{C5C890B3-BAEB-4AAC-A470-DCEB38D68C94}" dt="2022-10-21T13:59:41.854" v="0" actId="6549"/>
      <pc:docMkLst>
        <pc:docMk/>
      </pc:docMkLst>
      <pc:sldChg chg="modSp mod">
        <pc:chgData name="SMue - Sara Münnich" userId="7509f428-c1e0-4e2f-a875-f7c3f3229df9" providerId="ADAL" clId="{C5C890B3-BAEB-4AAC-A470-DCEB38D68C94}" dt="2022-10-21T13:59:41.854" v="0" actId="6549"/>
        <pc:sldMkLst>
          <pc:docMk/>
          <pc:sldMk cId="2483776836" sldId="390"/>
        </pc:sldMkLst>
        <pc:spChg chg="mod">
          <ac:chgData name="SMue - Sara Münnich" userId="7509f428-c1e0-4e2f-a875-f7c3f3229df9" providerId="ADAL" clId="{C5C890B3-BAEB-4AAC-A470-DCEB38D68C94}" dt="2022-10-21T13:59:41.854" v="0" actId="6549"/>
          <ac:spMkLst>
            <pc:docMk/>
            <pc:sldMk cId="2483776836" sldId="390"/>
            <ac:spMk id="2" creationId="{71E7F5F5-7B35-C11E-5485-CCCE91717D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2D5D-A126-4B9B-8AEA-A59630EAB1DA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2C5DA-C8F7-4FC5-91C9-76263C5CFD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5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22263" y="812800"/>
            <a:ext cx="6918326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2</a:t>
            </a:fld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7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22263" y="812800"/>
            <a:ext cx="6918326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Darauf</a:t>
            </a:r>
            <a:r>
              <a:rPr lang="de-DE" baseline="0" dirty="0"/>
              <a:t> hinweisen, dass dazu auf der nächsten Folie Beispiele folgen.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4</a:t>
            </a:fld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22263" y="812800"/>
            <a:ext cx="6918326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9</a:t>
            </a:fld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22263" y="812800"/>
            <a:ext cx="6918326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10</a:t>
            </a:fld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22263" y="812800"/>
            <a:ext cx="6918326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11</a:t>
            </a:fld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78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TRAGEN SIE HIER IHREN NAMEN EIN</a:t>
            </a:r>
          </a:p>
          <a:p>
            <a:endParaRPr lang="de-DE" dirty="0"/>
          </a:p>
          <a:p>
            <a:r>
              <a:rPr lang="de-DE" sz="1600" dirty="0"/>
              <a:t>Unternehmen</a:t>
            </a:r>
          </a:p>
          <a:p>
            <a:r>
              <a:rPr lang="de-DE" sz="1600" dirty="0"/>
              <a:t>Straße/Hausnummer</a:t>
            </a:r>
          </a:p>
          <a:p>
            <a:r>
              <a:rPr lang="de-DE" sz="1600" dirty="0"/>
              <a:t>PLZ/ Stadt</a:t>
            </a:r>
          </a:p>
          <a:p>
            <a:r>
              <a:rPr lang="de-DE" sz="160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806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08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66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323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0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10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DD4132-7CA8-46A6-B0DE-77BB17A7B5D5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6B2AC9-DB1C-45B1-B1D0-55853CCC0E35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jpeg"/><Relationship Id="rId2" Type="http://schemas.openxmlformats.org/officeDocument/2006/relationships/image" Target="../media/image66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Relationship Id="rId1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Brandschutz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C51EF7-38F1-CE49-05B5-A4464E7C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Löschmittel (Anzahl von Feuerlöschern)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 dem Feuerlöscher ist nicht die Anzahl der Löschmitteleinheiten, sondern das Löschvermögen angegeben. Bei Kombinationslöschgeräten (Feuerlöscher für mehrere Brandklassen ist dies für die Klassen A und B separat aufgeführt.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Beispiel: </a:t>
            </a:r>
          </a:p>
          <a:p>
            <a:pPr marL="0" indent="0">
              <a:buNone/>
            </a:pPr>
            <a:r>
              <a:rPr lang="de-DE" dirty="0"/>
              <a:t>Ein ABC-Feuerlöscher mit einem Löschvermögen von 233 B (Klasse B) und 34 A (Klasse A). Jetzt können die Löschmitteleinheiten ermittelt werden.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378705" y="5950406"/>
            <a:ext cx="971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©Werner Böcker</a:t>
            </a:r>
          </a:p>
        </p:txBody>
      </p:sp>
      <p:pic>
        <p:nvPicPr>
          <p:cNvPr id="9" name="Grafik 8" descr="Feuerlöscher mit einfarbiger Füllung">
            <a:extLst>
              <a:ext uri="{FF2B5EF4-FFF2-40B4-BE49-F238E27FC236}">
                <a16:creationId xmlns:a16="http://schemas.microsoft.com/office/drawing/2014/main" id="{B13D9A7F-B0AA-50A5-2D34-1AC7D674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9183" y="1738133"/>
            <a:ext cx="4319995" cy="431999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2DAC8D9-73B0-08DD-4281-5B6B30A798A9}"/>
              </a:ext>
            </a:extLst>
          </p:cNvPr>
          <p:cNvSpPr/>
          <p:nvPr/>
        </p:nvSpPr>
        <p:spPr>
          <a:xfrm>
            <a:off x="7055801" y="2681636"/>
            <a:ext cx="2286902" cy="2286902"/>
          </a:xfrm>
          <a:prstGeom prst="ellipse">
            <a:avLst/>
          </a:prstGeom>
          <a:blipFill>
            <a:blip r:embed="rId5"/>
            <a:srcRect/>
            <a:stretch>
              <a:fillRect l="-13652" r="-13652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13402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1" y="1196752"/>
            <a:ext cx="8135937" cy="496855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Löschmittel (Anzahl von Feuerlöschern)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839788" y="1808163"/>
          <a:ext cx="1051401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4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Löschmitteleinheiten (LE)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Klasse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Klasse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21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55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70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89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113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27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34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183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28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233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39788" y="5831523"/>
            <a:ext cx="1051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Ergeben die Angaben in den einzelnen Klassen unterschiedliche Löschmitteleinheiten, wird die geringere Anzahl gewählt. </a:t>
            </a:r>
          </a:p>
          <a:p>
            <a:r>
              <a:rPr lang="de-DE" sz="1400" dirty="0"/>
              <a:t>Beispiel: 21 A / 144 B = 6 LE</a:t>
            </a:r>
          </a:p>
        </p:txBody>
      </p:sp>
    </p:spTree>
    <p:extLst>
      <p:ext uri="{BB962C8B-B14F-4D97-AF65-F5344CB8AC3E}">
        <p14:creationId xmlns:p14="http://schemas.microsoft.com/office/powerpoint/2010/main" val="137063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dem Feuerlöscher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E5ECED-7317-B992-D23C-2331029E9F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de-DE" sz="1800" dirty="0"/>
              <a:t>Nie gegen den Wind löschen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Brand von vorn unten nach oben bekämpfen.</a:t>
            </a:r>
            <a:br>
              <a:rPr lang="de-DE" sz="1800" dirty="0"/>
            </a:br>
            <a:r>
              <a:rPr lang="de-DE" sz="1800" b="1" dirty="0"/>
              <a:t>Ausnahme: </a:t>
            </a:r>
            <a:r>
              <a:rPr lang="de-DE" sz="1800" dirty="0"/>
              <a:t>Tropfbrände von oben nach unten löschen.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Löschmittelstrahl auf das brennende Material richten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Bei Bränden mit gasförmigen Stoffen: erst die Gaszufuhr unterbrechen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Viele Feuerlöscher parallel - nicht hintereinander - einsetzen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Keine Selbstgefährdung! Bei sich schnell ausbreitenden Bränden sofort den Rückzug antreten.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de-DE" sz="1800" dirty="0"/>
              <a:t>Einmal gebrauchte Feuerlöscher nicht wieder verwenden. </a:t>
            </a:r>
          </a:p>
          <a:p>
            <a:pPr marL="0" indent="0">
              <a:spcBef>
                <a:spcPts val="2400"/>
              </a:spcBef>
              <a:buNone/>
            </a:pPr>
            <a:endParaRPr lang="de-DE" dirty="0"/>
          </a:p>
          <a:p>
            <a:pPr marL="0" indent="0">
              <a:spcBef>
                <a:spcPts val="2400"/>
              </a:spcBef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453C32-50D1-4498-AA17-A36783D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0E094A-4DFB-6067-FFD8-7DCBBC3A8B54}"/>
              </a:ext>
            </a:extLst>
          </p:cNvPr>
          <p:cNvGrpSpPr/>
          <p:nvPr/>
        </p:nvGrpSpPr>
        <p:grpSpPr>
          <a:xfrm>
            <a:off x="1870346" y="2535636"/>
            <a:ext cx="3117308" cy="3117308"/>
            <a:chOff x="-259849" y="2374402"/>
            <a:chExt cx="3117308" cy="311730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CEC1810-129B-A2BA-F5DF-EBF86C2E41F1}"/>
                </a:ext>
              </a:extLst>
            </p:cNvPr>
            <p:cNvSpPr/>
            <p:nvPr/>
          </p:nvSpPr>
          <p:spPr>
            <a:xfrm>
              <a:off x="-259849" y="2374402"/>
              <a:ext cx="3117308" cy="3117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DB1FB97-D589-FC1B-1623-AD5ED98E2B2B}"/>
                </a:ext>
              </a:extLst>
            </p:cNvPr>
            <p:cNvSpPr/>
            <p:nvPr/>
          </p:nvSpPr>
          <p:spPr>
            <a:xfrm>
              <a:off x="-136127" y="2498124"/>
              <a:ext cx="2869864" cy="28698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2000" b="0" i="0" u="none" baseline="0" dirty="0">
                <a:solidFill>
                  <a:srgbClr val="FFFFFF"/>
                </a:solidFill>
              </a:endParaRPr>
            </a:p>
          </p:txBody>
        </p:sp>
        <p:pic>
          <p:nvPicPr>
            <p:cNvPr id="16" name="Grafik 15" descr="Feuerlöscher mit einfarbiger Füllung">
              <a:extLst>
                <a:ext uri="{FF2B5EF4-FFF2-40B4-BE49-F238E27FC236}">
                  <a16:creationId xmlns:a16="http://schemas.microsoft.com/office/drawing/2014/main" id="{D39CACB5-71FC-2296-BDFD-DB1299F5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8676" y="2975408"/>
              <a:ext cx="1480260" cy="1480260"/>
            </a:xfrm>
            <a:prstGeom prst="rect">
              <a:avLst/>
            </a:prstGeom>
            <a:effectLst>
              <a:outerShdw blurRad="25400" dist="508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94E652D-695A-5A8F-5CE6-E78EA2FB1EC3}"/>
                </a:ext>
              </a:extLst>
            </p:cNvPr>
            <p:cNvSpPr txBox="1"/>
            <p:nvPr/>
          </p:nvSpPr>
          <p:spPr>
            <a:xfrm>
              <a:off x="190582" y="4490087"/>
              <a:ext cx="2216446" cy="426913"/>
            </a:xfrm>
            <a:prstGeom prst="rect">
              <a:avLst/>
            </a:prstGeom>
            <a:noFill/>
          </p:spPr>
          <p:txBody>
            <a:bodyPr vert="horz" wrap="square" lIns="90000" tIns="46800" rIns="90000" bIns="46800" rtlCol="0">
              <a:spAutoFit/>
            </a:bodyPr>
            <a:lstStyle/>
            <a:p>
              <a:pPr algn="ctr" rtl="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i="0" u="none" baseline="0" dirty="0">
                  <a:solidFill>
                    <a:schemeClr val="bg1"/>
                  </a:solidFill>
                </a:rPr>
                <a:t>Feuerlöscher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5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1" y="1196752"/>
            <a:ext cx="8135937" cy="4824536"/>
          </a:xfrm>
        </p:spPr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Warnzeichen: Brandgefährdung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839788" y="1808163"/>
          <a:ext cx="8064386" cy="42643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0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Warnung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</a:rPr>
                        <a:t> vor feuergefährlichen Stoffen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09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Warnung vor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brandfördernden Stoffen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09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Warnung vor explosionsgefährlichen 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0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Warnung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vor Gasflaschen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35" y="1908830"/>
            <a:ext cx="971479" cy="8500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35" y="2983376"/>
            <a:ext cx="970971" cy="849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35" y="5097576"/>
            <a:ext cx="970971" cy="8496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34" y="4043780"/>
            <a:ext cx="970972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1" y="1196752"/>
            <a:ext cx="8135937" cy="4824536"/>
          </a:xfrm>
        </p:spPr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Brandschutzzeichen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838200" y="1808163"/>
          <a:ext cx="8064386" cy="43576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>
                          <a:solidFill>
                            <a:schemeClr val="tx1"/>
                          </a:solidFill>
                        </a:rPr>
                        <a:t>Richtungszeichen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Feuerlöscher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Löschschlauch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Feuerleiter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Mittel und Geräte zur Brandbekämpfung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chemeClr val="tx1"/>
                          </a:solidFill>
                        </a:rPr>
                        <a:t>Brandmelder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5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Brandmeldetelefon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02" y="1858946"/>
            <a:ext cx="540000" cy="5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478" y="1858946"/>
            <a:ext cx="540000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02" y="2479430"/>
            <a:ext cx="540000" cy="54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802" y="3099914"/>
            <a:ext cx="540000" cy="54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802" y="3720398"/>
            <a:ext cx="540000" cy="54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802" y="4340882"/>
            <a:ext cx="540000" cy="54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02" y="4961366"/>
            <a:ext cx="540000" cy="54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8802" y="558185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Rettungs- und Fluchtwege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15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BD927E-853C-4620-9EC3-4D69AA302EE7}"/>
              </a:ext>
            </a:extLst>
          </p:cNvPr>
          <p:cNvGrpSpPr/>
          <p:nvPr/>
        </p:nvGrpSpPr>
        <p:grpSpPr>
          <a:xfrm>
            <a:off x="947394" y="1844674"/>
            <a:ext cx="10296857" cy="4508928"/>
            <a:chOff x="947394" y="1844674"/>
            <a:chExt cx="10296857" cy="450892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42793EA-DCE3-4334-AFAE-B63387765747}"/>
                </a:ext>
              </a:extLst>
            </p:cNvPr>
            <p:cNvSpPr/>
            <p:nvPr/>
          </p:nvSpPr>
          <p:spPr>
            <a:xfrm>
              <a:off x="6203828" y="1844674"/>
              <a:ext cx="5040423" cy="4319995"/>
            </a:xfrm>
            <a:prstGeom prst="rect">
              <a:avLst/>
            </a:prstGeom>
            <a:blipFill>
              <a:blip r:embed="rId2"/>
              <a:srcRect/>
              <a:stretch>
                <a:fillRect l="-26007" r="-2600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2910DCC-2BE1-4C6D-9CC3-3FE7D9AE7732}"/>
                </a:ext>
              </a:extLst>
            </p:cNvPr>
            <p:cNvGrpSpPr/>
            <p:nvPr/>
          </p:nvGrpSpPr>
          <p:grpSpPr>
            <a:xfrm>
              <a:off x="947394" y="1844675"/>
              <a:ext cx="5040424" cy="4508927"/>
              <a:chOff x="6203827" y="1844675"/>
              <a:chExt cx="5040424" cy="4508927"/>
            </a:xfrm>
          </p:grpSpPr>
          <p:sp>
            <p:nvSpPr>
              <p:cNvPr id="58" name="Text Box 57">
                <a:extLst>
                  <a:ext uri="{FF2B5EF4-FFF2-40B4-BE49-F238E27FC236}">
                    <a16:creationId xmlns:a16="http://schemas.microsoft.com/office/drawing/2014/main" id="{FAA93036-3AE5-4A7A-9A73-FD3790DA22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03827" y="1844675"/>
                <a:ext cx="5040424" cy="450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sp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de-DE" sz="2000" dirty="0"/>
                  <a:t>Rettungswege dienen dem Zugang für Einsatzkräfte auf der einen Seite, gleichzeitig aber auch der Flucht gefährdeter Personen aus dem Gebäude.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sz="2000" dirty="0"/>
                  <a:t>Sie sind: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dirty="0"/>
                  <a:t>stets und vollkommen frei zu halten,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DE" dirty="0"/>
                  <a:t>auch bei Stromausfall ausreichend zu beleuchten und</a:t>
                </a:r>
              </a:p>
              <a:p>
                <a:pPr marL="285750" indent="-28575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mit der entsprechenden Beschilderung zu kennzeichnen.</a:t>
                </a:r>
              </a:p>
              <a:p>
                <a:pPr marL="0" indent="0">
                  <a:buNone/>
                </a:pPr>
                <a:r>
                  <a:rPr lang="de-DE" dirty="0"/>
                  <a:t>Die Kenntnis und Nutzung des Rettungswegenetz muss durch regelmäßige Übungen verinnerlicht werden. </a:t>
                </a:r>
              </a:p>
              <a:p>
                <a:pPr marL="0" indent="0">
                  <a:buNone/>
                </a:pPr>
                <a:endParaRPr lang="de-DE" dirty="0">
                  <a:ea typeface="Arial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endParaRPr lang="de-DE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515D3212-15D6-456F-BB96-02895694B2EE}"/>
                  </a:ext>
                </a:extLst>
              </p:cNvPr>
              <p:cNvGrpSpPr/>
              <p:nvPr/>
            </p:nvGrpSpPr>
            <p:grpSpPr>
              <a:xfrm>
                <a:off x="6585240" y="5804670"/>
                <a:ext cx="4277599" cy="360000"/>
                <a:chOff x="6445846" y="5804670"/>
                <a:chExt cx="4277599" cy="360000"/>
              </a:xfrm>
            </p:grpSpPr>
            <p:pic>
              <p:nvPicPr>
                <p:cNvPr id="48" name="Grafik 47" descr="Martinshorn mit einfarbiger Füllung">
                  <a:extLst>
                    <a:ext uri="{FF2B5EF4-FFF2-40B4-BE49-F238E27FC236}">
                      <a16:creationId xmlns:a16="http://schemas.microsoft.com/office/drawing/2014/main" id="{20547A85-1ADA-480B-87C5-51756C63C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7751712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0" name="Grafik 49" descr="Route zwei Stecknadeln mit Weg mit einfarbiger Füllung">
                  <a:extLst>
                    <a:ext uri="{FF2B5EF4-FFF2-40B4-BE49-F238E27FC236}">
                      <a16:creationId xmlns:a16="http://schemas.microsoft.com/office/drawing/2014/main" id="{03F81F8D-AA45-41FE-8B79-0232B8DF70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9057578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2" name="Graphic 120" descr="Druckerabdeckung offen mit einfarbiger Füllung">
                  <a:extLst>
                    <a:ext uri="{FF2B5EF4-FFF2-40B4-BE49-F238E27FC236}">
                      <a16:creationId xmlns:a16="http://schemas.microsoft.com/office/drawing/2014/main" id="{5D104F11-B7E5-4D8D-8F5A-3AA41533D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10363445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" name="Grafik 5" descr="Gehen mit einfarbiger Füllung">
                  <a:extLst>
                    <a:ext uri="{FF2B5EF4-FFF2-40B4-BE49-F238E27FC236}">
                      <a16:creationId xmlns:a16="http://schemas.microsoft.com/office/drawing/2014/main" id="{2A4CC91D-DC17-4FB5-9F10-4DB025AB2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>
                <a:xfrm>
                  <a:off x="6445846" y="5804670"/>
                  <a:ext cx="360000" cy="36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5740B2B-8EB7-4D6E-9D69-F29F9DD474A3}"/>
                </a:ext>
              </a:extLst>
            </p:cNvPr>
            <p:cNvSpPr/>
            <p:nvPr/>
          </p:nvSpPr>
          <p:spPr>
            <a:xfrm>
              <a:off x="6203828" y="3784922"/>
              <a:ext cx="5040423" cy="2379748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CEA1A88-C5AE-4418-203A-66D9111B7C11}"/>
              </a:ext>
            </a:extLst>
          </p:cNvPr>
          <p:cNvSpPr/>
          <p:nvPr/>
        </p:nvSpPr>
        <p:spPr>
          <a:xfrm>
            <a:off x="9929467" y="5949225"/>
            <a:ext cx="13147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</a:t>
            </a:r>
            <a:r>
              <a:rPr lang="de-DE" sz="800" dirty="0" err="1">
                <a:solidFill>
                  <a:schemeClr val="bg1"/>
                </a:solidFill>
              </a:rPr>
              <a:t>pixabay</a:t>
            </a:r>
            <a:r>
              <a:rPr lang="de-DE" sz="800" dirty="0">
                <a:solidFill>
                  <a:schemeClr val="bg1"/>
                </a:solidFill>
              </a:rPr>
              <a:t> – Hans </a:t>
            </a:r>
            <a:r>
              <a:rPr lang="de-DE" sz="800" dirty="0" err="1">
                <a:solidFill>
                  <a:schemeClr val="bg1"/>
                </a:solidFill>
              </a:rPr>
              <a:t>Romeiser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60E5381-7C0A-4D83-AA59-211F8D296735}"/>
              </a:ext>
            </a:extLst>
          </p:cNvPr>
          <p:cNvGrpSpPr/>
          <p:nvPr/>
        </p:nvGrpSpPr>
        <p:grpSpPr>
          <a:xfrm>
            <a:off x="7013275" y="1373131"/>
            <a:ext cx="3943048" cy="5055007"/>
            <a:chOff x="7013275" y="1373131"/>
            <a:chExt cx="3943048" cy="5055007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4D7B7AA-9BAF-43F5-9F45-8318E2716CF3}"/>
                </a:ext>
              </a:extLst>
            </p:cNvPr>
            <p:cNvSpPr/>
            <p:nvPr/>
          </p:nvSpPr>
          <p:spPr>
            <a:xfrm rot="17716560">
              <a:off x="7091667" y="3121327"/>
              <a:ext cx="4918774" cy="1422381"/>
            </a:xfrm>
            <a:custGeom>
              <a:avLst/>
              <a:gdLst>
                <a:gd name="connsiteX0" fmla="*/ 4918014 w 4918774"/>
                <a:gd name="connsiteY0" fmla="*/ 1209019 h 1422381"/>
                <a:gd name="connsiteX1" fmla="*/ 4918774 w 4918774"/>
                <a:gd name="connsiteY1" fmla="*/ 1213858 h 1422381"/>
                <a:gd name="connsiteX2" fmla="*/ 4884132 w 4918774"/>
                <a:gd name="connsiteY2" fmla="*/ 1205995 h 1422381"/>
                <a:gd name="connsiteX3" fmla="*/ 3072016 w 4918774"/>
                <a:gd name="connsiteY3" fmla="*/ 1054296 h 1422381"/>
                <a:gd name="connsiteX4" fmla="*/ 1500835 w 4918774"/>
                <a:gd name="connsiteY4" fmla="*/ 1164394 h 1422381"/>
                <a:gd name="connsiteX5" fmla="*/ 1294827 w 4918774"/>
                <a:gd name="connsiteY5" fmla="*/ 1184731 h 1422381"/>
                <a:gd name="connsiteX6" fmla="*/ 1247641 w 4918774"/>
                <a:gd name="connsiteY6" fmla="*/ 1194266 h 1422381"/>
                <a:gd name="connsiteX7" fmla="*/ 686130 w 4918774"/>
                <a:gd name="connsiteY7" fmla="*/ 1341732 h 1422381"/>
                <a:gd name="connsiteX8" fmla="*/ 450201 w 4918774"/>
                <a:gd name="connsiteY8" fmla="*/ 1414717 h 1422381"/>
                <a:gd name="connsiteX9" fmla="*/ 223704 w 4918774"/>
                <a:gd name="connsiteY9" fmla="*/ 1400339 h 1422381"/>
                <a:gd name="connsiteX10" fmla="*/ 199891 w 4918774"/>
                <a:gd name="connsiteY10" fmla="*/ 1390749 h 1422381"/>
                <a:gd name="connsiteX11" fmla="*/ 0 w 4918774"/>
                <a:gd name="connsiteY11" fmla="*/ 967418 h 1422381"/>
                <a:gd name="connsiteX12" fmla="*/ 13867 w 4918774"/>
                <a:gd name="connsiteY12" fmla="*/ 907001 h 1422381"/>
                <a:gd name="connsiteX13" fmla="*/ 14897 w 4918774"/>
                <a:gd name="connsiteY13" fmla="*/ 897704 h 1422381"/>
                <a:gd name="connsiteX14" fmla="*/ 16858 w 4918774"/>
                <a:gd name="connsiteY14" fmla="*/ 893966 h 1422381"/>
                <a:gd name="connsiteX15" fmla="*/ 24696 w 4918774"/>
                <a:gd name="connsiteY15" fmla="*/ 859795 h 1422381"/>
                <a:gd name="connsiteX16" fmla="*/ 114318 w 4918774"/>
                <a:gd name="connsiteY16" fmla="*/ 611808 h 1422381"/>
                <a:gd name="connsiteX17" fmla="*/ 310261 w 4918774"/>
                <a:gd name="connsiteY17" fmla="*/ 267498 h 1422381"/>
                <a:gd name="connsiteX18" fmla="*/ 322877 w 4918774"/>
                <a:gd name="connsiteY18" fmla="*/ 251676 h 1422381"/>
                <a:gd name="connsiteX19" fmla="*/ 374135 w 4918774"/>
                <a:gd name="connsiteY19" fmla="*/ 169237 h 1422381"/>
                <a:gd name="connsiteX20" fmla="*/ 409689 w 4918774"/>
                <a:gd name="connsiteY20" fmla="*/ 136501 h 1422381"/>
                <a:gd name="connsiteX21" fmla="*/ 411210 w 4918774"/>
                <a:gd name="connsiteY21" fmla="*/ 133324 h 1422381"/>
                <a:gd name="connsiteX22" fmla="*/ 420892 w 4918774"/>
                <a:gd name="connsiteY22" fmla="*/ 123288 h 1422381"/>
                <a:gd name="connsiteX23" fmla="*/ 421391 w 4918774"/>
                <a:gd name="connsiteY23" fmla="*/ 122333 h 1422381"/>
                <a:gd name="connsiteX24" fmla="*/ 430034 w 4918774"/>
                <a:gd name="connsiteY24" fmla="*/ 113810 h 1422381"/>
                <a:gd name="connsiteX25" fmla="*/ 477982 w 4918774"/>
                <a:gd name="connsiteY25" fmla="*/ 64109 h 1422381"/>
                <a:gd name="connsiteX26" fmla="*/ 482094 w 4918774"/>
                <a:gd name="connsiteY26" fmla="*/ 62471 h 1422381"/>
                <a:gd name="connsiteX27" fmla="*/ 487833 w 4918774"/>
                <a:gd name="connsiteY27" fmla="*/ 56812 h 1422381"/>
                <a:gd name="connsiteX28" fmla="*/ 734949 w 4918774"/>
                <a:gd name="connsiteY28" fmla="*/ 0 h 1422381"/>
                <a:gd name="connsiteX29" fmla="*/ 818268 w 4918774"/>
                <a:gd name="connsiteY29" fmla="*/ 8611 h 1422381"/>
                <a:gd name="connsiteX30" fmla="*/ 896055 w 4918774"/>
                <a:gd name="connsiteY30" fmla="*/ 15451 h 1422381"/>
                <a:gd name="connsiteX31" fmla="*/ 1196285 w 4918774"/>
                <a:gd name="connsiteY31" fmla="*/ 283553 h 1422381"/>
                <a:gd name="connsiteX32" fmla="*/ 1067461 w 4918774"/>
                <a:gd name="connsiteY32" fmla="*/ 552888 h 1422381"/>
                <a:gd name="connsiteX33" fmla="*/ 1036025 w 4918774"/>
                <a:gd name="connsiteY33" fmla="*/ 627684 h 1422381"/>
                <a:gd name="connsiteX34" fmla="*/ 1020959 w 4918774"/>
                <a:gd name="connsiteY34" fmla="*/ 650109 h 1422381"/>
                <a:gd name="connsiteX35" fmla="*/ 1010955 w 4918774"/>
                <a:gd name="connsiteY35" fmla="*/ 671024 h 1422381"/>
                <a:gd name="connsiteX36" fmla="*/ 1062131 w 4918774"/>
                <a:gd name="connsiteY36" fmla="*/ 660266 h 1422381"/>
                <a:gd name="connsiteX37" fmla="*/ 1613053 w 4918774"/>
                <a:gd name="connsiteY37" fmla="*/ 592789 h 1422381"/>
                <a:gd name="connsiteX38" fmla="*/ 1700431 w 4918774"/>
                <a:gd name="connsiteY38" fmla="*/ 587658 h 1422381"/>
                <a:gd name="connsiteX39" fmla="*/ 1744792 w 4918774"/>
                <a:gd name="connsiteY39" fmla="*/ 574341 h 1422381"/>
                <a:gd name="connsiteX40" fmla="*/ 1738227 w 4918774"/>
                <a:gd name="connsiteY40" fmla="*/ 583160 h 1422381"/>
                <a:gd name="connsiteX41" fmla="*/ 1791335 w 4918774"/>
                <a:gd name="connsiteY41" fmla="*/ 577236 h 1422381"/>
                <a:gd name="connsiteX42" fmla="*/ 2976709 w 4918774"/>
                <a:gd name="connsiteY42" fmla="*/ 595188 h 1422381"/>
                <a:gd name="connsiteX43" fmla="*/ 4819890 w 4918774"/>
                <a:gd name="connsiteY43" fmla="*/ 1098118 h 1422381"/>
                <a:gd name="connsiteX44" fmla="*/ 4878553 w 4918774"/>
                <a:gd name="connsiteY44" fmla="*/ 1153391 h 1422381"/>
                <a:gd name="connsiteX45" fmla="*/ 4918014 w 4918774"/>
                <a:gd name="connsiteY45" fmla="*/ 1209019 h 142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18774" h="1422381">
                  <a:moveTo>
                    <a:pt x="4918014" y="1209019"/>
                  </a:moveTo>
                  <a:lnTo>
                    <a:pt x="4918774" y="1213858"/>
                  </a:lnTo>
                  <a:lnTo>
                    <a:pt x="4884132" y="1205995"/>
                  </a:lnTo>
                  <a:cubicBezTo>
                    <a:pt x="4419951" y="1110324"/>
                    <a:pt x="3754166" y="1049952"/>
                    <a:pt x="3072016" y="1054296"/>
                  </a:cubicBezTo>
                  <a:cubicBezTo>
                    <a:pt x="2645672" y="1057011"/>
                    <a:pt x="2010494" y="1114602"/>
                    <a:pt x="1500835" y="1164394"/>
                  </a:cubicBezTo>
                  <a:lnTo>
                    <a:pt x="1294827" y="1184731"/>
                  </a:lnTo>
                  <a:lnTo>
                    <a:pt x="1247641" y="1194266"/>
                  </a:lnTo>
                  <a:cubicBezTo>
                    <a:pt x="1038277" y="1239474"/>
                    <a:pt x="849295" y="1289213"/>
                    <a:pt x="686130" y="1341732"/>
                  </a:cubicBezTo>
                  <a:lnTo>
                    <a:pt x="450201" y="1414717"/>
                  </a:lnTo>
                  <a:cubicBezTo>
                    <a:pt x="381634" y="1428634"/>
                    <a:pt x="300049" y="1423456"/>
                    <a:pt x="223704" y="1400339"/>
                  </a:cubicBezTo>
                  <a:lnTo>
                    <a:pt x="199891" y="1390749"/>
                  </a:lnTo>
                  <a:lnTo>
                    <a:pt x="0" y="967418"/>
                  </a:lnTo>
                  <a:lnTo>
                    <a:pt x="13867" y="907001"/>
                  </a:lnTo>
                  <a:lnTo>
                    <a:pt x="14897" y="897704"/>
                  </a:lnTo>
                  <a:lnTo>
                    <a:pt x="16858" y="893966"/>
                  </a:lnTo>
                  <a:lnTo>
                    <a:pt x="24696" y="859795"/>
                  </a:lnTo>
                  <a:cubicBezTo>
                    <a:pt x="45976" y="782464"/>
                    <a:pt x="75923" y="698604"/>
                    <a:pt x="114318" y="611808"/>
                  </a:cubicBezTo>
                  <a:cubicBezTo>
                    <a:pt x="171909" y="481615"/>
                    <a:pt x="240329" y="363306"/>
                    <a:pt x="310261" y="267498"/>
                  </a:cubicBezTo>
                  <a:lnTo>
                    <a:pt x="322877" y="251676"/>
                  </a:lnTo>
                  <a:lnTo>
                    <a:pt x="374135" y="169237"/>
                  </a:lnTo>
                  <a:lnTo>
                    <a:pt x="409689" y="136501"/>
                  </a:lnTo>
                  <a:lnTo>
                    <a:pt x="411210" y="133324"/>
                  </a:lnTo>
                  <a:lnTo>
                    <a:pt x="420892" y="123288"/>
                  </a:lnTo>
                  <a:lnTo>
                    <a:pt x="421391" y="122333"/>
                  </a:lnTo>
                  <a:lnTo>
                    <a:pt x="430034" y="113810"/>
                  </a:lnTo>
                  <a:lnTo>
                    <a:pt x="477982" y="64109"/>
                  </a:lnTo>
                  <a:lnTo>
                    <a:pt x="482094" y="62471"/>
                  </a:lnTo>
                  <a:lnTo>
                    <a:pt x="487833" y="56812"/>
                  </a:lnTo>
                  <a:cubicBezTo>
                    <a:pt x="548140" y="20615"/>
                    <a:pt x="637149" y="150"/>
                    <a:pt x="734949" y="0"/>
                  </a:cubicBezTo>
                  <a:lnTo>
                    <a:pt x="818268" y="8611"/>
                  </a:lnTo>
                  <a:lnTo>
                    <a:pt x="896055" y="15451"/>
                  </a:lnTo>
                  <a:cubicBezTo>
                    <a:pt x="1112859" y="56938"/>
                    <a:pt x="1247258" y="176979"/>
                    <a:pt x="1196285" y="283553"/>
                  </a:cubicBezTo>
                  <a:lnTo>
                    <a:pt x="1067461" y="552888"/>
                  </a:lnTo>
                  <a:lnTo>
                    <a:pt x="1036025" y="627684"/>
                  </a:lnTo>
                  <a:lnTo>
                    <a:pt x="1020959" y="650109"/>
                  </a:lnTo>
                  <a:lnTo>
                    <a:pt x="1010955" y="671024"/>
                  </a:lnTo>
                  <a:lnTo>
                    <a:pt x="1062131" y="660266"/>
                  </a:lnTo>
                  <a:cubicBezTo>
                    <a:pt x="1230100" y="631355"/>
                    <a:pt x="1415327" y="608458"/>
                    <a:pt x="1613053" y="592789"/>
                  </a:cubicBezTo>
                  <a:lnTo>
                    <a:pt x="1700431" y="587658"/>
                  </a:lnTo>
                  <a:lnTo>
                    <a:pt x="1744792" y="574341"/>
                  </a:lnTo>
                  <a:lnTo>
                    <a:pt x="1738227" y="583160"/>
                  </a:lnTo>
                  <a:lnTo>
                    <a:pt x="1791335" y="577236"/>
                  </a:lnTo>
                  <a:cubicBezTo>
                    <a:pt x="2137010" y="551020"/>
                    <a:pt x="2545441" y="554975"/>
                    <a:pt x="2976709" y="595188"/>
                  </a:cubicBezTo>
                  <a:cubicBezTo>
                    <a:pt x="3839244" y="675613"/>
                    <a:pt x="4548153" y="878227"/>
                    <a:pt x="4819890" y="1098118"/>
                  </a:cubicBezTo>
                  <a:cubicBezTo>
                    <a:pt x="4842534" y="1116442"/>
                    <a:pt x="4862143" y="1134886"/>
                    <a:pt x="4878553" y="1153391"/>
                  </a:cubicBezTo>
                  <a:cubicBezTo>
                    <a:pt x="4894961" y="1171894"/>
                    <a:pt x="4908169" y="1190458"/>
                    <a:pt x="4918014" y="1209019"/>
                  </a:cubicBezTo>
                  <a:close/>
                </a:path>
              </a:pathLst>
            </a:custGeom>
            <a:solidFill>
              <a:schemeClr val="accent5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DE" sz="200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EB2F55A-C5B9-4995-97AB-39468D1BB722}"/>
                </a:ext>
              </a:extLst>
            </p:cNvPr>
            <p:cNvSpPr/>
            <p:nvPr/>
          </p:nvSpPr>
          <p:spPr>
            <a:xfrm rot="19813476">
              <a:off x="7013275" y="3222736"/>
              <a:ext cx="3943048" cy="3205402"/>
            </a:xfrm>
            <a:custGeom>
              <a:avLst/>
              <a:gdLst>
                <a:gd name="connsiteX0" fmla="*/ 3943048 w 3943048"/>
                <a:gd name="connsiteY0" fmla="*/ 841241 h 3205402"/>
                <a:gd name="connsiteX1" fmla="*/ 3943048 w 3943048"/>
                <a:gd name="connsiteY1" fmla="*/ 2706651 h 3205402"/>
                <a:gd name="connsiteX2" fmla="*/ 3657695 w 3943048"/>
                <a:gd name="connsiteY2" fmla="*/ 3205402 h 3205402"/>
                <a:gd name="connsiteX3" fmla="*/ 3657694 w 3943048"/>
                <a:gd name="connsiteY3" fmla="*/ 1025042 h 3205402"/>
                <a:gd name="connsiteX4" fmla="*/ 3731206 w 3943048"/>
                <a:gd name="connsiteY4" fmla="*/ 990585 h 3205402"/>
                <a:gd name="connsiteX5" fmla="*/ 3839678 w 3943048"/>
                <a:gd name="connsiteY5" fmla="*/ 922730 h 3205402"/>
                <a:gd name="connsiteX6" fmla="*/ 3715456 w 3943048"/>
                <a:gd name="connsiteY6" fmla="*/ 35247 h 3205402"/>
                <a:gd name="connsiteX7" fmla="*/ 3778754 w 3943048"/>
                <a:gd name="connsiteY7" fmla="*/ 76599 h 3205402"/>
                <a:gd name="connsiteX8" fmla="*/ 3785663 w 3943048"/>
                <a:gd name="connsiteY8" fmla="*/ 83461 h 3205402"/>
                <a:gd name="connsiteX9" fmla="*/ 3689830 w 3943048"/>
                <a:gd name="connsiteY9" fmla="*/ 143410 h 3205402"/>
                <a:gd name="connsiteX10" fmla="*/ 3581127 w 3943048"/>
                <a:gd name="connsiteY10" fmla="*/ 229104 h 3205402"/>
                <a:gd name="connsiteX11" fmla="*/ 3479884 w 3943048"/>
                <a:gd name="connsiteY11" fmla="*/ 327150 h 3205402"/>
                <a:gd name="connsiteX12" fmla="*/ 3423227 w 3943048"/>
                <a:gd name="connsiteY12" fmla="*/ 394354 h 3205402"/>
                <a:gd name="connsiteX13" fmla="*/ 3377683 w 3943048"/>
                <a:gd name="connsiteY13" fmla="*/ 364599 h 3205402"/>
                <a:gd name="connsiteX14" fmla="*/ 3199224 w 3943048"/>
                <a:gd name="connsiteY14" fmla="*/ 321233 h 3205402"/>
                <a:gd name="connsiteX15" fmla="*/ 743823 w 3943048"/>
                <a:gd name="connsiteY15" fmla="*/ 321233 h 3205402"/>
                <a:gd name="connsiteX16" fmla="*/ 285353 w 3943048"/>
                <a:gd name="connsiteY16" fmla="*/ 873058 h 3205402"/>
                <a:gd name="connsiteX17" fmla="*/ 285353 w 3943048"/>
                <a:gd name="connsiteY17" fmla="*/ 2182276 h 3205402"/>
                <a:gd name="connsiteX18" fmla="*/ 0 w 3943048"/>
                <a:gd name="connsiteY18" fmla="*/ 2019015 h 3205402"/>
                <a:gd name="connsiteX19" fmla="*/ 0 w 3943048"/>
                <a:gd name="connsiteY19" fmla="*/ 448518 h 3205402"/>
                <a:gd name="connsiteX20" fmla="*/ 372640 w 3943048"/>
                <a:gd name="connsiteY20" fmla="*/ 0 h 3205402"/>
                <a:gd name="connsiteX21" fmla="*/ 3570408 w 3943048"/>
                <a:gd name="connsiteY21" fmla="*/ 0 h 3205402"/>
                <a:gd name="connsiteX22" fmla="*/ 3715456 w 3943048"/>
                <a:gd name="connsiteY22" fmla="*/ 35247 h 320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43048" h="3205402">
                  <a:moveTo>
                    <a:pt x="3943048" y="841241"/>
                  </a:moveTo>
                  <a:lnTo>
                    <a:pt x="3943048" y="2706651"/>
                  </a:lnTo>
                  <a:lnTo>
                    <a:pt x="3657695" y="3205402"/>
                  </a:lnTo>
                  <a:lnTo>
                    <a:pt x="3657694" y="1025042"/>
                  </a:lnTo>
                  <a:lnTo>
                    <a:pt x="3731206" y="990585"/>
                  </a:lnTo>
                  <a:cubicBezTo>
                    <a:pt x="3767009" y="971007"/>
                    <a:pt x="3803324" y="948356"/>
                    <a:pt x="3839678" y="922730"/>
                  </a:cubicBezTo>
                  <a:close/>
                  <a:moveTo>
                    <a:pt x="3715456" y="35247"/>
                  </a:moveTo>
                  <a:cubicBezTo>
                    <a:pt x="3737747" y="46594"/>
                    <a:pt x="3758931" y="60480"/>
                    <a:pt x="3778754" y="76599"/>
                  </a:cubicBezTo>
                  <a:lnTo>
                    <a:pt x="3785663" y="83461"/>
                  </a:lnTo>
                  <a:lnTo>
                    <a:pt x="3689830" y="143410"/>
                  </a:lnTo>
                  <a:cubicBezTo>
                    <a:pt x="3653478" y="169036"/>
                    <a:pt x="3617086" y="197635"/>
                    <a:pt x="3581127" y="229104"/>
                  </a:cubicBezTo>
                  <a:cubicBezTo>
                    <a:pt x="3545168" y="260575"/>
                    <a:pt x="3511344" y="293425"/>
                    <a:pt x="3479884" y="327150"/>
                  </a:cubicBezTo>
                  <a:lnTo>
                    <a:pt x="3423227" y="394354"/>
                  </a:lnTo>
                  <a:lnTo>
                    <a:pt x="3377683" y="364599"/>
                  </a:lnTo>
                  <a:cubicBezTo>
                    <a:pt x="3322832" y="336674"/>
                    <a:pt x="3262528" y="321233"/>
                    <a:pt x="3199224" y="321233"/>
                  </a:cubicBezTo>
                  <a:lnTo>
                    <a:pt x="743823" y="321233"/>
                  </a:lnTo>
                  <a:cubicBezTo>
                    <a:pt x="490618" y="321233"/>
                    <a:pt x="285353" y="568294"/>
                    <a:pt x="285353" y="873058"/>
                  </a:cubicBezTo>
                  <a:lnTo>
                    <a:pt x="285353" y="2182276"/>
                  </a:lnTo>
                  <a:lnTo>
                    <a:pt x="0" y="2019015"/>
                  </a:lnTo>
                  <a:lnTo>
                    <a:pt x="0" y="448518"/>
                  </a:lnTo>
                  <a:cubicBezTo>
                    <a:pt x="0" y="200809"/>
                    <a:pt x="166836" y="0"/>
                    <a:pt x="372640" y="0"/>
                  </a:cubicBezTo>
                  <a:lnTo>
                    <a:pt x="3570408" y="0"/>
                  </a:lnTo>
                  <a:cubicBezTo>
                    <a:pt x="3621859" y="0"/>
                    <a:pt x="3670874" y="12551"/>
                    <a:pt x="3715456" y="35247"/>
                  </a:cubicBezTo>
                  <a:close/>
                </a:path>
              </a:pathLst>
            </a:custGeom>
            <a:solidFill>
              <a:schemeClr val="tx2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DE" sz="2000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066B02BF-CF96-44EE-94EF-30E2B1E3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bei allen Fragen des Brandschutzes: der Brandschutzbeauftragte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26A71C-E24B-B7FF-AEF0-7B8862ED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Brandschutzbeauftragte ist der Experte, wenn es um den betrieblichen Brandschutz geht. </a:t>
            </a:r>
            <a:br>
              <a:rPr lang="de-DE" dirty="0"/>
            </a:br>
            <a:r>
              <a:rPr lang="de-DE" dirty="0"/>
              <a:t>Seine Aufgaben u. a.: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Erstellen und Aktualisieren einer Brandschutzordnung </a:t>
            </a:r>
          </a:p>
          <a:p>
            <a:r>
              <a:rPr lang="de-DE" dirty="0"/>
              <a:t>Planung der Rettungswege</a:t>
            </a:r>
          </a:p>
          <a:p>
            <a:r>
              <a:rPr lang="de-DE" dirty="0"/>
              <a:t>Ermittlung der spezifischen und allgemeinen Brandgefährdungen</a:t>
            </a:r>
          </a:p>
          <a:p>
            <a:r>
              <a:rPr lang="de-DE" dirty="0"/>
              <a:t>Planung und Durchführung von Evakuierungsübungen</a:t>
            </a:r>
          </a:p>
          <a:p>
            <a:r>
              <a:rPr lang="de-DE" dirty="0"/>
              <a:t>Planung der Feuerlöscheinrichtungen</a:t>
            </a:r>
          </a:p>
          <a:p>
            <a:r>
              <a:rPr lang="de-DE" dirty="0"/>
              <a:t>Kontrolle der Rettungswege und Brandmeldeanlagen</a:t>
            </a:r>
          </a:p>
          <a:p>
            <a:r>
              <a:rPr lang="de-DE" dirty="0"/>
              <a:t>Dokumentation aller Maßnahmen, die zum Brandschutz gehören</a:t>
            </a:r>
          </a:p>
          <a:p>
            <a:r>
              <a:rPr lang="de-DE" dirty="0"/>
              <a:t>Beratung der Mitarbeiter in allen Fragen des Brandschutzes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CF8768A-0F35-4F82-9320-7C02A37C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1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BADE1B5-A29F-4E4C-9EAF-85D2EAA8CDB5}"/>
              </a:ext>
            </a:extLst>
          </p:cNvPr>
          <p:cNvGrpSpPr/>
          <p:nvPr/>
        </p:nvGrpSpPr>
        <p:grpSpPr>
          <a:xfrm>
            <a:off x="1104720" y="1818308"/>
            <a:ext cx="9906595" cy="4196711"/>
            <a:chOff x="947738" y="1808163"/>
            <a:chExt cx="10296525" cy="4361896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B5BB9511-47C9-4AD3-9708-39F7219966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2268" y="1824702"/>
              <a:ext cx="6532792" cy="1466854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vert="horz" lIns="180000" tIns="0" rIns="900000" bIns="0" anchor="ctr" anchorCtr="0"/>
            <a:lstStyle/>
            <a:p>
              <a:pPr indent="-190500">
                <a:lnSpc>
                  <a:spcPct val="80000"/>
                </a:lnSpc>
                <a:spcAft>
                  <a:spcPts val="600"/>
                </a:spcAft>
                <a:buClr>
                  <a:srgbClr val="808080"/>
                </a:buClr>
                <a:defRPr/>
              </a:pPr>
              <a:r>
                <a:rPr lang="de-DE" b="1" dirty="0">
                  <a:solidFill>
                    <a:schemeClr val="bg1"/>
                  </a:solidFill>
                  <a:cs typeface="Arial" charset="0"/>
                </a:rPr>
                <a:t>Menschen retten</a:t>
              </a: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C2A9CC3D-362F-4946-A19B-6B9B33AC5A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2268" y="3281859"/>
              <a:ext cx="6532792" cy="145590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vert="horz" lIns="180000" tIns="36000" rIns="0" bIns="0" numCol="2" anchor="ctr" anchorCtr="0"/>
            <a:lstStyle/>
            <a:p>
              <a:pPr lvl="0" indent="-190500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808080"/>
                </a:buClr>
                <a:defRPr/>
              </a:pPr>
              <a:r>
                <a:rPr lang="de-DE" b="1">
                  <a:solidFill>
                    <a:prstClr val="white"/>
                  </a:solidFill>
                  <a:cs typeface="Arial" charset="0"/>
                </a:rPr>
                <a:t>Brand melden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>
                  <a:solidFill>
                    <a:schemeClr val="bg1"/>
                  </a:solidFill>
                </a:rPr>
                <a:t>Telefon-Nr.:</a:t>
              </a:r>
              <a:endParaRPr lang="de-DE" sz="1600" baseline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Was ist passiert?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Wo genau brennt es?</a:t>
              </a:r>
              <a:br>
                <a:rPr lang="de-DE" sz="1600" baseline="0">
                  <a:solidFill>
                    <a:schemeClr val="bg1"/>
                  </a:solidFill>
                </a:rPr>
              </a:br>
              <a:br>
                <a:rPr lang="de-DE" sz="1600" baseline="0">
                  <a:solidFill>
                    <a:schemeClr val="bg1"/>
                  </a:solidFill>
                </a:rPr>
              </a:br>
              <a:br>
                <a:rPr lang="de-DE" sz="1600" baseline="0">
                  <a:solidFill>
                    <a:schemeClr val="bg1"/>
                  </a:solidFill>
                </a:rPr>
              </a:br>
              <a:endParaRPr lang="de-DE" sz="1600" baseline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Wie viele Verletzte?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Wer meldet?</a:t>
              </a: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F1ACF2F-A037-4557-825B-1C4D69A12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2268" y="4714149"/>
              <a:ext cx="6532792" cy="1455908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vert="horz" lIns="180000" tIns="0" rIns="0" bIns="0" numCol="2" anchor="ctr" anchorCtr="0"/>
            <a:lstStyle/>
            <a:p>
              <a:pPr lvl="0" indent="-190500">
                <a:lnSpc>
                  <a:spcPct val="80000"/>
                </a:lnSpc>
                <a:spcAft>
                  <a:spcPts val="600"/>
                </a:spcAft>
                <a:buClr>
                  <a:srgbClr val="808080"/>
                </a:buClr>
                <a:defRPr/>
              </a:pPr>
              <a:r>
                <a:rPr lang="de-DE" b="1">
                  <a:solidFill>
                    <a:prstClr val="white"/>
                  </a:solidFill>
                  <a:cs typeface="Arial" charset="0"/>
                </a:rPr>
                <a:t>Sich in Sicherheit bringen*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>
                  <a:solidFill>
                    <a:schemeClr val="bg1"/>
                  </a:solidFill>
                </a:rPr>
                <a:t>Hilfebedürftige</a:t>
              </a:r>
              <a:r>
                <a:rPr lang="de-DE" sz="1600" baseline="0">
                  <a:solidFill>
                    <a:schemeClr val="bg1"/>
                  </a:solidFill>
                </a:rPr>
                <a:t> Personen unterstützen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Gefährdete Personen alarmieren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Das Gebäude über die Rettungswege verlassen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Türen schließen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Keine Aufzüge benutzen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aseline="0">
                  <a:solidFill>
                    <a:schemeClr val="bg1"/>
                  </a:solidFill>
                </a:rPr>
                <a:t>Anweisungen der Brandschutzhelfer beachten</a:t>
              </a:r>
              <a:endParaRPr lang="de-DE" sz="1600">
                <a:solidFill>
                  <a:schemeClr val="bg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D05BBFB-045C-4DC1-B182-36A88D9EFDF0}"/>
                </a:ext>
              </a:extLst>
            </p:cNvPr>
            <p:cNvSpPr/>
            <p:nvPr/>
          </p:nvSpPr>
          <p:spPr bwMode="gray">
            <a:xfrm>
              <a:off x="9782980" y="4710787"/>
              <a:ext cx="1461283" cy="1455063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AD755F20-2E1B-43A2-8AA6-C555F4DA0BF8}"/>
                </a:ext>
              </a:extLst>
            </p:cNvPr>
            <p:cNvSpPr/>
            <p:nvPr/>
          </p:nvSpPr>
          <p:spPr bwMode="gray">
            <a:xfrm>
              <a:off x="9782980" y="1827548"/>
              <a:ext cx="1461283" cy="1455063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5A1B9E21-DBA3-47EC-BB92-0912E3B52762}"/>
                </a:ext>
              </a:extLst>
            </p:cNvPr>
            <p:cNvSpPr/>
            <p:nvPr/>
          </p:nvSpPr>
          <p:spPr bwMode="gray">
            <a:xfrm>
              <a:off x="9783709" y="1828689"/>
              <a:ext cx="1459825" cy="145361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90FE9755-FE1B-42DB-9798-E08A190D323A}"/>
                </a:ext>
              </a:extLst>
            </p:cNvPr>
            <p:cNvSpPr/>
            <p:nvPr/>
          </p:nvSpPr>
          <p:spPr bwMode="gray">
            <a:xfrm>
              <a:off x="9931924" y="1976273"/>
              <a:ext cx="1163395" cy="1158445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FDD2CF52-994D-4378-AC49-C20E716BD949}"/>
                </a:ext>
              </a:extLst>
            </p:cNvPr>
            <p:cNvSpPr/>
            <p:nvPr/>
          </p:nvSpPr>
          <p:spPr bwMode="gray">
            <a:xfrm>
              <a:off x="9783709" y="4709052"/>
              <a:ext cx="1459825" cy="14536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63022575-BFBA-4120-9330-CF15EB753DF4}"/>
                </a:ext>
              </a:extLst>
            </p:cNvPr>
            <p:cNvSpPr/>
            <p:nvPr/>
          </p:nvSpPr>
          <p:spPr bwMode="gray">
            <a:xfrm>
              <a:off x="9931924" y="4856636"/>
              <a:ext cx="1163395" cy="1158445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rgbClr val="FFFFFF"/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B75C728A-3C54-4AE2-A9FE-A4AC7A65548D}"/>
                </a:ext>
              </a:extLst>
            </p:cNvPr>
            <p:cNvSpPr/>
            <p:nvPr/>
          </p:nvSpPr>
          <p:spPr bwMode="gray">
            <a:xfrm>
              <a:off x="9783709" y="3278555"/>
              <a:ext cx="1451469" cy="144529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chemeClr val="bg1">
                    <a:lumMod val="85000"/>
                  </a:schemeClr>
                </a:solidFill>
                <a:cs typeface="Arial" charset="0"/>
                <a:sym typeface="Wingding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8F50F27F-F568-482E-AA9C-4D417035051D}"/>
                </a:ext>
              </a:extLst>
            </p:cNvPr>
            <p:cNvSpPr/>
            <p:nvPr/>
          </p:nvSpPr>
          <p:spPr bwMode="gray">
            <a:xfrm>
              <a:off x="9931925" y="3426140"/>
              <a:ext cx="1156736" cy="1151814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 anchorCtr="0"/>
            <a:lstStyle/>
            <a:p>
              <a:pPr marL="190500" indent="-190500" algn="ctr">
                <a:lnSpc>
                  <a:spcPct val="90000"/>
                </a:lnSpc>
                <a:buClr>
                  <a:srgbClr val="808080"/>
                </a:buClr>
                <a:defRPr/>
              </a:pPr>
              <a:endParaRPr lang="en-US" sz="2000" b="1">
                <a:solidFill>
                  <a:schemeClr val="bg1">
                    <a:lumMod val="85000"/>
                  </a:schemeClr>
                </a:solidFill>
                <a:cs typeface="Arial" charset="0"/>
                <a:sym typeface="Wingdings"/>
              </a:endParaRP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B5E7734-FCB2-4B94-A498-ABEC53CD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097793" y="5020030"/>
              <a:ext cx="831656" cy="831656"/>
            </a:xfrm>
            <a:prstGeom prst="rect">
              <a:avLst/>
            </a:prstGeom>
          </p:spPr>
        </p:pic>
        <p:pic>
          <p:nvPicPr>
            <p:cNvPr id="46" name="Grafik 45" descr="Verbandskasten Silhouette">
              <a:extLst>
                <a:ext uri="{FF2B5EF4-FFF2-40B4-BE49-F238E27FC236}">
                  <a16:creationId xmlns:a16="http://schemas.microsoft.com/office/drawing/2014/main" id="{19621975-3E1F-4B99-8327-B2DE8C203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097793" y="2139667"/>
              <a:ext cx="831656" cy="831656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D80732F6-D073-40DE-B678-34A61326DC78}"/>
                </a:ext>
              </a:extLst>
            </p:cNvPr>
            <p:cNvGrpSpPr/>
            <p:nvPr/>
          </p:nvGrpSpPr>
          <p:grpSpPr>
            <a:xfrm>
              <a:off x="947738" y="1808163"/>
              <a:ext cx="3043800" cy="4361896"/>
              <a:chOff x="947738" y="1808163"/>
              <a:chExt cx="3043800" cy="4323430"/>
            </a:xfrm>
          </p:grpSpPr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96E3B927-9CEA-4873-8889-3235661F7056}"/>
                  </a:ext>
                </a:extLst>
              </p:cNvPr>
              <p:cNvSpPr/>
              <p:nvPr/>
            </p:nvSpPr>
            <p:spPr bwMode="gray">
              <a:xfrm>
                <a:off x="947738" y="2485746"/>
                <a:ext cx="2979406" cy="29794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0" name="Grafik 79" descr="Feuer mit einfarbiger Füllung">
                <a:extLst>
                  <a:ext uri="{FF2B5EF4-FFF2-40B4-BE49-F238E27FC236}">
                    <a16:creationId xmlns:a16="http://schemas.microsoft.com/office/drawing/2014/main" id="{355EF1DF-DCC5-42E8-A0EB-DB739AE8F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330610" y="3527542"/>
                <a:ext cx="914664" cy="906598"/>
              </a:xfrm>
              <a:prstGeom prst="rect">
                <a:avLst/>
              </a:prstGeom>
            </p:spPr>
          </p:pic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ED2802EB-F6B7-4A30-A689-5A7BA65580EE}"/>
                  </a:ext>
                </a:extLst>
              </p:cNvPr>
              <p:cNvGrpSpPr/>
              <p:nvPr/>
            </p:nvGrpSpPr>
            <p:grpSpPr>
              <a:xfrm>
                <a:off x="3441383" y="1808163"/>
                <a:ext cx="550155" cy="4323430"/>
                <a:chOff x="3441383" y="1808162"/>
                <a:chExt cx="555327" cy="4375387"/>
              </a:xfrm>
            </p:grpSpPr>
            <p:sp>
              <p:nvSpPr>
                <p:cNvPr id="60" name="Freihandform: Form 59">
                  <a:extLst>
                    <a:ext uri="{FF2B5EF4-FFF2-40B4-BE49-F238E27FC236}">
                      <a16:creationId xmlns:a16="http://schemas.microsoft.com/office/drawing/2014/main" id="{30F48BA5-842C-4BD2-B62E-29E17CE797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41383" y="3182263"/>
                  <a:ext cx="550884" cy="1620391"/>
                </a:xfrm>
                <a:custGeom>
                  <a:avLst/>
                  <a:gdLst>
                    <a:gd name="connsiteX0" fmla="*/ 0 w 550884"/>
                    <a:gd name="connsiteY0" fmla="*/ 806929 h 1620391"/>
                    <a:gd name="connsiteX1" fmla="*/ 550884 w 550884"/>
                    <a:gd name="connsiteY1" fmla="*/ 806929 h 1620391"/>
                    <a:gd name="connsiteX2" fmla="*/ 550884 w 550884"/>
                    <a:gd name="connsiteY2" fmla="*/ 1620391 h 1620391"/>
                    <a:gd name="connsiteX3" fmla="*/ 0 w 550884"/>
                    <a:gd name="connsiteY3" fmla="*/ 1395330 h 1620391"/>
                    <a:gd name="connsiteX4" fmla="*/ 550884 w 550884"/>
                    <a:gd name="connsiteY4" fmla="*/ 0 h 1620391"/>
                    <a:gd name="connsiteX5" fmla="*/ 550884 w 550884"/>
                    <a:gd name="connsiteY5" fmla="*/ 806928 h 1620391"/>
                    <a:gd name="connsiteX6" fmla="*/ 0 w 550884"/>
                    <a:gd name="connsiteY6" fmla="*/ 806928 h 1620391"/>
                    <a:gd name="connsiteX7" fmla="*/ 0 w 550884"/>
                    <a:gd name="connsiteY7" fmla="*/ 235877 h 1620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0884" h="1620391">
                      <a:moveTo>
                        <a:pt x="0" y="806929"/>
                      </a:moveTo>
                      <a:lnTo>
                        <a:pt x="550884" y="806929"/>
                      </a:lnTo>
                      <a:lnTo>
                        <a:pt x="550884" y="1620391"/>
                      </a:lnTo>
                      <a:lnTo>
                        <a:pt x="0" y="1395330"/>
                      </a:lnTo>
                      <a:close/>
                      <a:moveTo>
                        <a:pt x="550884" y="0"/>
                      </a:moveTo>
                      <a:lnTo>
                        <a:pt x="550884" y="806928"/>
                      </a:lnTo>
                      <a:lnTo>
                        <a:pt x="0" y="806928"/>
                      </a:lnTo>
                      <a:lnTo>
                        <a:pt x="0" y="2358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108000" tIns="0" rIns="0" bIns="0" anchor="ctr" anchorCtr="0">
                  <a:noAutofit/>
                </a:bodyPr>
                <a:lstStyle/>
                <a:p>
                  <a:pPr indent="-190500">
                    <a:lnSpc>
                      <a:spcPct val="80000"/>
                    </a:lnSpc>
                    <a:spcAft>
                      <a:spcPts val="1000"/>
                    </a:spcAft>
                    <a:buClr>
                      <a:srgbClr val="808080"/>
                    </a:buClr>
                  </a:pPr>
                  <a:endParaRPr lang="en-US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C6015A02-BB68-4A63-951F-7E840FF5F2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41383" y="1824702"/>
                  <a:ext cx="550884" cy="1662056"/>
                </a:xfrm>
                <a:custGeom>
                  <a:avLst/>
                  <a:gdLst>
                    <a:gd name="connsiteX0" fmla="*/ 550884 w 550884"/>
                    <a:gd name="connsiteY0" fmla="*/ 0 h 1662056"/>
                    <a:gd name="connsiteX1" fmla="*/ 550884 w 550884"/>
                    <a:gd name="connsiteY1" fmla="*/ 731483 h 1662056"/>
                    <a:gd name="connsiteX2" fmla="*/ 550077 w 550884"/>
                    <a:gd name="connsiteY2" fmla="*/ 732153 h 1662056"/>
                    <a:gd name="connsiteX3" fmla="*/ 550884 w 550884"/>
                    <a:gd name="connsiteY3" fmla="*/ 731504 h 1662056"/>
                    <a:gd name="connsiteX4" fmla="*/ 550884 w 550884"/>
                    <a:gd name="connsiteY4" fmla="*/ 1438444 h 1662056"/>
                    <a:gd name="connsiteX5" fmla="*/ 0 w 550884"/>
                    <a:gd name="connsiteY5" fmla="*/ 1662056 h 1662056"/>
                    <a:gd name="connsiteX6" fmla="*/ 0 w 550884"/>
                    <a:gd name="connsiteY6" fmla="*/ 670851 h 1662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884" h="1662056">
                      <a:moveTo>
                        <a:pt x="550884" y="0"/>
                      </a:moveTo>
                      <a:lnTo>
                        <a:pt x="550884" y="731483"/>
                      </a:lnTo>
                      <a:lnTo>
                        <a:pt x="550077" y="732153"/>
                      </a:lnTo>
                      <a:lnTo>
                        <a:pt x="550884" y="731504"/>
                      </a:lnTo>
                      <a:lnTo>
                        <a:pt x="550884" y="1438444"/>
                      </a:lnTo>
                      <a:lnTo>
                        <a:pt x="0" y="1662056"/>
                      </a:lnTo>
                      <a:lnTo>
                        <a:pt x="0" y="67085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108000" tIns="0" rIns="0" bIns="0" anchor="ctr" anchorCtr="0">
                  <a:noAutofit/>
                </a:bodyPr>
                <a:lstStyle/>
                <a:p>
                  <a:pPr indent="-190500">
                    <a:lnSpc>
                      <a:spcPct val="80000"/>
                    </a:lnSpc>
                    <a:spcAft>
                      <a:spcPts val="1000"/>
                    </a:spcAft>
                    <a:buClr>
                      <a:srgbClr val="808080"/>
                    </a:buClr>
                  </a:pPr>
                  <a:endParaRPr lang="en-US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2" name="Freihandform: Form 61">
                  <a:extLst>
                    <a:ext uri="{FF2B5EF4-FFF2-40B4-BE49-F238E27FC236}">
                      <a16:creationId xmlns:a16="http://schemas.microsoft.com/office/drawing/2014/main" id="{D7B8A9D2-6AE4-4C03-BE6E-C520A6A18D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41383" y="4490173"/>
                  <a:ext cx="550884" cy="1679885"/>
                </a:xfrm>
                <a:custGeom>
                  <a:avLst/>
                  <a:gdLst>
                    <a:gd name="connsiteX0" fmla="*/ 0 w 550884"/>
                    <a:gd name="connsiteY0" fmla="*/ 0 h 1679885"/>
                    <a:gd name="connsiteX1" fmla="*/ 550884 w 550884"/>
                    <a:gd name="connsiteY1" fmla="*/ 225064 h 1679885"/>
                    <a:gd name="connsiteX2" fmla="*/ 550884 w 550884"/>
                    <a:gd name="connsiteY2" fmla="*/ 873038 h 1679885"/>
                    <a:gd name="connsiteX3" fmla="*/ 550884 w 550884"/>
                    <a:gd name="connsiteY3" fmla="*/ 953839 h 1679885"/>
                    <a:gd name="connsiteX4" fmla="*/ 550884 w 550884"/>
                    <a:gd name="connsiteY4" fmla="*/ 1679885 h 1679885"/>
                    <a:gd name="connsiteX5" fmla="*/ 0 w 550884"/>
                    <a:gd name="connsiteY5" fmla="*/ 1001759 h 167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0884" h="1679885">
                      <a:moveTo>
                        <a:pt x="0" y="0"/>
                      </a:moveTo>
                      <a:lnTo>
                        <a:pt x="550884" y="225064"/>
                      </a:lnTo>
                      <a:lnTo>
                        <a:pt x="550884" y="873038"/>
                      </a:lnTo>
                      <a:lnTo>
                        <a:pt x="550884" y="953839"/>
                      </a:lnTo>
                      <a:lnTo>
                        <a:pt x="550884" y="1679885"/>
                      </a:lnTo>
                      <a:lnTo>
                        <a:pt x="0" y="10017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108000" tIns="0" rIns="0" bIns="0" anchor="ctr" anchorCtr="0">
                  <a:noAutofit/>
                </a:bodyPr>
                <a:lstStyle/>
                <a:p>
                  <a:pPr indent="-190500">
                    <a:lnSpc>
                      <a:spcPct val="80000"/>
                    </a:lnSpc>
                    <a:spcAft>
                      <a:spcPts val="1000"/>
                    </a:spcAft>
                    <a:buClr>
                      <a:srgbClr val="808080"/>
                    </a:buClr>
                  </a:pPr>
                  <a:endParaRPr lang="en-US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66" name="Freihandform: Form 65">
                  <a:extLst>
                    <a:ext uri="{FF2B5EF4-FFF2-40B4-BE49-F238E27FC236}">
                      <a16:creationId xmlns:a16="http://schemas.microsoft.com/office/drawing/2014/main" id="{EEA687A4-1CFB-4F8E-9E6A-F7EF1DE3E6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45826" y="1808162"/>
                  <a:ext cx="550884" cy="4375387"/>
                </a:xfrm>
                <a:custGeom>
                  <a:avLst/>
                  <a:gdLst>
                    <a:gd name="connsiteX0" fmla="*/ 0 w 550884"/>
                    <a:gd name="connsiteY0" fmla="*/ 2164490 h 4345356"/>
                    <a:gd name="connsiteX1" fmla="*/ 550884 w 550884"/>
                    <a:gd name="connsiteY1" fmla="*/ 2164490 h 4345356"/>
                    <a:gd name="connsiteX2" fmla="*/ 550884 w 550884"/>
                    <a:gd name="connsiteY2" fmla="*/ 2890535 h 4345356"/>
                    <a:gd name="connsiteX3" fmla="*/ 550884 w 550884"/>
                    <a:gd name="connsiteY3" fmla="*/ 2977952 h 4345356"/>
                    <a:gd name="connsiteX4" fmla="*/ 550884 w 550884"/>
                    <a:gd name="connsiteY4" fmla="*/ 3538509 h 4345356"/>
                    <a:gd name="connsiteX5" fmla="*/ 550884 w 550884"/>
                    <a:gd name="connsiteY5" fmla="*/ 3619310 h 4345356"/>
                    <a:gd name="connsiteX6" fmla="*/ 550884 w 550884"/>
                    <a:gd name="connsiteY6" fmla="*/ 4345356 h 4345356"/>
                    <a:gd name="connsiteX7" fmla="*/ 0 w 550884"/>
                    <a:gd name="connsiteY7" fmla="*/ 3667230 h 4345356"/>
                    <a:gd name="connsiteX8" fmla="*/ 0 w 550884"/>
                    <a:gd name="connsiteY8" fmla="*/ 2752891 h 4345356"/>
                    <a:gd name="connsiteX9" fmla="*/ 0 w 550884"/>
                    <a:gd name="connsiteY9" fmla="*/ 2665471 h 4345356"/>
                    <a:gd name="connsiteX10" fmla="*/ 550884 w 550884"/>
                    <a:gd name="connsiteY10" fmla="*/ 0 h 4345356"/>
                    <a:gd name="connsiteX11" fmla="*/ 550884 w 550884"/>
                    <a:gd name="connsiteY11" fmla="*/ 731483 h 4345356"/>
                    <a:gd name="connsiteX12" fmla="*/ 550077 w 550884"/>
                    <a:gd name="connsiteY12" fmla="*/ 732153 h 4345356"/>
                    <a:gd name="connsiteX13" fmla="*/ 550884 w 550884"/>
                    <a:gd name="connsiteY13" fmla="*/ 731504 h 4345356"/>
                    <a:gd name="connsiteX14" fmla="*/ 550884 w 550884"/>
                    <a:gd name="connsiteY14" fmla="*/ 1357561 h 4345356"/>
                    <a:gd name="connsiteX15" fmla="*/ 550884 w 550884"/>
                    <a:gd name="connsiteY15" fmla="*/ 1438444 h 4345356"/>
                    <a:gd name="connsiteX16" fmla="*/ 550884 w 550884"/>
                    <a:gd name="connsiteY16" fmla="*/ 2164489 h 4345356"/>
                    <a:gd name="connsiteX17" fmla="*/ 0 w 550884"/>
                    <a:gd name="connsiteY17" fmla="*/ 2164489 h 4345356"/>
                    <a:gd name="connsiteX18" fmla="*/ 0 w 550884"/>
                    <a:gd name="connsiteY18" fmla="*/ 1662056 h 4345356"/>
                    <a:gd name="connsiteX19" fmla="*/ 0 w 550884"/>
                    <a:gd name="connsiteY19" fmla="*/ 1593438 h 4345356"/>
                    <a:gd name="connsiteX20" fmla="*/ 0 w 550884"/>
                    <a:gd name="connsiteY20" fmla="*/ 670851 h 434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50884" h="4345356">
                      <a:moveTo>
                        <a:pt x="0" y="2164490"/>
                      </a:moveTo>
                      <a:lnTo>
                        <a:pt x="550884" y="2164490"/>
                      </a:lnTo>
                      <a:lnTo>
                        <a:pt x="550884" y="2890535"/>
                      </a:lnTo>
                      <a:lnTo>
                        <a:pt x="550884" y="2977952"/>
                      </a:lnTo>
                      <a:lnTo>
                        <a:pt x="550884" y="3538509"/>
                      </a:lnTo>
                      <a:lnTo>
                        <a:pt x="550884" y="3619310"/>
                      </a:lnTo>
                      <a:lnTo>
                        <a:pt x="550884" y="4345356"/>
                      </a:lnTo>
                      <a:lnTo>
                        <a:pt x="0" y="3667230"/>
                      </a:lnTo>
                      <a:lnTo>
                        <a:pt x="0" y="2752891"/>
                      </a:lnTo>
                      <a:lnTo>
                        <a:pt x="0" y="2665471"/>
                      </a:lnTo>
                      <a:close/>
                      <a:moveTo>
                        <a:pt x="550884" y="0"/>
                      </a:moveTo>
                      <a:lnTo>
                        <a:pt x="550884" y="731483"/>
                      </a:lnTo>
                      <a:lnTo>
                        <a:pt x="550077" y="732153"/>
                      </a:lnTo>
                      <a:lnTo>
                        <a:pt x="550884" y="731504"/>
                      </a:lnTo>
                      <a:lnTo>
                        <a:pt x="550884" y="1357561"/>
                      </a:lnTo>
                      <a:lnTo>
                        <a:pt x="550884" y="1438444"/>
                      </a:lnTo>
                      <a:lnTo>
                        <a:pt x="550884" y="2164489"/>
                      </a:lnTo>
                      <a:lnTo>
                        <a:pt x="0" y="2164489"/>
                      </a:lnTo>
                      <a:lnTo>
                        <a:pt x="0" y="1662056"/>
                      </a:lnTo>
                      <a:lnTo>
                        <a:pt x="0" y="1593438"/>
                      </a:lnTo>
                      <a:lnTo>
                        <a:pt x="0" y="670851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108000" tIns="0" rIns="0" bIns="0" anchor="ctr" anchorCtr="0">
                  <a:noAutofit/>
                </a:bodyPr>
                <a:lstStyle/>
                <a:p>
                  <a:pPr indent="-190500">
                    <a:lnSpc>
                      <a:spcPct val="80000"/>
                    </a:lnSpc>
                    <a:spcAft>
                      <a:spcPts val="1000"/>
                    </a:spcAft>
                    <a:buClr>
                      <a:srgbClr val="808080"/>
                    </a:buClr>
                  </a:pPr>
                  <a:endParaRPr lang="en-US" b="1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CDAFD239-6686-4513-934E-438589068323}"/>
                  </a:ext>
                </a:extLst>
              </p:cNvPr>
              <p:cNvSpPr/>
              <p:nvPr/>
            </p:nvSpPr>
            <p:spPr>
              <a:xfrm>
                <a:off x="2439631" y="2485744"/>
                <a:ext cx="1008000" cy="995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2000"/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00D4D64B-BF24-420B-8938-FFDE1C429FEF}"/>
                  </a:ext>
                </a:extLst>
              </p:cNvPr>
              <p:cNvSpPr/>
              <p:nvPr/>
            </p:nvSpPr>
            <p:spPr>
              <a:xfrm>
                <a:off x="2439631" y="3477545"/>
                <a:ext cx="1008000" cy="9958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2000"/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0376A771-15DE-4288-9E00-2551DD1D649D}"/>
                  </a:ext>
                </a:extLst>
              </p:cNvPr>
              <p:cNvSpPr/>
              <p:nvPr/>
            </p:nvSpPr>
            <p:spPr>
              <a:xfrm>
                <a:off x="2439631" y="4469345"/>
                <a:ext cx="1008000" cy="99580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2000"/>
              </a:p>
            </p:txBody>
          </p:sp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964106F8-B0EF-4E1A-A0F1-BC4DDFD402E1}"/>
                  </a:ext>
                </a:extLst>
              </p:cNvPr>
              <p:cNvSpPr/>
              <p:nvPr/>
            </p:nvSpPr>
            <p:spPr>
              <a:xfrm>
                <a:off x="2439631" y="2485745"/>
                <a:ext cx="1008000" cy="2979405"/>
              </a:xfrm>
              <a:prstGeom prst="rect">
                <a:avLst/>
              </a:prstGeom>
              <a:solidFill>
                <a:schemeClr val="tx1">
                  <a:lumMod val="50000"/>
                  <a:alpha val="30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08000" tIns="0" rIns="0" bIns="0" anchor="ctr" anchorCtr="0">
                <a:noAutofit/>
              </a:bodyPr>
              <a:lstStyle/>
              <a:p>
                <a:pPr indent="-190500">
                  <a:lnSpc>
                    <a:spcPct val="80000"/>
                  </a:lnSpc>
                  <a:spcAft>
                    <a:spcPts val="1000"/>
                  </a:spcAft>
                  <a:buClr>
                    <a:srgbClr val="808080"/>
                  </a:buClr>
                </a:pPr>
                <a:endParaRPr lang="de-DE" sz="1400" b="1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A455F646-161E-492D-AFCA-4256E95254E2}"/>
                  </a:ext>
                </a:extLst>
              </p:cNvPr>
              <p:cNvSpPr/>
              <p:nvPr/>
            </p:nvSpPr>
            <p:spPr>
              <a:xfrm>
                <a:off x="2533138" y="2622188"/>
                <a:ext cx="720088" cy="722920"/>
              </a:xfrm>
              <a:prstGeom prst="rect">
                <a:avLst/>
              </a:prstGeom>
            </p:spPr>
            <p:txBody>
              <a:bodyPr wrap="none" anchor="ctr" anchorCtr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4400">
                    <a:solidFill>
                      <a:schemeClr val="bg1"/>
                    </a:solidFill>
                  </a:rPr>
                  <a:t>01</a:t>
                </a:r>
                <a:endParaRPr lang="en-GB" sz="44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2349BA65-A7A0-40D9-A9B3-987BA0647574}"/>
                  </a:ext>
                </a:extLst>
              </p:cNvPr>
              <p:cNvSpPr/>
              <p:nvPr/>
            </p:nvSpPr>
            <p:spPr>
              <a:xfrm>
                <a:off x="2568544" y="3642524"/>
                <a:ext cx="755076" cy="665847"/>
              </a:xfrm>
              <a:prstGeom prst="rect">
                <a:avLst/>
              </a:prstGeom>
            </p:spPr>
            <p:txBody>
              <a:bodyPr wrap="none" anchor="ctr" anchorCtr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</a:rPr>
                  <a:t>02</a:t>
                </a:r>
                <a:endParaRPr lang="en-GB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FDB8848A-27E4-4C78-B0EC-6C494219FA0C}"/>
                  </a:ext>
                </a:extLst>
              </p:cNvPr>
              <p:cNvSpPr/>
              <p:nvPr/>
            </p:nvSpPr>
            <p:spPr>
              <a:xfrm>
                <a:off x="2568544" y="4634323"/>
                <a:ext cx="755076" cy="665847"/>
              </a:xfrm>
              <a:prstGeom prst="rect">
                <a:avLst/>
              </a:prstGeom>
            </p:spPr>
            <p:txBody>
              <a:bodyPr wrap="none" anchor="ctr" anchorCtr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sz="4000" b="1">
                    <a:solidFill>
                      <a:schemeClr val="bg1"/>
                    </a:solidFill>
                  </a:rPr>
                  <a:t>03</a:t>
                </a:r>
                <a:endParaRPr lang="en-GB" sz="44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fik 33" descr="Telefon Silhouette">
              <a:extLst>
                <a:ext uri="{FF2B5EF4-FFF2-40B4-BE49-F238E27FC236}">
                  <a16:creationId xmlns:a16="http://schemas.microsoft.com/office/drawing/2014/main" id="{467F9A3A-FD53-BAB7-AD94-55D83660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109231" y="3596824"/>
              <a:ext cx="831656" cy="831656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E338C7A8-DBD6-4625-87C0-8196395B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Verhalten im Brandfall (Alarmplan)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C5ECA9-C0B1-454D-A7F9-DE36B127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17</a:t>
            </a:fld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C2B07DB-FF43-3BC6-55FC-BDF6522366AE}"/>
              </a:ext>
            </a:extLst>
          </p:cNvPr>
          <p:cNvSpPr txBox="1"/>
          <p:nvPr/>
        </p:nvSpPr>
        <p:spPr>
          <a:xfrm>
            <a:off x="4068161" y="6014520"/>
            <a:ext cx="6103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>
                <a:cs typeface="Arial" charset="0"/>
              </a:rPr>
              <a:t>*Löschversuche nur unter Ausschluss der Eigengefährdung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83111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Brandschutzübung/Evakuierung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18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BD927E-853C-4620-9EC3-4D69AA302EE7}"/>
              </a:ext>
            </a:extLst>
          </p:cNvPr>
          <p:cNvGrpSpPr/>
          <p:nvPr/>
        </p:nvGrpSpPr>
        <p:grpSpPr>
          <a:xfrm>
            <a:off x="947394" y="1844674"/>
            <a:ext cx="10296857" cy="4985981"/>
            <a:chOff x="947394" y="1844674"/>
            <a:chExt cx="10296857" cy="4985981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42793EA-DCE3-4334-AFAE-B63387765747}"/>
                </a:ext>
              </a:extLst>
            </p:cNvPr>
            <p:cNvSpPr/>
            <p:nvPr/>
          </p:nvSpPr>
          <p:spPr>
            <a:xfrm>
              <a:off x="6203828" y="1844674"/>
              <a:ext cx="5040423" cy="4319995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2910DCC-2BE1-4C6D-9CC3-3FE7D9AE7732}"/>
                </a:ext>
              </a:extLst>
            </p:cNvPr>
            <p:cNvGrpSpPr/>
            <p:nvPr/>
          </p:nvGrpSpPr>
          <p:grpSpPr>
            <a:xfrm>
              <a:off x="947394" y="1844675"/>
              <a:ext cx="5040424" cy="4985980"/>
              <a:chOff x="6203827" y="1844675"/>
              <a:chExt cx="5040424" cy="4985980"/>
            </a:xfrm>
          </p:grpSpPr>
          <p:sp>
            <p:nvSpPr>
              <p:cNvPr id="58" name="Text Box 57">
                <a:extLst>
                  <a:ext uri="{FF2B5EF4-FFF2-40B4-BE49-F238E27FC236}">
                    <a16:creationId xmlns:a16="http://schemas.microsoft.com/office/drawing/2014/main" id="{FAA93036-3AE5-4A7A-9A73-FD3790DA22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203827" y="1844675"/>
                <a:ext cx="5040424" cy="4985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de-DE" sz="2400" b="1" dirty="0">
                    <a:solidFill>
                      <a:schemeClr val="accent1"/>
                    </a:solidFill>
                  </a:rPr>
                  <a:t>Nur regelmäßige Übung bringt Sicherheit!</a:t>
                </a:r>
                <a:br>
                  <a:rPr lang="de-DE" sz="2000" dirty="0">
                    <a:solidFill>
                      <a:schemeClr val="accent1"/>
                    </a:solidFill>
                  </a:rPr>
                </a:br>
                <a:endParaRPr lang="de-DE" sz="2000" dirty="0">
                  <a:solidFill>
                    <a:schemeClr val="accent1"/>
                  </a:solidFill>
                </a:endParaRP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dirty="0"/>
                  <a:t>Schaffen Sie möglichst reale Bedingungen (Einsatz von Rauchpatronen).</a:t>
                </a: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dirty="0"/>
                  <a:t>Integrieren Sie die örtliche Feuerwehr.</a:t>
                </a: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dirty="0"/>
                  <a:t>Führen Sie regelmäßige Übungen für den Umgang mit Feuerlöschern durch.</a:t>
                </a: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sz="1800" dirty="0"/>
                  <a:t>Machen Sie die Wichtigkeit der Übung deutlich und unterbinden Sie Verstöße.</a:t>
                </a: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sz="1800" dirty="0"/>
                  <a:t>Integrieren Sie Erste-Hilfe-Übungen und die Rettung von hilfebedürftigen Personen.</a:t>
                </a:r>
              </a:p>
              <a:p>
                <a:pPr marL="342000" indent="-342000">
                  <a:buFont typeface="Wingdings" panose="05000000000000000000" pitchFamily="2" charset="2"/>
                  <a:buChar char="§"/>
                </a:pPr>
                <a:r>
                  <a:rPr lang="de-DE" sz="1800" dirty="0"/>
                  <a:t>Sprechen Sie Schwachstellen an.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endParaRPr lang="de-DE" sz="1600" dirty="0"/>
              </a:p>
              <a:p>
                <a:endParaRPr lang="de-DE" sz="16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de-DE" dirty="0">
                  <a:ea typeface="Arial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endParaRPr lang="de-DE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515D3212-15D6-456F-BB96-02895694B2EE}"/>
                  </a:ext>
                </a:extLst>
              </p:cNvPr>
              <p:cNvGrpSpPr/>
              <p:nvPr/>
            </p:nvGrpSpPr>
            <p:grpSpPr>
              <a:xfrm>
                <a:off x="6585240" y="5804670"/>
                <a:ext cx="4277599" cy="360000"/>
                <a:chOff x="6445846" y="5804670"/>
                <a:chExt cx="4277599" cy="360000"/>
              </a:xfrm>
            </p:grpSpPr>
            <p:pic>
              <p:nvPicPr>
                <p:cNvPr id="48" name="Grafik 47" descr="Martinshorn mit einfarbiger Füllung">
                  <a:extLst>
                    <a:ext uri="{FF2B5EF4-FFF2-40B4-BE49-F238E27FC236}">
                      <a16:creationId xmlns:a16="http://schemas.microsoft.com/office/drawing/2014/main" id="{20547A85-1ADA-480B-87C5-51756C63C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7751712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0" name="Grafik 49" descr="Route zwei Stecknadeln mit Weg mit einfarbiger Füllung">
                  <a:extLst>
                    <a:ext uri="{FF2B5EF4-FFF2-40B4-BE49-F238E27FC236}">
                      <a16:creationId xmlns:a16="http://schemas.microsoft.com/office/drawing/2014/main" id="{03F81F8D-AA45-41FE-8B79-0232B8DF70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9057578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52" name="Graphic 120" descr="Druckerabdeckung offen mit einfarbiger Füllung">
                  <a:extLst>
                    <a:ext uri="{FF2B5EF4-FFF2-40B4-BE49-F238E27FC236}">
                      <a16:creationId xmlns:a16="http://schemas.microsoft.com/office/drawing/2014/main" id="{5D104F11-B7E5-4D8D-8F5A-3AA41533D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10363445" y="580467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" name="Grafik 5" descr="Gehen mit einfarbiger Füllung">
                  <a:extLst>
                    <a:ext uri="{FF2B5EF4-FFF2-40B4-BE49-F238E27FC236}">
                      <a16:creationId xmlns:a16="http://schemas.microsoft.com/office/drawing/2014/main" id="{2A4CC91D-DC17-4FB5-9F10-4DB025AB2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>
                <a:xfrm>
                  <a:off x="6445846" y="5804670"/>
                  <a:ext cx="360000" cy="360000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5740B2B-8EB7-4D6E-9D69-F29F9DD474A3}"/>
                </a:ext>
              </a:extLst>
            </p:cNvPr>
            <p:cNvSpPr/>
            <p:nvPr/>
          </p:nvSpPr>
          <p:spPr>
            <a:xfrm>
              <a:off x="6203828" y="3784922"/>
              <a:ext cx="5040423" cy="2379748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CEA1A88-C5AE-4418-203A-66D9111B7C11}"/>
              </a:ext>
            </a:extLst>
          </p:cNvPr>
          <p:cNvSpPr/>
          <p:nvPr/>
        </p:nvSpPr>
        <p:spPr>
          <a:xfrm>
            <a:off x="9929467" y="5949225"/>
            <a:ext cx="1168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</a:t>
            </a:r>
            <a:r>
              <a:rPr lang="de-DE" sz="800" dirty="0" err="1">
                <a:solidFill>
                  <a:schemeClr val="bg1"/>
                </a:solidFill>
              </a:rPr>
              <a:t>pixabay</a:t>
            </a:r>
            <a:r>
              <a:rPr lang="de-DE" sz="800" dirty="0">
                <a:solidFill>
                  <a:schemeClr val="bg1"/>
                </a:solidFill>
              </a:rPr>
              <a:t> – David Mark</a:t>
            </a:r>
          </a:p>
        </p:txBody>
      </p:sp>
    </p:spTree>
    <p:extLst>
      <p:ext uri="{BB962C8B-B14F-4D97-AF65-F5344CB8AC3E}">
        <p14:creationId xmlns:p14="http://schemas.microsoft.com/office/powerpoint/2010/main" val="3782092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F235081-7E3F-49BD-BD83-741978829840}"/>
              </a:ext>
            </a:extLst>
          </p:cNvPr>
          <p:cNvGrpSpPr/>
          <p:nvPr/>
        </p:nvGrpSpPr>
        <p:grpSpPr>
          <a:xfrm>
            <a:off x="803275" y="333375"/>
            <a:ext cx="10548938" cy="5883207"/>
            <a:chOff x="947738" y="333376"/>
            <a:chExt cx="10302696" cy="574587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A4AE2208-0B94-495E-8092-20E295636B18}"/>
                </a:ext>
              </a:extLst>
            </p:cNvPr>
            <p:cNvGrpSpPr/>
            <p:nvPr/>
          </p:nvGrpSpPr>
          <p:grpSpPr>
            <a:xfrm>
              <a:off x="957164" y="3413612"/>
              <a:ext cx="9828707" cy="2368007"/>
              <a:chOff x="957164" y="3413612"/>
              <a:chExt cx="9828707" cy="2368007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4E95EC6E-7BAA-465F-AB60-C3F23DDD5DE9}"/>
                  </a:ext>
                </a:extLst>
              </p:cNvPr>
              <p:cNvGrpSpPr/>
              <p:nvPr/>
            </p:nvGrpSpPr>
            <p:grpSpPr>
              <a:xfrm>
                <a:off x="1583373" y="3413612"/>
                <a:ext cx="9202498" cy="2368007"/>
                <a:chOff x="1611659" y="3371248"/>
                <a:chExt cx="9202498" cy="2368007"/>
              </a:xfrm>
            </p:grpSpPr>
            <p:sp>
              <p:nvSpPr>
                <p:cNvPr id="9" name="TextBox 60">
                  <a:extLst>
                    <a:ext uri="{FF2B5EF4-FFF2-40B4-BE49-F238E27FC236}">
                      <a16:creationId xmlns:a16="http://schemas.microsoft.com/office/drawing/2014/main" id="{54B8461C-15D2-4ECE-BE2A-B2002A06302B}"/>
                    </a:ext>
                  </a:extLst>
                </p:cNvPr>
                <p:cNvSpPr txBox="1"/>
                <p:nvPr/>
              </p:nvSpPr>
              <p:spPr>
                <a:xfrm>
                  <a:off x="1611659" y="3476936"/>
                  <a:ext cx="1757983" cy="811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Stets mit offenen Augen durch den Betrieb gehen.</a:t>
                  </a:r>
                </a:p>
              </p:txBody>
            </p:sp>
            <p:sp>
              <p:nvSpPr>
                <p:cNvPr id="39" name="TextBox 60">
                  <a:extLst>
                    <a:ext uri="{FF2B5EF4-FFF2-40B4-BE49-F238E27FC236}">
                      <a16:creationId xmlns:a16="http://schemas.microsoft.com/office/drawing/2014/main" id="{7F44A3E9-7D41-A97D-5C9F-FFB1DAC674BB}"/>
                    </a:ext>
                  </a:extLst>
                </p:cNvPr>
                <p:cNvSpPr txBox="1"/>
                <p:nvPr/>
              </p:nvSpPr>
              <p:spPr>
                <a:xfrm>
                  <a:off x="1611659" y="4927656"/>
                  <a:ext cx="2700000" cy="811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Kein falscher Ehrgeiz! Der Stress trübt den Blick für eine Gefährdung!</a:t>
                  </a:r>
                </a:p>
              </p:txBody>
            </p:sp>
            <p:sp>
              <p:nvSpPr>
                <p:cNvPr id="58" name="TextBox 60">
                  <a:extLst>
                    <a:ext uri="{FF2B5EF4-FFF2-40B4-BE49-F238E27FC236}">
                      <a16:creationId xmlns:a16="http://schemas.microsoft.com/office/drawing/2014/main" id="{EA464124-D99F-BAE3-3F17-58CF30A720B7}"/>
                    </a:ext>
                  </a:extLst>
                </p:cNvPr>
                <p:cNvSpPr txBox="1"/>
                <p:nvPr/>
              </p:nvSpPr>
              <p:spPr>
                <a:xfrm>
                  <a:off x="9272358" y="3371248"/>
                  <a:ext cx="1541799" cy="1292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Auch kleinere gelöschte Brände niemals unbeaufsichtigt lassen.</a:t>
                  </a:r>
                </a:p>
              </p:txBody>
            </p:sp>
          </p:grpSp>
          <p:pic>
            <p:nvPicPr>
              <p:cNvPr id="35" name="Grafik 34" descr="Auge mit einfarbiger Füllung">
                <a:extLst>
                  <a:ext uri="{FF2B5EF4-FFF2-40B4-BE49-F238E27FC236}">
                    <a16:creationId xmlns:a16="http://schemas.microsoft.com/office/drawing/2014/main" id="{B41DC1F4-972A-4B1E-88DB-F1A09F76D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957164" y="3715789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41" name="Grafik 40" descr="Medaille mit einfarbiger Füllung">
                <a:extLst>
                  <a:ext uri="{FF2B5EF4-FFF2-40B4-BE49-F238E27FC236}">
                    <a16:creationId xmlns:a16="http://schemas.microsoft.com/office/drawing/2014/main" id="{90451FE4-DA14-882A-9AAC-2C171C4A1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57164" y="5129096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9" name="Grafik 58" descr="Feuer mit einfarbiger Füllung">
                <a:extLst>
                  <a:ext uri="{FF2B5EF4-FFF2-40B4-BE49-F238E27FC236}">
                    <a16:creationId xmlns:a16="http://schemas.microsoft.com/office/drawing/2014/main" id="{6260F3C6-198E-4F28-2162-6330FECE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622490" y="3759169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8342490-154B-4F24-B7B3-59EF00A73FF6}"/>
                </a:ext>
              </a:extLst>
            </p:cNvPr>
            <p:cNvGrpSpPr/>
            <p:nvPr/>
          </p:nvGrpSpPr>
          <p:grpSpPr>
            <a:xfrm>
              <a:off x="6067382" y="3366244"/>
              <a:ext cx="5183052" cy="2568432"/>
              <a:chOff x="5991966" y="3366244"/>
              <a:chExt cx="5183052" cy="2568432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9C0FFEBA-1A25-4A73-93E5-44A2D707DD75}"/>
                  </a:ext>
                </a:extLst>
              </p:cNvPr>
              <p:cNvGrpSpPr/>
              <p:nvPr/>
            </p:nvGrpSpPr>
            <p:grpSpPr>
              <a:xfrm>
                <a:off x="6615091" y="3366244"/>
                <a:ext cx="4559927" cy="2568432"/>
                <a:chOff x="6172029" y="3548815"/>
                <a:chExt cx="4559927" cy="2568432"/>
              </a:xfrm>
            </p:grpSpPr>
            <p:sp>
              <p:nvSpPr>
                <p:cNvPr id="14" name="TextBox 60">
                  <a:extLst>
                    <a:ext uri="{FF2B5EF4-FFF2-40B4-BE49-F238E27FC236}">
                      <a16:creationId xmlns:a16="http://schemas.microsoft.com/office/drawing/2014/main" id="{9BE15A7B-6661-4121-96D8-1968DE536294}"/>
                    </a:ext>
                  </a:extLst>
                </p:cNvPr>
                <p:cNvSpPr txBox="1"/>
                <p:nvPr/>
              </p:nvSpPr>
              <p:spPr>
                <a:xfrm>
                  <a:off x="6172029" y="3548815"/>
                  <a:ext cx="1757983" cy="1292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Defekte, die zu einer Brand-gefährdung führen können, sofort melden.</a:t>
                  </a:r>
                </a:p>
              </p:txBody>
            </p:sp>
            <p:sp>
              <p:nvSpPr>
                <p:cNvPr id="48" name="TextBox 60">
                  <a:extLst>
                    <a:ext uri="{FF2B5EF4-FFF2-40B4-BE49-F238E27FC236}">
                      <a16:creationId xmlns:a16="http://schemas.microsoft.com/office/drawing/2014/main" id="{80478FBD-8D9C-CCEA-0A60-C70381EFE25C}"/>
                    </a:ext>
                  </a:extLst>
                </p:cNvPr>
                <p:cNvSpPr txBox="1"/>
                <p:nvPr/>
              </p:nvSpPr>
              <p:spPr>
                <a:xfrm>
                  <a:off x="8031956" y="5065174"/>
                  <a:ext cx="2700000" cy="1052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Gebrauchte Feuerlöscher NIEMALS wieder zurückstellen/aufhängen, sondern in die Wartung geben.</a:t>
                  </a:r>
                </a:p>
              </p:txBody>
            </p:sp>
          </p:grpSp>
          <p:pic>
            <p:nvPicPr>
              <p:cNvPr id="31" name="Grafik 30" descr="Informationen mit einfarbiger Füllung">
                <a:extLst>
                  <a:ext uri="{FF2B5EF4-FFF2-40B4-BE49-F238E27FC236}">
                    <a16:creationId xmlns:a16="http://schemas.microsoft.com/office/drawing/2014/main" id="{F29BEEC9-72D1-4522-AFDB-73D639927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991966" y="3715789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1" name="Grafik 50" descr="Feuerlöscher mit einfarbiger Füllung">
                <a:extLst>
                  <a:ext uri="{FF2B5EF4-FFF2-40B4-BE49-F238E27FC236}">
                    <a16:creationId xmlns:a16="http://schemas.microsoft.com/office/drawing/2014/main" id="{F05A4E9B-41D7-7D1D-F4CE-16AD4E35DC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7857586" y="5129096"/>
                <a:ext cx="540000" cy="539999"/>
              </a:xfrm>
              <a:prstGeom prst="rect">
                <a:avLst/>
              </a:prstGeom>
            </p:spPr>
          </p:pic>
        </p:grp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C686BBA6-97FF-448D-8297-06241224904E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32" y="3422514"/>
              <a:ext cx="0" cy="10800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8D9355FB-054B-4828-A406-1CCD69C485D4}"/>
                </a:ext>
              </a:extLst>
            </p:cNvPr>
            <p:cNvSpPr/>
            <p:nvPr/>
          </p:nvSpPr>
          <p:spPr>
            <a:xfrm>
              <a:off x="947738" y="333376"/>
              <a:ext cx="10296525" cy="2966005"/>
            </a:xfrm>
            <a:prstGeom prst="rect">
              <a:avLst/>
            </a:prstGeom>
            <a:blipFill>
              <a:blip r:embed="rId12">
                <a:alphaModFix amt="50000"/>
              </a:blip>
              <a:srcRect/>
              <a:stretch>
                <a:fillRect t="-40904" b="-409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DE" sz="2000"/>
            </a:p>
          </p:txBody>
        </p:sp>
        <p:sp>
          <p:nvSpPr>
            <p:cNvPr id="43" name="Pfeil: Fünfeck 42">
              <a:extLst>
                <a:ext uri="{FF2B5EF4-FFF2-40B4-BE49-F238E27FC236}">
                  <a16:creationId xmlns:a16="http://schemas.microsoft.com/office/drawing/2014/main" id="{0A0CEF95-7C59-47B6-9BA3-6C8C5BE7A8EF}"/>
                </a:ext>
              </a:extLst>
            </p:cNvPr>
            <p:cNvSpPr/>
            <p:nvPr/>
          </p:nvSpPr>
          <p:spPr>
            <a:xfrm>
              <a:off x="947738" y="2708366"/>
              <a:ext cx="5110162" cy="426720"/>
            </a:xfrm>
            <a:prstGeom prst="homePlate">
              <a:avLst>
                <a:gd name="adj" fmla="val 90179"/>
              </a:avLst>
            </a:prstGeom>
            <a:solidFill>
              <a:schemeClr val="tx2"/>
            </a:solidFill>
            <a:ln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2000"/>
                <a:t>ZUSAMMENFASSUNG</a:t>
              </a:r>
            </a:p>
          </p:txBody>
        </p: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AFC9CE7B-1456-4D25-80F8-0610D9C8A73C}"/>
                </a:ext>
              </a:extLst>
            </p:cNvPr>
            <p:cNvCxnSpPr>
              <a:cxnSpLocks/>
            </p:cNvCxnSpPr>
            <p:nvPr/>
          </p:nvCxnSpPr>
          <p:spPr>
            <a:xfrm>
              <a:off x="957164" y="4713601"/>
              <a:ext cx="504000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01688C48-4657-4716-B3F2-8F10637BF7EC}"/>
                </a:ext>
              </a:extLst>
            </p:cNvPr>
            <p:cNvCxnSpPr>
              <a:cxnSpLocks/>
            </p:cNvCxnSpPr>
            <p:nvPr/>
          </p:nvCxnSpPr>
          <p:spPr>
            <a:xfrm>
              <a:off x="6206347" y="4713600"/>
              <a:ext cx="504000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41EAEA3-F65C-467B-9F91-431F4B875CBB}"/>
                </a:ext>
              </a:extLst>
            </p:cNvPr>
            <p:cNvGrpSpPr/>
            <p:nvPr/>
          </p:nvGrpSpPr>
          <p:grpSpPr>
            <a:xfrm>
              <a:off x="3512272" y="3519300"/>
              <a:ext cx="4259810" cy="2559952"/>
              <a:chOff x="3464995" y="3519300"/>
              <a:chExt cx="4259810" cy="2559952"/>
            </a:xfrm>
          </p:grpSpPr>
          <p:pic>
            <p:nvPicPr>
              <p:cNvPr id="44" name="Grafik 43" descr="Warnung mit einfarbiger Füllung">
                <a:extLst>
                  <a:ext uri="{FF2B5EF4-FFF2-40B4-BE49-F238E27FC236}">
                    <a16:creationId xmlns:a16="http://schemas.microsoft.com/office/drawing/2014/main" id="{E1E58C63-461A-4738-90BC-795C39743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3464995" y="3715789"/>
                <a:ext cx="540000" cy="540000"/>
              </a:xfrm>
              <a:prstGeom prst="rect">
                <a:avLst/>
              </a:prstGeom>
            </p:spPr>
          </p:pic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DF77A0B0-4CA2-48B0-875C-B13288072B7D}"/>
                  </a:ext>
                </a:extLst>
              </p:cNvPr>
              <p:cNvGrpSpPr/>
              <p:nvPr/>
            </p:nvGrpSpPr>
            <p:grpSpPr>
              <a:xfrm>
                <a:off x="4089662" y="3519300"/>
                <a:ext cx="3635143" cy="2559952"/>
                <a:chOff x="7096813" y="3701871"/>
                <a:chExt cx="3635143" cy="2559952"/>
              </a:xfrm>
            </p:grpSpPr>
            <p:sp>
              <p:nvSpPr>
                <p:cNvPr id="46" name="TextBox 60">
                  <a:extLst>
                    <a:ext uri="{FF2B5EF4-FFF2-40B4-BE49-F238E27FC236}">
                      <a16:creationId xmlns:a16="http://schemas.microsoft.com/office/drawing/2014/main" id="{08A13837-F06F-4FBB-954B-79A98210AAE5}"/>
                    </a:ext>
                  </a:extLst>
                </p:cNvPr>
                <p:cNvSpPr txBox="1"/>
                <p:nvPr/>
              </p:nvSpPr>
              <p:spPr>
                <a:xfrm>
                  <a:off x="7096813" y="3701871"/>
                  <a:ext cx="1757983" cy="811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Andere auf mögliche Gefahren aufmerksam machen.</a:t>
                  </a:r>
                </a:p>
              </p:txBody>
            </p:sp>
            <p:sp>
              <p:nvSpPr>
                <p:cNvPr id="54" name="TextBox 60">
                  <a:extLst>
                    <a:ext uri="{FF2B5EF4-FFF2-40B4-BE49-F238E27FC236}">
                      <a16:creationId xmlns:a16="http://schemas.microsoft.com/office/drawing/2014/main" id="{32CC3F4C-C1A9-74B3-9E75-FE5EC9BAB1EC}"/>
                    </a:ext>
                  </a:extLst>
                </p:cNvPr>
                <p:cNvSpPr txBox="1"/>
                <p:nvPr/>
              </p:nvSpPr>
              <p:spPr>
                <a:xfrm>
                  <a:off x="8031956" y="4969277"/>
                  <a:ext cx="2700000" cy="1292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de-DE" sz="1600" dirty="0"/>
                    <a:t>Nur durch regelmäßige Brandschutzübungen werden alle Mitarbeiter mit den Abläufen und Hilfsmitteln vertraut.</a:t>
                  </a:r>
                </a:p>
              </p:txBody>
            </p:sp>
          </p:grpSp>
          <p:pic>
            <p:nvPicPr>
              <p:cNvPr id="53" name="Grafik 52" descr="Kreise mit Pfeilen mit einfarbiger Füllung">
                <a:extLst>
                  <a:ext uri="{FF2B5EF4-FFF2-40B4-BE49-F238E27FC236}">
                    <a16:creationId xmlns:a16="http://schemas.microsoft.com/office/drawing/2014/main" id="{471B2FFD-D3C1-17EA-BA38-B3DFB40A0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4397016" y="5129095"/>
                <a:ext cx="540000" cy="540000"/>
              </a:xfrm>
              <a:prstGeom prst="rect">
                <a:avLst/>
              </a:prstGeom>
            </p:spPr>
          </p:pic>
        </p:grp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6FA97D48-2665-4FF2-BF1C-04B53A1D5539}"/>
                </a:ext>
              </a:extLst>
            </p:cNvPr>
            <p:cNvCxnSpPr>
              <a:cxnSpLocks/>
            </p:cNvCxnSpPr>
            <p:nvPr/>
          </p:nvCxnSpPr>
          <p:spPr>
            <a:xfrm>
              <a:off x="5883777" y="3441368"/>
              <a:ext cx="0" cy="10800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67B47032-EC51-780A-D5AF-8B94B31861D3}"/>
                </a:ext>
              </a:extLst>
            </p:cNvPr>
            <p:cNvCxnSpPr>
              <a:cxnSpLocks/>
            </p:cNvCxnSpPr>
            <p:nvPr/>
          </p:nvCxnSpPr>
          <p:spPr>
            <a:xfrm>
              <a:off x="4363833" y="4835820"/>
              <a:ext cx="0" cy="10800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C6A6AC2D-6852-7CC6-1B9C-A1B892E383FC}"/>
                </a:ext>
              </a:extLst>
            </p:cNvPr>
            <p:cNvCxnSpPr>
              <a:cxnSpLocks/>
            </p:cNvCxnSpPr>
            <p:nvPr/>
          </p:nvCxnSpPr>
          <p:spPr>
            <a:xfrm>
              <a:off x="7852542" y="4854676"/>
              <a:ext cx="0" cy="10800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521A2748-83B6-ECC9-C2F3-4B598B55A267}"/>
                </a:ext>
              </a:extLst>
            </p:cNvPr>
            <p:cNvCxnSpPr>
              <a:cxnSpLocks/>
            </p:cNvCxnSpPr>
            <p:nvPr/>
          </p:nvCxnSpPr>
          <p:spPr>
            <a:xfrm>
              <a:off x="8447780" y="3491372"/>
              <a:ext cx="0" cy="10800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435EF1-2D95-43D3-8186-1B63E098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19</a:t>
            </a:fld>
            <a:endParaRPr lang="de-DE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23F9B78-EE6B-1598-8073-4BAFAB2B5437}"/>
              </a:ext>
            </a:extLst>
          </p:cNvPr>
          <p:cNvSpPr txBox="1"/>
          <p:nvPr/>
        </p:nvSpPr>
        <p:spPr>
          <a:xfrm>
            <a:off x="9732541" y="314146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</a:t>
            </a:r>
            <a:r>
              <a:rPr lang="de-DE" sz="800" dirty="0" err="1">
                <a:solidFill>
                  <a:schemeClr val="bg1"/>
                </a:solidFill>
              </a:rPr>
              <a:t>pixabay</a:t>
            </a:r>
            <a:r>
              <a:rPr lang="de-DE" sz="800" dirty="0">
                <a:solidFill>
                  <a:schemeClr val="bg1"/>
                </a:solidFill>
              </a:rPr>
              <a:t> – Alexas Fotos</a:t>
            </a:r>
          </a:p>
        </p:txBody>
      </p:sp>
    </p:spTree>
    <p:extLst>
      <p:ext uri="{BB962C8B-B14F-4D97-AF65-F5344CB8AC3E}">
        <p14:creationId xmlns:p14="http://schemas.microsoft.com/office/powerpoint/2010/main" val="218310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zum Brandschutz gehörenden Maßnahmen können in die folgenden Unterbereiche eingeteilt werden: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Ansprechpartner bei allen Fragen aus diesen Bereichen ist der </a:t>
            </a:r>
            <a:r>
              <a:rPr lang="de-DE" b="1" dirty="0"/>
              <a:t>Brandschutzbeauftragte</a:t>
            </a:r>
            <a:r>
              <a:rPr lang="de-DE" dirty="0"/>
              <a:t>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75ED4B1-FBCC-5CEE-660A-7A22E7E10A9A}"/>
              </a:ext>
            </a:extLst>
          </p:cNvPr>
          <p:cNvGrpSpPr/>
          <p:nvPr/>
        </p:nvGrpSpPr>
        <p:grpSpPr>
          <a:xfrm>
            <a:off x="831858" y="2321313"/>
            <a:ext cx="9744176" cy="3479770"/>
            <a:chOff x="-418614" y="1824341"/>
            <a:chExt cx="12176018" cy="434821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39EA47F-94B7-BFF3-F7D7-5C6E402463DE}"/>
                </a:ext>
              </a:extLst>
            </p:cNvPr>
            <p:cNvSpPr/>
            <p:nvPr/>
          </p:nvSpPr>
          <p:spPr>
            <a:xfrm>
              <a:off x="4744003" y="1844675"/>
              <a:ext cx="2664364" cy="26643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3F9CB1E-8A22-BB43-4FB3-6C5CF7677937}"/>
                </a:ext>
              </a:extLst>
            </p:cNvPr>
            <p:cNvSpPr/>
            <p:nvPr/>
          </p:nvSpPr>
          <p:spPr>
            <a:xfrm>
              <a:off x="5589289" y="2690891"/>
              <a:ext cx="2664364" cy="2664364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1F38159-632C-F9D8-A39A-2CAB304F6ABE}"/>
                </a:ext>
              </a:extLst>
            </p:cNvPr>
            <p:cNvSpPr/>
            <p:nvPr/>
          </p:nvSpPr>
          <p:spPr>
            <a:xfrm>
              <a:off x="3938348" y="2690891"/>
              <a:ext cx="2664364" cy="2664364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435018B-BD39-08E2-2E60-F0CDC67E1682}"/>
                </a:ext>
              </a:extLst>
            </p:cNvPr>
            <p:cNvSpPr/>
            <p:nvPr/>
          </p:nvSpPr>
          <p:spPr>
            <a:xfrm>
              <a:off x="4744003" y="3500311"/>
              <a:ext cx="2664364" cy="2664364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1" name="Text Box 57">
              <a:extLst>
                <a:ext uri="{FF2B5EF4-FFF2-40B4-BE49-F238E27FC236}">
                  <a16:creationId xmlns:a16="http://schemas.microsoft.com/office/drawing/2014/main" id="{3FC8D27F-A175-1D5E-A641-7FE198AF58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96956" y="1824341"/>
              <a:ext cx="4060748" cy="84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Prävention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dirty="0"/>
                <a:t>Verhinderung der Brandentstehung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pic>
          <p:nvPicPr>
            <p:cNvPr id="12" name="Grafik 11" descr="Klemmbrett abgehakt mit einfarbiger Füllung">
              <a:extLst>
                <a:ext uri="{FF2B5EF4-FFF2-40B4-BE49-F238E27FC236}">
                  <a16:creationId xmlns:a16="http://schemas.microsoft.com/office/drawing/2014/main" id="{B92F0F7F-8DB4-A027-663D-AC7591EA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842507" y="2089607"/>
              <a:ext cx="506641" cy="506641"/>
            </a:xfrm>
            <a:prstGeom prst="rect">
              <a:avLst/>
            </a:prstGeom>
          </p:spPr>
        </p:pic>
        <p:pic>
          <p:nvPicPr>
            <p:cNvPr id="13" name="Grafik 12" descr="Martinshorn mit einfarbiger Füllung">
              <a:extLst>
                <a:ext uri="{FF2B5EF4-FFF2-40B4-BE49-F238E27FC236}">
                  <a16:creationId xmlns:a16="http://schemas.microsoft.com/office/drawing/2014/main" id="{27D2ABDA-8DFF-386C-7AE5-7797D6BB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416292" y="3751354"/>
              <a:ext cx="506641" cy="506641"/>
            </a:xfrm>
            <a:prstGeom prst="rect">
              <a:avLst/>
            </a:prstGeom>
          </p:spPr>
        </p:pic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7F98DB45-A65A-F50B-6F2B-F83BD5430D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253652" y="4115160"/>
              <a:ext cx="3503752" cy="71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0" tIns="0" rIns="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chemeClr val="bg2"/>
                  </a:solidFill>
                </a:rPr>
                <a:t>Erfassung</a:t>
              </a:r>
              <a:r>
                <a:rPr lang="de-DE" sz="1600" dirty="0">
                  <a:solidFill>
                    <a:schemeClr val="bg2"/>
                  </a:solidFill>
                </a:rPr>
                <a:t> und </a:t>
              </a:r>
              <a:r>
                <a:rPr lang="de-DE" sz="1600" b="1" dirty="0">
                  <a:solidFill>
                    <a:schemeClr val="bg2"/>
                  </a:solidFill>
                </a:rPr>
                <a:t>Alarmierung </a:t>
              </a:r>
              <a:br>
                <a:rPr lang="de-DE" sz="1600" b="1" dirty="0"/>
              </a:br>
              <a:r>
                <a:rPr lang="de-DE" sz="1600" dirty="0"/>
                <a:t>Erkennen einer Brandentstehung in einem möglichst frühen Stadium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6" name="Text Box 57">
              <a:extLst>
                <a:ext uri="{FF2B5EF4-FFF2-40B4-BE49-F238E27FC236}">
                  <a16:creationId xmlns:a16="http://schemas.microsoft.com/office/drawing/2014/main" id="{92926C5E-EF3D-4952-5AAC-B7794AF3B7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418614" y="5316955"/>
              <a:ext cx="5220455" cy="85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180000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chemeClr val="accent3"/>
                  </a:solidFill>
                </a:rPr>
                <a:t>Brandbekämpfung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algn="r"/>
              <a:r>
                <a:rPr lang="de-DE" sz="1600" dirty="0"/>
                <a:t>Eindämmung der Brandausbreitung</a:t>
              </a: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B0D0E9E-2879-AC2F-9FAA-7BF977B8BEC6}"/>
                </a:ext>
              </a:extLst>
            </p:cNvPr>
            <p:cNvSpPr/>
            <p:nvPr/>
          </p:nvSpPr>
          <p:spPr>
            <a:xfrm>
              <a:off x="5033571" y="2978705"/>
              <a:ext cx="2085226" cy="2088737"/>
            </a:xfrm>
            <a:custGeom>
              <a:avLst/>
              <a:gdLst>
                <a:gd name="connsiteX0" fmla="*/ 639034 w 2085226"/>
                <a:gd name="connsiteY0" fmla="*/ 584217 h 2088737"/>
                <a:gd name="connsiteX1" fmla="*/ 615609 w 2085226"/>
                <a:gd name="connsiteY1" fmla="*/ 648218 h 2088737"/>
                <a:gd name="connsiteX2" fmla="*/ 555717 w 2085226"/>
                <a:gd name="connsiteY2" fmla="*/ 1044368 h 2088737"/>
                <a:gd name="connsiteX3" fmla="*/ 615609 w 2085226"/>
                <a:gd name="connsiteY3" fmla="*/ 1440518 h 2088737"/>
                <a:gd name="connsiteX4" fmla="*/ 623483 w 2085226"/>
                <a:gd name="connsiteY4" fmla="*/ 1462031 h 2088737"/>
                <a:gd name="connsiteX5" fmla="*/ 524068 w 2085226"/>
                <a:gd name="connsiteY5" fmla="*/ 1425645 h 2088737"/>
                <a:gd name="connsiteX6" fmla="*/ 14637 w 2085226"/>
                <a:gd name="connsiteY6" fmla="*/ 1045544 h 2088737"/>
                <a:gd name="connsiteX7" fmla="*/ 0 w 2085226"/>
                <a:gd name="connsiteY7" fmla="*/ 1025970 h 2088737"/>
                <a:gd name="connsiteX8" fmla="*/ 14637 w 2085226"/>
                <a:gd name="connsiteY8" fmla="*/ 1006396 h 2088737"/>
                <a:gd name="connsiteX9" fmla="*/ 524068 w 2085226"/>
                <a:gd name="connsiteY9" fmla="*/ 626295 h 2088737"/>
                <a:gd name="connsiteX10" fmla="*/ 1062429 w 2085226"/>
                <a:gd name="connsiteY10" fmla="*/ 0 h 2088737"/>
                <a:gd name="connsiteX11" fmla="*/ 1084350 w 2085226"/>
                <a:gd name="connsiteY11" fmla="*/ 16392 h 2088737"/>
                <a:gd name="connsiteX12" fmla="*/ 1464451 w 2085226"/>
                <a:gd name="connsiteY12" fmla="*/ 525823 h 2088737"/>
                <a:gd name="connsiteX13" fmla="*/ 1491954 w 2085226"/>
                <a:gd name="connsiteY13" fmla="*/ 600966 h 2088737"/>
                <a:gd name="connsiteX14" fmla="*/ 1491955 w 2085226"/>
                <a:gd name="connsiteY14" fmla="*/ 600966 h 2088737"/>
                <a:gd name="connsiteX15" fmla="*/ 1491956 w 2085226"/>
                <a:gd name="connsiteY15" fmla="*/ 600968 h 2088737"/>
                <a:gd name="connsiteX16" fmla="*/ 1561158 w 2085226"/>
                <a:gd name="connsiteY16" fmla="*/ 626296 h 2088737"/>
                <a:gd name="connsiteX17" fmla="*/ 2070589 w 2085226"/>
                <a:gd name="connsiteY17" fmla="*/ 1006397 h 2088737"/>
                <a:gd name="connsiteX18" fmla="*/ 2085226 w 2085226"/>
                <a:gd name="connsiteY18" fmla="*/ 1025971 h 2088737"/>
                <a:gd name="connsiteX19" fmla="*/ 2070589 w 2085226"/>
                <a:gd name="connsiteY19" fmla="*/ 1045545 h 2088737"/>
                <a:gd name="connsiteX20" fmla="*/ 1561158 w 2085226"/>
                <a:gd name="connsiteY20" fmla="*/ 1425646 h 2088737"/>
                <a:gd name="connsiteX21" fmla="*/ 1507505 w 2085226"/>
                <a:gd name="connsiteY21" fmla="*/ 1445284 h 2088737"/>
                <a:gd name="connsiteX22" fmla="*/ 1464452 w 2085226"/>
                <a:gd name="connsiteY22" fmla="*/ 1562913 h 2088737"/>
                <a:gd name="connsiteX23" fmla="*/ 1084351 w 2085226"/>
                <a:gd name="connsiteY23" fmla="*/ 2072344 h 2088737"/>
                <a:gd name="connsiteX24" fmla="*/ 1062430 w 2085226"/>
                <a:gd name="connsiteY24" fmla="*/ 2088737 h 2088737"/>
                <a:gd name="connsiteX25" fmla="*/ 1040508 w 2085226"/>
                <a:gd name="connsiteY25" fmla="*/ 2072344 h 2088737"/>
                <a:gd name="connsiteX26" fmla="*/ 660407 w 2085226"/>
                <a:gd name="connsiteY26" fmla="*/ 1562913 h 2088737"/>
                <a:gd name="connsiteX27" fmla="*/ 623484 w 2085226"/>
                <a:gd name="connsiteY27" fmla="*/ 1462031 h 2088737"/>
                <a:gd name="connsiteX28" fmla="*/ 615610 w 2085226"/>
                <a:gd name="connsiteY28" fmla="*/ 1440518 h 2088737"/>
                <a:gd name="connsiteX29" fmla="*/ 555718 w 2085226"/>
                <a:gd name="connsiteY29" fmla="*/ 1044368 h 2088737"/>
                <a:gd name="connsiteX30" fmla="*/ 615610 w 2085226"/>
                <a:gd name="connsiteY30" fmla="*/ 648218 h 2088737"/>
                <a:gd name="connsiteX31" fmla="*/ 639035 w 2085226"/>
                <a:gd name="connsiteY31" fmla="*/ 584217 h 2088737"/>
                <a:gd name="connsiteX32" fmla="*/ 646464 w 2085226"/>
                <a:gd name="connsiteY32" fmla="*/ 581498 h 2088737"/>
                <a:gd name="connsiteX33" fmla="*/ 646476 w 2085226"/>
                <a:gd name="connsiteY33" fmla="*/ 581495 h 2088737"/>
                <a:gd name="connsiteX34" fmla="*/ 650835 w 2085226"/>
                <a:gd name="connsiteY34" fmla="*/ 580491 h 2088737"/>
                <a:gd name="connsiteX35" fmla="*/ 650871 w 2085226"/>
                <a:gd name="connsiteY35" fmla="*/ 580395 h 2088737"/>
                <a:gd name="connsiteX36" fmla="*/ 646476 w 2085226"/>
                <a:gd name="connsiteY36" fmla="*/ 581495 h 2088737"/>
                <a:gd name="connsiteX37" fmla="*/ 646463 w 2085226"/>
                <a:gd name="connsiteY37" fmla="*/ 581498 h 2088737"/>
                <a:gd name="connsiteX38" fmla="*/ 639034 w 2085226"/>
                <a:gd name="connsiteY38" fmla="*/ 584217 h 2088737"/>
                <a:gd name="connsiteX39" fmla="*/ 660406 w 2085226"/>
                <a:gd name="connsiteY39" fmla="*/ 525823 h 2088737"/>
                <a:gd name="connsiteX40" fmla="*/ 1040507 w 2085226"/>
                <a:gd name="connsiteY40" fmla="*/ 16392 h 208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85226" h="2088737">
                  <a:moveTo>
                    <a:pt x="639034" y="584217"/>
                  </a:moveTo>
                  <a:lnTo>
                    <a:pt x="615609" y="648218"/>
                  </a:lnTo>
                  <a:cubicBezTo>
                    <a:pt x="576686" y="773362"/>
                    <a:pt x="555717" y="906416"/>
                    <a:pt x="555717" y="1044368"/>
                  </a:cubicBezTo>
                  <a:cubicBezTo>
                    <a:pt x="555717" y="1182320"/>
                    <a:pt x="576686" y="1315375"/>
                    <a:pt x="615609" y="1440518"/>
                  </a:cubicBezTo>
                  <a:lnTo>
                    <a:pt x="623483" y="1462031"/>
                  </a:lnTo>
                  <a:lnTo>
                    <a:pt x="524068" y="1425645"/>
                  </a:lnTo>
                  <a:cubicBezTo>
                    <a:pt x="324842" y="1341380"/>
                    <a:pt x="150382" y="1210029"/>
                    <a:pt x="14637" y="1045544"/>
                  </a:cubicBezTo>
                  <a:lnTo>
                    <a:pt x="0" y="1025970"/>
                  </a:lnTo>
                  <a:lnTo>
                    <a:pt x="14637" y="1006396"/>
                  </a:lnTo>
                  <a:cubicBezTo>
                    <a:pt x="150382" y="841911"/>
                    <a:pt x="324842" y="710561"/>
                    <a:pt x="524068" y="626295"/>
                  </a:cubicBezTo>
                  <a:close/>
                  <a:moveTo>
                    <a:pt x="1062429" y="0"/>
                  </a:moveTo>
                  <a:lnTo>
                    <a:pt x="1084350" y="16392"/>
                  </a:lnTo>
                  <a:cubicBezTo>
                    <a:pt x="1248835" y="152137"/>
                    <a:pt x="1380186" y="326598"/>
                    <a:pt x="1464451" y="525823"/>
                  </a:cubicBezTo>
                  <a:lnTo>
                    <a:pt x="1491954" y="600966"/>
                  </a:lnTo>
                  <a:lnTo>
                    <a:pt x="1491955" y="600966"/>
                  </a:lnTo>
                  <a:cubicBezTo>
                    <a:pt x="1491955" y="600967"/>
                    <a:pt x="1491956" y="600967"/>
                    <a:pt x="1491956" y="600968"/>
                  </a:cubicBezTo>
                  <a:lnTo>
                    <a:pt x="1561158" y="626296"/>
                  </a:lnTo>
                  <a:cubicBezTo>
                    <a:pt x="1760384" y="710562"/>
                    <a:pt x="1934844" y="841912"/>
                    <a:pt x="2070589" y="1006397"/>
                  </a:cubicBezTo>
                  <a:lnTo>
                    <a:pt x="2085226" y="1025971"/>
                  </a:lnTo>
                  <a:lnTo>
                    <a:pt x="2070589" y="1045545"/>
                  </a:lnTo>
                  <a:cubicBezTo>
                    <a:pt x="1934844" y="1210030"/>
                    <a:pt x="1760384" y="1341381"/>
                    <a:pt x="1561158" y="1425646"/>
                  </a:cubicBezTo>
                  <a:lnTo>
                    <a:pt x="1507505" y="1445284"/>
                  </a:lnTo>
                  <a:lnTo>
                    <a:pt x="1464452" y="1562913"/>
                  </a:lnTo>
                  <a:cubicBezTo>
                    <a:pt x="1380187" y="1762139"/>
                    <a:pt x="1248836" y="1936599"/>
                    <a:pt x="1084351" y="2072344"/>
                  </a:cubicBezTo>
                  <a:lnTo>
                    <a:pt x="1062430" y="2088737"/>
                  </a:lnTo>
                  <a:lnTo>
                    <a:pt x="1040508" y="2072344"/>
                  </a:lnTo>
                  <a:cubicBezTo>
                    <a:pt x="876023" y="1936599"/>
                    <a:pt x="744673" y="1762139"/>
                    <a:pt x="660407" y="1562913"/>
                  </a:cubicBezTo>
                  <a:lnTo>
                    <a:pt x="623484" y="1462031"/>
                  </a:lnTo>
                  <a:lnTo>
                    <a:pt x="615610" y="1440518"/>
                  </a:lnTo>
                  <a:cubicBezTo>
                    <a:pt x="576687" y="1315375"/>
                    <a:pt x="555718" y="1182320"/>
                    <a:pt x="555718" y="1044368"/>
                  </a:cubicBezTo>
                  <a:cubicBezTo>
                    <a:pt x="555718" y="906416"/>
                    <a:pt x="576687" y="773362"/>
                    <a:pt x="615610" y="648218"/>
                  </a:cubicBezTo>
                  <a:lnTo>
                    <a:pt x="639035" y="584217"/>
                  </a:lnTo>
                  <a:lnTo>
                    <a:pt x="646464" y="581498"/>
                  </a:lnTo>
                  <a:lnTo>
                    <a:pt x="646476" y="581495"/>
                  </a:lnTo>
                  <a:lnTo>
                    <a:pt x="650835" y="580491"/>
                  </a:lnTo>
                  <a:lnTo>
                    <a:pt x="650871" y="580395"/>
                  </a:lnTo>
                  <a:lnTo>
                    <a:pt x="646476" y="581495"/>
                  </a:lnTo>
                  <a:cubicBezTo>
                    <a:pt x="646472" y="581496"/>
                    <a:pt x="646467" y="581497"/>
                    <a:pt x="646463" y="581498"/>
                  </a:cubicBezTo>
                  <a:lnTo>
                    <a:pt x="639034" y="584217"/>
                  </a:lnTo>
                  <a:lnTo>
                    <a:pt x="660406" y="525823"/>
                  </a:lnTo>
                  <a:cubicBezTo>
                    <a:pt x="744672" y="326598"/>
                    <a:pt x="876022" y="152137"/>
                    <a:pt x="1040507" y="16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pic>
          <p:nvPicPr>
            <p:cNvPr id="18" name="Grafik 17" descr="Gehen mit einfarbiger Füllung">
              <a:extLst>
                <a:ext uri="{FF2B5EF4-FFF2-40B4-BE49-F238E27FC236}">
                  <a16:creationId xmlns:a16="http://schemas.microsoft.com/office/drawing/2014/main" id="{28531886-7982-39A4-7B19-D04BCDA9B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203663" y="3751354"/>
              <a:ext cx="506641" cy="506641"/>
            </a:xfrm>
            <a:prstGeom prst="rect">
              <a:avLst/>
            </a:prstGeom>
          </p:spPr>
        </p:pic>
        <p:pic>
          <p:nvPicPr>
            <p:cNvPr id="19" name="Grafik 18" descr="Feuerlöscher mit einfarbiger Füllung">
              <a:extLst>
                <a:ext uri="{FF2B5EF4-FFF2-40B4-BE49-F238E27FC236}">
                  <a16:creationId xmlns:a16="http://schemas.microsoft.com/office/drawing/2014/main" id="{3887923D-BFAB-2016-4F7B-7B3192FF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893261" y="5382729"/>
              <a:ext cx="405130" cy="405130"/>
            </a:xfrm>
            <a:prstGeom prst="rect">
              <a:avLst/>
            </a:prstGeom>
          </p:spPr>
        </p:pic>
        <p:sp>
          <p:nvSpPr>
            <p:cNvPr id="20" name="Text Box 57">
              <a:extLst>
                <a:ext uri="{FF2B5EF4-FFF2-40B4-BE49-F238E27FC236}">
                  <a16:creationId xmlns:a16="http://schemas.microsoft.com/office/drawing/2014/main" id="{432A6809-3183-5CE1-77CB-6FF97B5DA6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418614" y="3329462"/>
              <a:ext cx="4361426" cy="73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180000" bIns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dirty="0"/>
                <a:t>Evakuierung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algn="r"/>
              <a:r>
                <a:rPr lang="de-DE" sz="1600" dirty="0"/>
                <a:t>der Mitarbeiter und sonstiger Personen aus dem Gefahrenbereich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46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C6BF14E7-C018-4BED-8E19-B9FE58DA9471}"/>
              </a:ext>
            </a:extLst>
          </p:cNvPr>
          <p:cNvSpPr/>
          <p:nvPr/>
        </p:nvSpPr>
        <p:spPr>
          <a:xfrm>
            <a:off x="7275262" y="5014888"/>
            <a:ext cx="4076093" cy="771339"/>
          </a:xfrm>
          <a:prstGeom prst="rect">
            <a:avLst/>
          </a:prstGeom>
          <a:solidFill>
            <a:srgbClr val="26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54000" rIns="54000" bIns="54000" rtlCol="0" anchor="ctr"/>
          <a:lstStyle/>
          <a:p>
            <a:pPr marL="360000" lvl="0"/>
            <a:r>
              <a:rPr lang="de-DE" b="1" dirty="0">
                <a:solidFill>
                  <a:prstClr val="white"/>
                </a:solidFill>
              </a:rPr>
              <a:t>Sauerstoff</a:t>
            </a: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BB18DFD6-236B-48A8-AD6F-89FC33D5A94F}"/>
              </a:ext>
            </a:extLst>
          </p:cNvPr>
          <p:cNvSpPr/>
          <p:nvPr/>
        </p:nvSpPr>
        <p:spPr>
          <a:xfrm>
            <a:off x="1819859" y="4976307"/>
            <a:ext cx="4475698" cy="77133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54000" rIns="54000" bIns="54000" rtlCol="0" anchor="ctr"/>
          <a:lstStyle/>
          <a:p>
            <a:pPr marL="360000" lvl="0"/>
            <a:r>
              <a:rPr lang="de-DE" b="1" dirty="0">
                <a:solidFill>
                  <a:prstClr val="white"/>
                </a:solidFill>
              </a:rPr>
              <a:t>Zündquelle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66253CE1-7D80-41F9-B012-7B0665D0986E}"/>
              </a:ext>
            </a:extLst>
          </p:cNvPr>
          <p:cNvSpPr/>
          <p:nvPr/>
        </p:nvSpPr>
        <p:spPr>
          <a:xfrm>
            <a:off x="7291257" y="2807506"/>
            <a:ext cx="4060956" cy="771339"/>
          </a:xfrm>
          <a:prstGeom prst="rect">
            <a:avLst/>
          </a:prstGeom>
          <a:solidFill>
            <a:srgbClr val="26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tIns="54000" rIns="54000" bIns="54000" rtlCol="0" anchor="ctr"/>
          <a:lstStyle/>
          <a:p>
            <a:pPr marL="360000" lvl="0"/>
            <a:r>
              <a:rPr lang="de-DE" b="1" dirty="0">
                <a:solidFill>
                  <a:prstClr val="white"/>
                </a:solidFill>
              </a:rPr>
              <a:t>Entzündbare Stoffe</a:t>
            </a:r>
          </a:p>
        </p:txBody>
      </p:sp>
      <p:sp>
        <p:nvSpPr>
          <p:cNvPr id="147" name="Bogen 146">
            <a:extLst>
              <a:ext uri="{FF2B5EF4-FFF2-40B4-BE49-F238E27FC236}">
                <a16:creationId xmlns:a16="http://schemas.microsoft.com/office/drawing/2014/main" id="{A6D0E606-67E8-4FDE-BC95-B51A6A0D6DE5}"/>
              </a:ext>
            </a:extLst>
          </p:cNvPr>
          <p:cNvSpPr/>
          <p:nvPr/>
        </p:nvSpPr>
        <p:spPr>
          <a:xfrm>
            <a:off x="6388747" y="1922146"/>
            <a:ext cx="1814072" cy="1814072"/>
          </a:xfrm>
          <a:prstGeom prst="arc">
            <a:avLst>
              <a:gd name="adj1" fmla="val 16200000"/>
              <a:gd name="adj2" fmla="val 10930205"/>
            </a:avLst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832E042E-69B0-4A17-949F-BDD2F1BFF501}"/>
              </a:ext>
            </a:extLst>
          </p:cNvPr>
          <p:cNvSpPr/>
          <p:nvPr/>
        </p:nvSpPr>
        <p:spPr>
          <a:xfrm>
            <a:off x="937761" y="4090947"/>
            <a:ext cx="1814072" cy="1814072"/>
          </a:xfrm>
          <a:prstGeom prst="arc">
            <a:avLst>
              <a:gd name="adj1" fmla="val 16200000"/>
              <a:gd name="adj2" fmla="val 5395943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35" name="Bogen 134">
            <a:extLst>
              <a:ext uri="{FF2B5EF4-FFF2-40B4-BE49-F238E27FC236}">
                <a16:creationId xmlns:a16="http://schemas.microsoft.com/office/drawing/2014/main" id="{434E09EC-5FD4-45CE-BC6A-5982677DBA14}"/>
              </a:ext>
            </a:extLst>
          </p:cNvPr>
          <p:cNvSpPr/>
          <p:nvPr/>
        </p:nvSpPr>
        <p:spPr>
          <a:xfrm>
            <a:off x="6388747" y="1922146"/>
            <a:ext cx="1814072" cy="1814072"/>
          </a:xfrm>
          <a:prstGeom prst="arc">
            <a:avLst>
              <a:gd name="adj1" fmla="val 16200000"/>
              <a:gd name="adj2" fmla="val 552025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1" name="Bogen 20">
            <a:extLst>
              <a:ext uri="{FF2B5EF4-FFF2-40B4-BE49-F238E27FC236}">
                <a16:creationId xmlns:a16="http://schemas.microsoft.com/office/drawing/2014/main" id="{7CF8B72D-3E60-43E0-8463-58D57389929F}"/>
              </a:ext>
            </a:extLst>
          </p:cNvPr>
          <p:cNvSpPr/>
          <p:nvPr/>
        </p:nvSpPr>
        <p:spPr>
          <a:xfrm>
            <a:off x="6394409" y="4129528"/>
            <a:ext cx="1814072" cy="1814072"/>
          </a:xfrm>
          <a:prstGeom prst="arc">
            <a:avLst>
              <a:gd name="adj1" fmla="val 16200000"/>
              <a:gd name="adj2" fmla="val 10930205"/>
            </a:avLst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2E3C216A-8F1C-406C-9329-A1C97AC74777}"/>
              </a:ext>
            </a:extLst>
          </p:cNvPr>
          <p:cNvSpPr/>
          <p:nvPr/>
        </p:nvSpPr>
        <p:spPr>
          <a:xfrm>
            <a:off x="6394409" y="4129528"/>
            <a:ext cx="1814072" cy="1814072"/>
          </a:xfrm>
          <a:prstGeom prst="arc">
            <a:avLst>
              <a:gd name="adj1" fmla="val 16200000"/>
              <a:gd name="adj2" fmla="val 5395943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5B3CA6-10D2-48C7-870B-2B98124D85F6}"/>
              </a:ext>
            </a:extLst>
          </p:cNvPr>
          <p:cNvSpPr/>
          <p:nvPr/>
        </p:nvSpPr>
        <p:spPr>
          <a:xfrm>
            <a:off x="1819859" y="2190211"/>
            <a:ext cx="3759169" cy="191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Aft>
                <a:spcPts val="450"/>
              </a:spcAft>
            </a:pPr>
            <a:r>
              <a:rPr lang="de-DE" dirty="0">
                <a:solidFill>
                  <a:schemeClr val="tx1"/>
                </a:solidFill>
              </a:rPr>
              <a:t>Um einen Brand wirksam verhindern zu können, müssen die Voraussetzungen für dessen Entstehung bekannt sein: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7D5881F-9304-4034-819C-4F5FCF42BBEA}"/>
              </a:ext>
            </a:extLst>
          </p:cNvPr>
          <p:cNvSpPr>
            <a:spLocks noChangeAspect="1"/>
          </p:cNvSpPr>
          <p:nvPr/>
        </p:nvSpPr>
        <p:spPr>
          <a:xfrm>
            <a:off x="1111200" y="4260839"/>
            <a:ext cx="1474288" cy="147428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42" t="849" r="-23670"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90FB34-14B3-4874-B825-B1597A22A21A}"/>
              </a:ext>
            </a:extLst>
          </p:cNvPr>
          <p:cNvSpPr>
            <a:spLocks noChangeAspect="1"/>
          </p:cNvSpPr>
          <p:nvPr/>
        </p:nvSpPr>
        <p:spPr>
          <a:xfrm>
            <a:off x="6564301" y="2092038"/>
            <a:ext cx="1474287" cy="147428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D197BAC-DE6F-4F45-A428-1333FB3114FD}"/>
              </a:ext>
            </a:extLst>
          </p:cNvPr>
          <p:cNvSpPr>
            <a:spLocks noChangeAspect="1"/>
          </p:cNvSpPr>
          <p:nvPr/>
        </p:nvSpPr>
        <p:spPr>
          <a:xfrm>
            <a:off x="6564301" y="4273358"/>
            <a:ext cx="1474287" cy="147428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34" r="-18334"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F211E5-3130-49C9-BF70-7124A2EC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Prävention: Voraussetzungen für einen Brand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73D260E-FD97-4B58-A26C-DF6EBACE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3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21F88AE-9A4F-D3A4-7E75-1428CAB55DDB}"/>
              </a:ext>
            </a:extLst>
          </p:cNvPr>
          <p:cNvSpPr txBox="1"/>
          <p:nvPr/>
        </p:nvSpPr>
        <p:spPr>
          <a:xfrm>
            <a:off x="2187002" y="5891860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</a:t>
            </a:r>
            <a:r>
              <a:rPr lang="de-DE" sz="800" dirty="0" err="1"/>
              <a:t>pixabay</a:t>
            </a:r>
            <a:r>
              <a:rPr lang="de-DE" sz="800" dirty="0"/>
              <a:t> - </a:t>
            </a:r>
            <a:r>
              <a:rPr lang="de-DE" sz="800" dirty="0" err="1"/>
              <a:t>PublicDomainPictures</a:t>
            </a:r>
            <a:endParaRPr lang="de-DE" sz="8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20E65DD-17D3-71E0-F5A0-BCF3D85BE995}"/>
              </a:ext>
            </a:extLst>
          </p:cNvPr>
          <p:cNvSpPr txBox="1"/>
          <p:nvPr/>
        </p:nvSpPr>
        <p:spPr>
          <a:xfrm>
            <a:off x="6799177" y="3827130"/>
            <a:ext cx="133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</a:t>
            </a:r>
            <a:r>
              <a:rPr lang="de-DE" sz="800" dirty="0" err="1"/>
              <a:t>pixabay</a:t>
            </a:r>
            <a:r>
              <a:rPr lang="de-DE" sz="800" dirty="0"/>
              <a:t> - gwendoline63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7A6EE65-A95D-C54C-C29B-2288E22C0922}"/>
              </a:ext>
            </a:extLst>
          </p:cNvPr>
          <p:cNvSpPr txBox="1"/>
          <p:nvPr/>
        </p:nvSpPr>
        <p:spPr>
          <a:xfrm>
            <a:off x="7407233" y="5943600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</a:t>
            </a:r>
            <a:r>
              <a:rPr lang="de-DE" sz="800" dirty="0" err="1"/>
              <a:t>pixabay</a:t>
            </a:r>
            <a:r>
              <a:rPr lang="de-DE" sz="800" dirty="0"/>
              <a:t> - Michael Schwarzenberger</a:t>
            </a:r>
          </a:p>
        </p:txBody>
      </p:sp>
    </p:spTree>
    <p:extLst>
      <p:ext uri="{BB962C8B-B14F-4D97-AF65-F5344CB8AC3E}">
        <p14:creationId xmlns:p14="http://schemas.microsoft.com/office/powerpoint/2010/main" val="367665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Fehlt eine der 3 Voraussetzungen, kann es nicht zu einem Brand kommen!</a:t>
            </a:r>
          </a:p>
          <a:p>
            <a:pPr marL="0" indent="0">
              <a:buNone/>
            </a:pPr>
            <a:r>
              <a:rPr lang="de-DE" dirty="0"/>
              <a:t>Da Sauerstoff in der Umgebungsluft fast immer vorhanden ist, ist die sicherste Regel: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Trennung von Zündquellen und brennbarem Material!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Prävention: Voraussetzungen für einen Brand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11347" y="5589820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</a:t>
            </a:r>
            <a:r>
              <a:rPr lang="de-DE" sz="800" dirty="0" err="1"/>
              <a:t>pixabay</a:t>
            </a:r>
            <a:r>
              <a:rPr lang="de-DE" sz="800" dirty="0"/>
              <a:t> - </a:t>
            </a:r>
            <a:r>
              <a:rPr lang="de-DE" sz="800" dirty="0" err="1"/>
              <a:t>PublicDomainPictures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7606672" y="5589820"/>
            <a:ext cx="1297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©</a:t>
            </a:r>
            <a:r>
              <a:rPr lang="de-DE" sz="800" dirty="0" err="1"/>
              <a:t>pixabay</a:t>
            </a:r>
            <a:r>
              <a:rPr lang="de-DE" sz="800" dirty="0"/>
              <a:t> - </a:t>
            </a:r>
            <a:r>
              <a:rPr lang="de-DE" sz="800" dirty="0" err="1"/>
              <a:t>gwendoline63</a:t>
            </a:r>
            <a:endParaRPr lang="de-DE" sz="800" dirty="0"/>
          </a:p>
        </p:txBody>
      </p:sp>
      <p:sp>
        <p:nvSpPr>
          <p:cNvPr id="13" name="Pfeil nach links und rechts 12"/>
          <p:cNvSpPr/>
          <p:nvPr/>
        </p:nvSpPr>
        <p:spPr>
          <a:xfrm>
            <a:off x="5230902" y="4437112"/>
            <a:ext cx="1440160" cy="504056"/>
          </a:xfrm>
          <a:prstGeom prst="left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98634ACB-E7C9-63A3-BE25-A1343E3C1C4F}"/>
              </a:ext>
            </a:extLst>
          </p:cNvPr>
          <p:cNvSpPr/>
          <p:nvPr/>
        </p:nvSpPr>
        <p:spPr>
          <a:xfrm>
            <a:off x="2737908" y="3755000"/>
            <a:ext cx="1814072" cy="1814072"/>
          </a:xfrm>
          <a:prstGeom prst="arc">
            <a:avLst>
              <a:gd name="adj1" fmla="val 16200000"/>
              <a:gd name="adj2" fmla="val 5395943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B012E79-847B-5C58-A7BD-3CB10AA9D865}"/>
              </a:ext>
            </a:extLst>
          </p:cNvPr>
          <p:cNvSpPr>
            <a:spLocks noChangeAspect="1"/>
          </p:cNvSpPr>
          <p:nvPr/>
        </p:nvSpPr>
        <p:spPr>
          <a:xfrm>
            <a:off x="2911347" y="3924892"/>
            <a:ext cx="1474288" cy="147428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42" t="849" r="-23670"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005B97FD-84B0-15F6-CAEB-59C6FCAE16A3}"/>
              </a:ext>
            </a:extLst>
          </p:cNvPr>
          <p:cNvSpPr/>
          <p:nvPr/>
        </p:nvSpPr>
        <p:spPr>
          <a:xfrm>
            <a:off x="7192697" y="3755000"/>
            <a:ext cx="1814072" cy="1814072"/>
          </a:xfrm>
          <a:prstGeom prst="arc">
            <a:avLst>
              <a:gd name="adj1" fmla="val 16200000"/>
              <a:gd name="adj2" fmla="val 10930205"/>
            </a:avLst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6" name="Bogen 15">
            <a:extLst>
              <a:ext uri="{FF2B5EF4-FFF2-40B4-BE49-F238E27FC236}">
                <a16:creationId xmlns:a16="http://schemas.microsoft.com/office/drawing/2014/main" id="{F77659EF-149D-ADB9-4C76-D586EE501F58}"/>
              </a:ext>
            </a:extLst>
          </p:cNvPr>
          <p:cNvSpPr/>
          <p:nvPr/>
        </p:nvSpPr>
        <p:spPr>
          <a:xfrm>
            <a:off x="7192697" y="3755000"/>
            <a:ext cx="1814072" cy="1814072"/>
          </a:xfrm>
          <a:prstGeom prst="arc">
            <a:avLst>
              <a:gd name="adj1" fmla="val 16200000"/>
              <a:gd name="adj2" fmla="val 552025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845DB22-589E-FFB8-ACC5-D1FD85D3E0E8}"/>
              </a:ext>
            </a:extLst>
          </p:cNvPr>
          <p:cNvSpPr>
            <a:spLocks noChangeAspect="1"/>
          </p:cNvSpPr>
          <p:nvPr/>
        </p:nvSpPr>
        <p:spPr>
          <a:xfrm>
            <a:off x="7368251" y="3924892"/>
            <a:ext cx="1474287" cy="147428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4305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zur konkreten Trennung von Zündquelle und brennbarem Material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Brennbare Gegenstände nie auf Herdplatten oder Heizelementen abstellen.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Ebenfalls mögliche Wärmequellen immer auf nicht brennbaren Unterlagen platzieren (z. B. keramische Platten).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Lüftungsschlitze frei und sauber halten!</a:t>
            </a:r>
            <a:endParaRPr lang="de-DE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Elektrische Geräte nach dem Gebrauch abschalten, noch besser: Stecker ziehen.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Sicherheitsabstand Leuchtmittel &lt;-&gt; brennbaren Materialien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Wärmeabfuhr bei chemischen Reaktionen (z. B. Klebstoffen)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Gefahrenbewusstsein Zündquelle &lt;-&gt; brennbares Material entwickeln.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Grafik 7" descr="Glühbirne und Zahnrad mit einfarbiger Füllung">
            <a:extLst>
              <a:ext uri="{FF2B5EF4-FFF2-40B4-BE49-F238E27FC236}">
                <a16:creationId xmlns:a16="http://schemas.microsoft.com/office/drawing/2014/main" id="{3255FD58-E563-CDB6-6E9C-A4591900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9906" y="3881717"/>
            <a:ext cx="2182906" cy="21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1AB4560-BE10-4BC0-8571-375D6B810498}"/>
              </a:ext>
            </a:extLst>
          </p:cNvPr>
          <p:cNvGrpSpPr/>
          <p:nvPr/>
        </p:nvGrpSpPr>
        <p:grpSpPr>
          <a:xfrm>
            <a:off x="816863" y="1902086"/>
            <a:ext cx="10535350" cy="4275964"/>
            <a:chOff x="-700867" y="1632173"/>
            <a:chExt cx="13475841" cy="5469416"/>
          </a:xfrm>
        </p:grpSpPr>
        <p:sp>
          <p:nvSpPr>
            <p:cNvPr id="152" name="Text Box 57">
              <a:extLst>
                <a:ext uri="{FF2B5EF4-FFF2-40B4-BE49-F238E27FC236}">
                  <a16:creationId xmlns:a16="http://schemas.microsoft.com/office/drawing/2014/main" id="{8859685E-2447-4C9F-85FD-9AFD8513E3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692632" y="1798729"/>
              <a:ext cx="4604785" cy="107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135000" bIns="0" anchor="ctr" anchorCtr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1"/>
                  </a:solidFill>
                </a:rPr>
                <a:t>Aggregatszustand</a:t>
              </a:r>
            </a:p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sz="1600" dirty="0"/>
                <a:t>Flüssige oder gasförmige Materialien haben ein höheres Gefährdungspotenzial, weil sie schwerer zu kontrollieren sind.</a:t>
              </a:r>
            </a:p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153" name="Text Box 57">
              <a:extLst>
                <a:ext uri="{FF2B5EF4-FFF2-40B4-BE49-F238E27FC236}">
                  <a16:creationId xmlns:a16="http://schemas.microsoft.com/office/drawing/2014/main" id="{1490FD00-30A2-4F7C-B42A-2FD29A9891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-700867" y="4514965"/>
              <a:ext cx="4604785" cy="107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135000" bIns="0" anchor="ctr" anchorCtr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2"/>
                  </a:solidFill>
                </a:rPr>
                <a:t>Temperaturentwicklung</a:t>
              </a:r>
            </a:p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sz="1600" dirty="0"/>
                <a:t>Beim Brand entstehen je nach Material sehr unterschiedliche Temperaturen. Besonders heiß werden Metallbrände.</a:t>
              </a:r>
            </a:p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endParaRPr lang="de-DE" b="1" dirty="0">
                <a:solidFill>
                  <a:schemeClr val="accent2"/>
                </a:solidFill>
              </a:endParaRPr>
            </a:p>
          </p:txBody>
        </p:sp>
        <p:sp>
          <p:nvSpPr>
            <p:cNvPr id="154" name="Text Box 57">
              <a:extLst>
                <a:ext uri="{FF2B5EF4-FFF2-40B4-BE49-F238E27FC236}">
                  <a16:creationId xmlns:a16="http://schemas.microsoft.com/office/drawing/2014/main" id="{8C95064B-B1F2-4F78-B4EB-FC3A086D19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2417" y="6027449"/>
              <a:ext cx="4604786" cy="107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3"/>
                  </a:solidFill>
                </a:rPr>
                <a:t>Oberflächengröße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sz="1600" dirty="0"/>
                <a:t>Je größer die Oberfläche des Materials, desto größer ist auch die Oxidationsfläche und somit das Gefährdungspotenzial. (Staubexplosion!)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endParaRPr lang="de-DE" b="1" dirty="0">
                <a:solidFill>
                  <a:schemeClr val="accent3"/>
                </a:solidFill>
              </a:endParaRPr>
            </a:p>
          </p:txBody>
        </p:sp>
        <p:sp>
          <p:nvSpPr>
            <p:cNvPr id="155" name="Text Box 57">
              <a:extLst>
                <a:ext uri="{FF2B5EF4-FFF2-40B4-BE49-F238E27FC236}">
                  <a16:creationId xmlns:a16="http://schemas.microsoft.com/office/drawing/2014/main" id="{1EC9A6E6-254C-4C73-AE68-26C2D0E204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72612" y="3480832"/>
              <a:ext cx="4602362" cy="107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5"/>
                  </a:solidFill>
                </a:rPr>
                <a:t>Ausbreitungsgeschwindigkeit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sz="1600" dirty="0"/>
                <a:t>Mit zunehmender Materialdichte sinkt in der Regel die Ausbreitungsgeschwindigkeit. 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endParaRPr lang="de-DE" b="1" dirty="0">
                <a:solidFill>
                  <a:schemeClr val="accent5"/>
                </a:solidFill>
              </a:endParaRPr>
            </a:p>
          </p:txBody>
        </p:sp>
        <p:sp>
          <p:nvSpPr>
            <p:cNvPr id="156" name="Text Box 57">
              <a:extLst>
                <a:ext uri="{FF2B5EF4-FFF2-40B4-BE49-F238E27FC236}">
                  <a16:creationId xmlns:a16="http://schemas.microsoft.com/office/drawing/2014/main" id="{4C35CAB8-2C40-4FC7-8387-35775CFA37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32417" y="1632173"/>
              <a:ext cx="4604786" cy="107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4"/>
                  </a:solidFill>
                </a:rPr>
                <a:t>Entflammbarkeit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sz="1600" dirty="0"/>
                <a:t>Je höher die Entflammbarkeit, desto geringer muss die Energie der Zündquelle sein.</a:t>
              </a:r>
            </a:p>
            <a:p>
              <a:pPr>
                <a:lnSpc>
                  <a:spcPct val="90000"/>
                </a:lnSpc>
                <a:spcAft>
                  <a:spcPts val="450"/>
                </a:spcAft>
              </a:pPr>
              <a:endParaRPr lang="de-DE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82940EE-920F-4BEE-ABD3-45EBD920DD08}"/>
                </a:ext>
              </a:extLst>
            </p:cNvPr>
            <p:cNvGrpSpPr/>
            <p:nvPr/>
          </p:nvGrpSpPr>
          <p:grpSpPr>
            <a:xfrm>
              <a:off x="3664257" y="1892631"/>
              <a:ext cx="4230999" cy="4196367"/>
              <a:chOff x="3664257" y="1892631"/>
              <a:chExt cx="4230999" cy="4196367"/>
            </a:xfrm>
          </p:grpSpPr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32EED2BD-1A95-4556-8C4D-231F20C9F71F}"/>
                  </a:ext>
                </a:extLst>
              </p:cNvPr>
              <p:cNvSpPr/>
              <p:nvPr/>
            </p:nvSpPr>
            <p:spPr>
              <a:xfrm rot="2167983">
                <a:off x="5483277" y="2025452"/>
                <a:ext cx="2203857" cy="1469523"/>
              </a:xfrm>
              <a:custGeom>
                <a:avLst/>
                <a:gdLst>
                  <a:gd name="connsiteX0" fmla="*/ 551987 w 2203857"/>
                  <a:gd name="connsiteY0" fmla="*/ 0 h 1469523"/>
                  <a:gd name="connsiteX1" fmla="*/ 1450318 w 2203857"/>
                  <a:gd name="connsiteY1" fmla="*/ 287279 h 1469523"/>
                  <a:gd name="connsiteX2" fmla="*/ 2203857 w 2203857"/>
                  <a:gd name="connsiteY2" fmla="*/ 528256 h 1469523"/>
                  <a:gd name="connsiteX3" fmla="*/ 2203857 w 2203857"/>
                  <a:gd name="connsiteY3" fmla="*/ 1469523 h 1469523"/>
                  <a:gd name="connsiteX4" fmla="*/ 898328 w 2203857"/>
                  <a:gd name="connsiteY4" fmla="*/ 1052025 h 1469523"/>
                  <a:gd name="connsiteX5" fmla="*/ 898329 w 2203857"/>
                  <a:gd name="connsiteY5" fmla="*/ 1052025 h 1469523"/>
                  <a:gd name="connsiteX6" fmla="*/ 0 w 2203857"/>
                  <a:gd name="connsiteY6" fmla="*/ 764745 h 146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857" h="1469523">
                    <a:moveTo>
                      <a:pt x="551987" y="0"/>
                    </a:moveTo>
                    <a:lnTo>
                      <a:pt x="1450318" y="287279"/>
                    </a:lnTo>
                    <a:lnTo>
                      <a:pt x="2203857" y="528256"/>
                    </a:lnTo>
                    <a:lnTo>
                      <a:pt x="2203857" y="1469523"/>
                    </a:lnTo>
                    <a:lnTo>
                      <a:pt x="898328" y="1052025"/>
                    </a:lnTo>
                    <a:lnTo>
                      <a:pt x="898329" y="1052025"/>
                    </a:lnTo>
                    <a:lnTo>
                      <a:pt x="0" y="764745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30FDB59C-CCCE-4E7B-827E-D545806DE3A4}"/>
                  </a:ext>
                </a:extLst>
              </p:cNvPr>
              <p:cNvSpPr/>
              <p:nvPr/>
            </p:nvSpPr>
            <p:spPr>
              <a:xfrm rot="2167983">
                <a:off x="6830080" y="3285495"/>
                <a:ext cx="896540" cy="2308580"/>
              </a:xfrm>
              <a:custGeom>
                <a:avLst/>
                <a:gdLst>
                  <a:gd name="connsiteX0" fmla="*/ 0 w 896540"/>
                  <a:gd name="connsiteY0" fmla="*/ 0 h 2308580"/>
                  <a:gd name="connsiteX1" fmla="*/ 896540 w 896540"/>
                  <a:gd name="connsiteY1" fmla="*/ 286706 h 2308580"/>
                  <a:gd name="connsiteX2" fmla="*/ 896539 w 896540"/>
                  <a:gd name="connsiteY2" fmla="*/ 1227973 h 2308580"/>
                  <a:gd name="connsiteX3" fmla="*/ 896540 w 896540"/>
                  <a:gd name="connsiteY3" fmla="*/ 1227973 h 2308580"/>
                  <a:gd name="connsiteX4" fmla="*/ 896540 w 896540"/>
                  <a:gd name="connsiteY4" fmla="*/ 2015760 h 2308580"/>
                  <a:gd name="connsiteX5" fmla="*/ 1 w 896540"/>
                  <a:gd name="connsiteY5" fmla="*/ 2308580 h 2308580"/>
                  <a:gd name="connsiteX6" fmla="*/ 1 w 896540"/>
                  <a:gd name="connsiteY6" fmla="*/ 941267 h 2308580"/>
                  <a:gd name="connsiteX7" fmla="*/ 0 w 896540"/>
                  <a:gd name="connsiteY7" fmla="*/ 941267 h 230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540" h="2308580">
                    <a:moveTo>
                      <a:pt x="0" y="0"/>
                    </a:moveTo>
                    <a:lnTo>
                      <a:pt x="896540" y="286706"/>
                    </a:lnTo>
                    <a:lnTo>
                      <a:pt x="896539" y="1227973"/>
                    </a:lnTo>
                    <a:lnTo>
                      <a:pt x="896540" y="1227973"/>
                    </a:lnTo>
                    <a:lnTo>
                      <a:pt x="896540" y="2015760"/>
                    </a:lnTo>
                    <a:lnTo>
                      <a:pt x="1" y="2308580"/>
                    </a:lnTo>
                    <a:lnTo>
                      <a:pt x="1" y="941267"/>
                    </a:lnTo>
                    <a:lnTo>
                      <a:pt x="0" y="941267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5543429E-E0E3-4BFE-A811-E36A77AE69C2}"/>
                  </a:ext>
                </a:extLst>
              </p:cNvPr>
              <p:cNvSpPr/>
              <p:nvPr/>
            </p:nvSpPr>
            <p:spPr>
              <a:xfrm rot="2167983">
                <a:off x="3664257" y="3352307"/>
                <a:ext cx="1909883" cy="2152812"/>
              </a:xfrm>
              <a:custGeom>
                <a:avLst/>
                <a:gdLst>
                  <a:gd name="connsiteX0" fmla="*/ 551857 w 1909883"/>
                  <a:gd name="connsiteY0" fmla="*/ 0 h 2152812"/>
                  <a:gd name="connsiteX1" fmla="*/ 1353877 w 1909883"/>
                  <a:gd name="connsiteY1" fmla="*/ 1098514 h 2152812"/>
                  <a:gd name="connsiteX2" fmla="*/ 745539 w 1909883"/>
                  <a:gd name="connsiteY2" fmla="*/ 1297204 h 2152812"/>
                  <a:gd name="connsiteX3" fmla="*/ 1353878 w 1909883"/>
                  <a:gd name="connsiteY3" fmla="*/ 1098514 h 2152812"/>
                  <a:gd name="connsiteX4" fmla="*/ 1909883 w 1909883"/>
                  <a:gd name="connsiteY4" fmla="*/ 1860063 h 2152812"/>
                  <a:gd name="connsiteX5" fmla="*/ 1013559 w 1909883"/>
                  <a:gd name="connsiteY5" fmla="*/ 2152812 h 2152812"/>
                  <a:gd name="connsiteX6" fmla="*/ 457554 w 1909883"/>
                  <a:gd name="connsiteY6" fmla="*/ 1391263 h 2152812"/>
                  <a:gd name="connsiteX7" fmla="*/ 457554 w 1909883"/>
                  <a:gd name="connsiteY7" fmla="*/ 1391263 h 2152812"/>
                  <a:gd name="connsiteX8" fmla="*/ 0 w 1909883"/>
                  <a:gd name="connsiteY8" fmla="*/ 764561 h 21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9883" h="2152812">
                    <a:moveTo>
                      <a:pt x="551857" y="0"/>
                    </a:moveTo>
                    <a:lnTo>
                      <a:pt x="1353877" y="1098514"/>
                    </a:lnTo>
                    <a:lnTo>
                      <a:pt x="745539" y="1297204"/>
                    </a:lnTo>
                    <a:lnTo>
                      <a:pt x="1353878" y="1098514"/>
                    </a:lnTo>
                    <a:lnTo>
                      <a:pt x="1909883" y="1860063"/>
                    </a:lnTo>
                    <a:lnTo>
                      <a:pt x="1013559" y="2152812"/>
                    </a:lnTo>
                    <a:lnTo>
                      <a:pt x="457554" y="1391263"/>
                    </a:lnTo>
                    <a:lnTo>
                      <a:pt x="457554" y="1391263"/>
                    </a:lnTo>
                    <a:lnTo>
                      <a:pt x="0" y="764561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681AB01E-2263-4858-A31E-7FAFFCAF63A4}"/>
                  </a:ext>
                </a:extLst>
              </p:cNvPr>
              <p:cNvSpPr/>
              <p:nvPr/>
            </p:nvSpPr>
            <p:spPr>
              <a:xfrm rot="2167983">
                <a:off x="4704096" y="4607752"/>
                <a:ext cx="2203528" cy="1481246"/>
              </a:xfrm>
              <a:custGeom>
                <a:avLst/>
                <a:gdLst>
                  <a:gd name="connsiteX0" fmla="*/ 1306989 w 2203528"/>
                  <a:gd name="connsiteY0" fmla="*/ 292819 h 1481246"/>
                  <a:gd name="connsiteX1" fmla="*/ 2203528 w 2203528"/>
                  <a:gd name="connsiteY1" fmla="*/ 0 h 1481246"/>
                  <a:gd name="connsiteX2" fmla="*/ 2203528 w 2203528"/>
                  <a:gd name="connsiteY2" fmla="*/ 943146 h 1481246"/>
                  <a:gd name="connsiteX3" fmla="*/ 1306989 w 2203528"/>
                  <a:gd name="connsiteY3" fmla="*/ 1235966 h 1481246"/>
                  <a:gd name="connsiteX4" fmla="*/ 0 w 2203528"/>
                  <a:gd name="connsiteY4" fmla="*/ 719697 h 1481246"/>
                  <a:gd name="connsiteX5" fmla="*/ 1306988 w 2203528"/>
                  <a:gd name="connsiteY5" fmla="*/ 292820 h 1481246"/>
                  <a:gd name="connsiteX6" fmla="*/ 1306988 w 2203528"/>
                  <a:gd name="connsiteY6" fmla="*/ 1235967 h 1481246"/>
                  <a:gd name="connsiteX7" fmla="*/ 556005 w 2203528"/>
                  <a:gd name="connsiteY7" fmla="*/ 1481246 h 1481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3528" h="1481246">
                    <a:moveTo>
                      <a:pt x="1306989" y="292819"/>
                    </a:moveTo>
                    <a:lnTo>
                      <a:pt x="2203528" y="0"/>
                    </a:lnTo>
                    <a:lnTo>
                      <a:pt x="2203528" y="943146"/>
                    </a:lnTo>
                    <a:lnTo>
                      <a:pt x="1306989" y="1235966"/>
                    </a:lnTo>
                    <a:close/>
                    <a:moveTo>
                      <a:pt x="0" y="719697"/>
                    </a:moveTo>
                    <a:lnTo>
                      <a:pt x="1306988" y="292820"/>
                    </a:lnTo>
                    <a:lnTo>
                      <a:pt x="1306988" y="1235967"/>
                    </a:lnTo>
                    <a:lnTo>
                      <a:pt x="556005" y="1481246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D1C1E110-18BA-42E3-A231-1448AD08ECD5}"/>
                  </a:ext>
                </a:extLst>
              </p:cNvPr>
              <p:cNvSpPr/>
              <p:nvPr/>
            </p:nvSpPr>
            <p:spPr>
              <a:xfrm rot="2167983">
                <a:off x="4037257" y="1892631"/>
                <a:ext cx="1911340" cy="2165015"/>
              </a:xfrm>
              <a:custGeom>
                <a:avLst/>
                <a:gdLst>
                  <a:gd name="connsiteX0" fmla="*/ 1013011 w 1911340"/>
                  <a:gd name="connsiteY0" fmla="*/ 0 h 2165015"/>
                  <a:gd name="connsiteX1" fmla="*/ 1911340 w 1911340"/>
                  <a:gd name="connsiteY1" fmla="*/ 287280 h 2165015"/>
                  <a:gd name="connsiteX2" fmla="*/ 1107859 w 1911340"/>
                  <a:gd name="connsiteY2" fmla="*/ 1400453 h 2165015"/>
                  <a:gd name="connsiteX3" fmla="*/ 1107860 w 1911340"/>
                  <a:gd name="connsiteY3" fmla="*/ 1400454 h 2165015"/>
                  <a:gd name="connsiteX4" fmla="*/ 556004 w 1911340"/>
                  <a:gd name="connsiteY4" fmla="*/ 2165015 h 2165015"/>
                  <a:gd name="connsiteX5" fmla="*/ 0 w 1911340"/>
                  <a:gd name="connsiteY5" fmla="*/ 1403465 h 2165015"/>
                  <a:gd name="connsiteX6" fmla="*/ 551854 w 1911340"/>
                  <a:gd name="connsiteY6" fmla="*/ 638905 h 2165015"/>
                  <a:gd name="connsiteX7" fmla="*/ 551854 w 1911340"/>
                  <a:gd name="connsiteY7" fmla="*/ 638904 h 216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1340" h="2165015">
                    <a:moveTo>
                      <a:pt x="1013011" y="0"/>
                    </a:moveTo>
                    <a:lnTo>
                      <a:pt x="1911340" y="287280"/>
                    </a:lnTo>
                    <a:lnTo>
                      <a:pt x="1107859" y="1400453"/>
                    </a:lnTo>
                    <a:lnTo>
                      <a:pt x="1107860" y="1400454"/>
                    </a:lnTo>
                    <a:lnTo>
                      <a:pt x="556004" y="2165015"/>
                    </a:lnTo>
                    <a:lnTo>
                      <a:pt x="0" y="1403465"/>
                    </a:lnTo>
                    <a:lnTo>
                      <a:pt x="551854" y="638905"/>
                    </a:lnTo>
                    <a:lnTo>
                      <a:pt x="551854" y="63890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7021D281-FB00-4EFE-827F-2A42203EAC7B}"/>
                  </a:ext>
                </a:extLst>
              </p:cNvPr>
              <p:cNvSpPr/>
              <p:nvPr/>
            </p:nvSpPr>
            <p:spPr>
              <a:xfrm rot="2167983">
                <a:off x="4902860" y="3002623"/>
                <a:ext cx="1783046" cy="1869854"/>
              </a:xfrm>
              <a:custGeom>
                <a:avLst/>
                <a:gdLst>
                  <a:gd name="connsiteX0" fmla="*/ 803481 w 2109009"/>
                  <a:gd name="connsiteY0" fmla="*/ 0 h 2211688"/>
                  <a:gd name="connsiteX1" fmla="*/ 2109009 w 2109009"/>
                  <a:gd name="connsiteY1" fmla="*/ 417498 h 2211688"/>
                  <a:gd name="connsiteX2" fmla="*/ 2109009 w 2109009"/>
                  <a:gd name="connsiteY2" fmla="*/ 1784811 h 2211688"/>
                  <a:gd name="connsiteX3" fmla="*/ 802021 w 2109009"/>
                  <a:gd name="connsiteY3" fmla="*/ 2211688 h 2211688"/>
                  <a:gd name="connsiteX4" fmla="*/ 0 w 2109009"/>
                  <a:gd name="connsiteY4" fmla="*/ 1113174 h 2211688"/>
                  <a:gd name="connsiteX5" fmla="*/ 803481 w 2109009"/>
                  <a:gd name="connsiteY5" fmla="*/ 0 h 221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009" h="2211688">
                    <a:moveTo>
                      <a:pt x="803481" y="0"/>
                    </a:moveTo>
                    <a:lnTo>
                      <a:pt x="2109009" y="417498"/>
                    </a:lnTo>
                    <a:lnTo>
                      <a:pt x="2109009" y="1784811"/>
                    </a:lnTo>
                    <a:lnTo>
                      <a:pt x="802021" y="2211688"/>
                    </a:lnTo>
                    <a:lnTo>
                      <a:pt x="0" y="1113174"/>
                    </a:lnTo>
                    <a:lnTo>
                      <a:pt x="80348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C0C17FB-B3E8-41ED-BDE5-8F04253E4A35}"/>
                  </a:ext>
                </a:extLst>
              </p:cNvPr>
              <p:cNvSpPr/>
              <p:nvPr/>
            </p:nvSpPr>
            <p:spPr>
              <a:xfrm rot="2167983">
                <a:off x="4831517" y="2932658"/>
                <a:ext cx="1938042" cy="2032396"/>
              </a:xfrm>
              <a:custGeom>
                <a:avLst/>
                <a:gdLst>
                  <a:gd name="connsiteX0" fmla="*/ 803481 w 2109009"/>
                  <a:gd name="connsiteY0" fmla="*/ 0 h 2211688"/>
                  <a:gd name="connsiteX1" fmla="*/ 2109009 w 2109009"/>
                  <a:gd name="connsiteY1" fmla="*/ 417498 h 2211688"/>
                  <a:gd name="connsiteX2" fmla="*/ 2109009 w 2109009"/>
                  <a:gd name="connsiteY2" fmla="*/ 1784811 h 2211688"/>
                  <a:gd name="connsiteX3" fmla="*/ 802021 w 2109009"/>
                  <a:gd name="connsiteY3" fmla="*/ 2211688 h 2211688"/>
                  <a:gd name="connsiteX4" fmla="*/ 0 w 2109009"/>
                  <a:gd name="connsiteY4" fmla="*/ 1113174 h 2211688"/>
                  <a:gd name="connsiteX5" fmla="*/ 803481 w 2109009"/>
                  <a:gd name="connsiteY5" fmla="*/ 0 h 221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009" h="2211688">
                    <a:moveTo>
                      <a:pt x="803481" y="0"/>
                    </a:moveTo>
                    <a:lnTo>
                      <a:pt x="2109009" y="417498"/>
                    </a:lnTo>
                    <a:lnTo>
                      <a:pt x="2109009" y="1784811"/>
                    </a:lnTo>
                    <a:lnTo>
                      <a:pt x="802021" y="2211688"/>
                    </a:lnTo>
                    <a:lnTo>
                      <a:pt x="0" y="1113174"/>
                    </a:lnTo>
                    <a:lnTo>
                      <a:pt x="803481" y="0"/>
                    </a:lnTo>
                    <a:close/>
                  </a:path>
                </a:pathLst>
              </a:custGeom>
              <a:noFill/>
              <a:ln w="22225">
                <a:solidFill>
                  <a:schemeClr val="bg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500" dirty="0"/>
              </a:p>
            </p:txBody>
          </p: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150D6EB9-9796-478F-83C9-922775079B42}"/>
                  </a:ext>
                </a:extLst>
              </p:cNvPr>
              <p:cNvGrpSpPr/>
              <p:nvPr/>
            </p:nvGrpSpPr>
            <p:grpSpPr>
              <a:xfrm>
                <a:off x="4133031" y="2665595"/>
                <a:ext cx="687184" cy="687184"/>
                <a:chOff x="1598821" y="2755727"/>
                <a:chExt cx="687184" cy="687184"/>
              </a:xfrm>
            </p:grpSpPr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FBBF59DE-5905-4027-845F-2B5210B4862B}"/>
                    </a:ext>
                  </a:extLst>
                </p:cNvPr>
                <p:cNvSpPr/>
                <p:nvPr/>
              </p:nvSpPr>
              <p:spPr>
                <a:xfrm>
                  <a:off x="1598821" y="2755727"/>
                  <a:ext cx="687184" cy="687184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500" dirty="0"/>
                </a:p>
              </p:txBody>
            </p:sp>
            <p:pic>
              <p:nvPicPr>
                <p:cNvPr id="16" name="Grafik 15" descr="Wasser mit einfarbiger Füllung">
                  <a:extLst>
                    <a:ext uri="{FF2B5EF4-FFF2-40B4-BE49-F238E27FC236}">
                      <a16:creationId xmlns:a16="http://schemas.microsoft.com/office/drawing/2014/main" id="{6709A6F3-D016-4460-9ED7-C634E0061C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1762412" y="2919318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FFE6C32-778F-4328-B4B2-0DDB4B01FDA3}"/>
                  </a:ext>
                </a:extLst>
              </p:cNvPr>
              <p:cNvGrpSpPr/>
              <p:nvPr/>
            </p:nvGrpSpPr>
            <p:grpSpPr>
              <a:xfrm>
                <a:off x="4133031" y="4612954"/>
                <a:ext cx="687184" cy="687184"/>
                <a:chOff x="3196942" y="2755727"/>
                <a:chExt cx="687184" cy="687184"/>
              </a:xfrm>
            </p:grpSpPr>
            <p:sp>
              <p:nvSpPr>
                <p:cNvPr id="95" name="Ellipse 94">
                  <a:extLst>
                    <a:ext uri="{FF2B5EF4-FFF2-40B4-BE49-F238E27FC236}">
                      <a16:creationId xmlns:a16="http://schemas.microsoft.com/office/drawing/2014/main" id="{E20D23EF-8383-4DDA-BBAA-7243DBEB4F0C}"/>
                    </a:ext>
                  </a:extLst>
                </p:cNvPr>
                <p:cNvSpPr/>
                <p:nvPr/>
              </p:nvSpPr>
              <p:spPr>
                <a:xfrm>
                  <a:off x="3196942" y="2755727"/>
                  <a:ext cx="687184" cy="68718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500" dirty="0"/>
                </a:p>
              </p:txBody>
            </p:sp>
            <p:pic>
              <p:nvPicPr>
                <p:cNvPr id="19" name="Grafik 18" descr="Thermometer mit einfarbiger Füllung">
                  <a:extLst>
                    <a:ext uri="{FF2B5EF4-FFF2-40B4-BE49-F238E27FC236}">
                      <a16:creationId xmlns:a16="http://schemas.microsoft.com/office/drawing/2014/main" id="{C1540232-0D15-4C95-A31D-99237649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3360533" y="2919318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AC3B26C8-B884-4D5F-BF4D-30AE82491F7C}"/>
                  </a:ext>
                </a:extLst>
              </p:cNvPr>
              <p:cNvGrpSpPr/>
              <p:nvPr/>
            </p:nvGrpSpPr>
            <p:grpSpPr>
              <a:xfrm>
                <a:off x="6025173" y="5251913"/>
                <a:ext cx="687184" cy="687184"/>
                <a:chOff x="4815442" y="2755727"/>
                <a:chExt cx="687184" cy="687184"/>
              </a:xfrm>
            </p:grpSpPr>
            <p:sp>
              <p:nvSpPr>
                <p:cNvPr id="98" name="Ellipse 97">
                  <a:extLst>
                    <a:ext uri="{FF2B5EF4-FFF2-40B4-BE49-F238E27FC236}">
                      <a16:creationId xmlns:a16="http://schemas.microsoft.com/office/drawing/2014/main" id="{C06FE953-4DCD-455D-A041-78C85D04B2F4}"/>
                    </a:ext>
                  </a:extLst>
                </p:cNvPr>
                <p:cNvSpPr/>
                <p:nvPr/>
              </p:nvSpPr>
              <p:spPr>
                <a:xfrm>
                  <a:off x="4815442" y="2755727"/>
                  <a:ext cx="687184" cy="68718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500" dirty="0"/>
                </a:p>
              </p:txBody>
            </p:sp>
            <p:pic>
              <p:nvPicPr>
                <p:cNvPr id="21" name="Grafik 20" descr="Änderungen &amp; Schneider mit einfarbiger Füllung">
                  <a:extLst>
                    <a:ext uri="{FF2B5EF4-FFF2-40B4-BE49-F238E27FC236}">
                      <a16:creationId xmlns:a16="http://schemas.microsoft.com/office/drawing/2014/main" id="{5ED50DF7-6B7E-4178-9DB9-4F9924CA3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4972637" y="2920915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76D43CCB-07F7-4111-8A83-AF0882C7B9D6}"/>
                  </a:ext>
                </a:extLst>
              </p:cNvPr>
              <p:cNvGrpSpPr/>
              <p:nvPr/>
            </p:nvGrpSpPr>
            <p:grpSpPr>
              <a:xfrm>
                <a:off x="7208072" y="3679864"/>
                <a:ext cx="687184" cy="687184"/>
                <a:chOff x="8093154" y="2755727"/>
                <a:chExt cx="687184" cy="687184"/>
              </a:xfrm>
            </p:grpSpPr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9449CE8B-B0B5-495A-872B-D68AE9CFE887}"/>
                    </a:ext>
                  </a:extLst>
                </p:cNvPr>
                <p:cNvSpPr/>
                <p:nvPr/>
              </p:nvSpPr>
              <p:spPr>
                <a:xfrm>
                  <a:off x="8093154" y="2755727"/>
                  <a:ext cx="687184" cy="68718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500" dirty="0"/>
                </a:p>
              </p:txBody>
            </p:sp>
            <p:pic>
              <p:nvPicPr>
                <p:cNvPr id="30" name="Grafik 29" descr="Zukunft mit einfarbiger Füllung">
                  <a:extLst>
                    <a:ext uri="{FF2B5EF4-FFF2-40B4-BE49-F238E27FC236}">
                      <a16:creationId xmlns:a16="http://schemas.microsoft.com/office/drawing/2014/main" id="{E7C0B73E-F763-406C-8195-D1B355D739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8250349" y="2920915"/>
                  <a:ext cx="360000" cy="360000"/>
                </a:xfrm>
                <a:prstGeom prst="rect">
                  <a:avLst/>
                </a:prstGeom>
              </p:spPr>
            </p:pic>
          </p:grpSp>
          <p:sp>
            <p:nvSpPr>
              <p:cNvPr id="148" name="Sechseck 147">
                <a:extLst>
                  <a:ext uri="{FF2B5EF4-FFF2-40B4-BE49-F238E27FC236}">
                    <a16:creationId xmlns:a16="http://schemas.microsoft.com/office/drawing/2014/main" id="{228AF914-6316-4B60-8EF4-0AD7AE7DF3F8}"/>
                  </a:ext>
                </a:extLst>
              </p:cNvPr>
              <p:cNvSpPr/>
              <p:nvPr/>
            </p:nvSpPr>
            <p:spPr>
              <a:xfrm>
                <a:off x="4933168" y="3292200"/>
                <a:ext cx="1899955" cy="1435368"/>
              </a:xfrm>
              <a:prstGeom prst="rect">
                <a:avLst/>
              </a:prstGeom>
              <a:noFill/>
              <a:ln w="2222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b="1" dirty="0"/>
              </a:p>
            </p:txBody>
          </p: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ED6E12BD-6F41-4FDC-B887-C782C496C668}"/>
                  </a:ext>
                </a:extLst>
              </p:cNvPr>
              <p:cNvGrpSpPr/>
              <p:nvPr/>
            </p:nvGrpSpPr>
            <p:grpSpPr>
              <a:xfrm>
                <a:off x="6078933" y="2036546"/>
                <a:ext cx="687184" cy="687184"/>
                <a:chOff x="6950310" y="1941225"/>
                <a:chExt cx="687184" cy="687184"/>
              </a:xfrm>
            </p:grpSpPr>
            <p:sp>
              <p:nvSpPr>
                <p:cNvPr id="101" name="Ellipse 100">
                  <a:extLst>
                    <a:ext uri="{FF2B5EF4-FFF2-40B4-BE49-F238E27FC236}">
                      <a16:creationId xmlns:a16="http://schemas.microsoft.com/office/drawing/2014/main" id="{F5699152-6D31-4307-9BD2-84BC0FDFA0F9}"/>
                    </a:ext>
                  </a:extLst>
                </p:cNvPr>
                <p:cNvSpPr/>
                <p:nvPr/>
              </p:nvSpPr>
              <p:spPr>
                <a:xfrm>
                  <a:off x="6950310" y="1941225"/>
                  <a:ext cx="687184" cy="687184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500" dirty="0"/>
                </a:p>
              </p:txBody>
            </p:sp>
            <p:pic>
              <p:nvPicPr>
                <p:cNvPr id="201" name="Grafik 200" descr="Lagerfeuer mit einfarbiger Füllung">
                  <a:extLst>
                    <a:ext uri="{FF2B5EF4-FFF2-40B4-BE49-F238E27FC236}">
                      <a16:creationId xmlns:a16="http://schemas.microsoft.com/office/drawing/2014/main" id="{F885EC77-B0D5-44AF-BFAE-778C6D93EE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>
                <a:xfrm>
                  <a:off x="7107505" y="2104816"/>
                  <a:ext cx="360000" cy="360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69A1227C-E99D-445C-B626-D146873D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Materialeigenschaften/Brandgefährdung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FC429F-C3A4-4491-BCA1-478FBA9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 descr="Feuer mit einfarbiger Füllung">
            <a:extLst>
              <a:ext uri="{FF2B5EF4-FFF2-40B4-BE49-F238E27FC236}">
                <a16:creationId xmlns:a16="http://schemas.microsoft.com/office/drawing/2014/main" id="{3801E140-3BCA-369A-7E6C-111838060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02929" y="32276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4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0F40F-BDDF-9D8C-BF89-B81CAC3C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Brandklassen nach EN 2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8B7D8497-DF83-4994-5AAA-AF806F01BB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0553" cy="435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553">
                  <a:extLst>
                    <a:ext uri="{9D8B030D-6E8A-4147-A177-3AD203B41FA5}">
                      <a16:colId xmlns:a16="http://schemas.microsoft.com/office/drawing/2014/main" val="232384555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608302328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7753641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2000" b="1" dirty="0"/>
                        <a:t>Brandklasse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Beschreibung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Materialbeispiele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5666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Brände fester</a:t>
                      </a:r>
                      <a:r>
                        <a:rPr lang="de-DE" sz="1400" baseline="0" dirty="0"/>
                        <a:t> Stoffe, hauptsächlich organischer Natur, die im Normalfall unter Glutbildung verbrennen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Papier, Holz, Textilien, Kohle,</a:t>
                      </a:r>
                      <a:r>
                        <a:rPr lang="de-DE" sz="1400" baseline="0" dirty="0"/>
                        <a:t> Reifen, einige Kunststoffe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6312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Brände</a:t>
                      </a:r>
                      <a:r>
                        <a:rPr lang="de-DE" sz="1400" baseline="0" dirty="0"/>
                        <a:t> von flüssigen oder beim Brand flüssig werdenden Stoffen 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Benzin, Diesel,</a:t>
                      </a:r>
                      <a:r>
                        <a:rPr lang="de-DE" sz="1400" baseline="0" dirty="0"/>
                        <a:t> Heizöl, Teer, Alkohol, Lacke, viele Kunststoffe (z. B. PVC)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432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Brände von Gasen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Butan,</a:t>
                      </a:r>
                      <a:r>
                        <a:rPr lang="de-DE" sz="1400" baseline="0" dirty="0"/>
                        <a:t> Propan, Wasserstoff, Erdgas, Acetylen 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5300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Metallbrände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Aluminium,</a:t>
                      </a:r>
                      <a:r>
                        <a:rPr lang="de-DE" sz="1400" baseline="0" dirty="0"/>
                        <a:t> Natrium, Kalium, Lithium</a:t>
                      </a:r>
                      <a:endParaRPr lang="de-DE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462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u="sng" dirty="0"/>
                        <a:t>Brände</a:t>
                      </a:r>
                      <a:r>
                        <a:rPr lang="de-DE" sz="1400" u="sng" baseline="0" dirty="0"/>
                        <a:t> von Speiseölen oder Speisefetten</a:t>
                      </a:r>
                      <a:endParaRPr lang="de-DE" sz="1400" u="sng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Speiseöl und Speisefett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73372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6653D03-A7B9-565D-031F-18EB8040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47" y="2267113"/>
            <a:ext cx="648072" cy="6702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39D5C3-A0D6-3D6D-05A7-F79C8AA2C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49" y="3039484"/>
            <a:ext cx="647470" cy="66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1CC4AA-F00C-74DF-7FB0-240B6584E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249" y="3829958"/>
            <a:ext cx="647470" cy="669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166817-9F9D-611C-4E45-4F5A1DA60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49" y="4630797"/>
            <a:ext cx="647470" cy="669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C91503-DAA9-21ED-D81C-DC3E91097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249" y="5419031"/>
            <a:ext cx="647470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Löschmittel (Feuerlöscher)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8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BD927E-853C-4620-9EC3-4D69AA302EE7}"/>
              </a:ext>
            </a:extLst>
          </p:cNvPr>
          <p:cNvGrpSpPr/>
          <p:nvPr/>
        </p:nvGrpSpPr>
        <p:grpSpPr>
          <a:xfrm>
            <a:off x="947393" y="1844674"/>
            <a:ext cx="10402482" cy="4319996"/>
            <a:chOff x="947393" y="1844674"/>
            <a:chExt cx="10402482" cy="431999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42793EA-DCE3-4334-AFAE-B63387765747}"/>
                </a:ext>
              </a:extLst>
            </p:cNvPr>
            <p:cNvSpPr/>
            <p:nvPr/>
          </p:nvSpPr>
          <p:spPr>
            <a:xfrm>
              <a:off x="8125908" y="1844674"/>
              <a:ext cx="3223967" cy="4319995"/>
            </a:xfrm>
            <a:prstGeom prst="rect">
              <a:avLst/>
            </a:prstGeom>
            <a:blipFill>
              <a:blip r:embed="rId2"/>
              <a:srcRect/>
              <a:stretch>
                <a:fillRect l="-729" t="-172" r="-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FAA93036-3AE5-4A7A-9A73-FD3790DA22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47393" y="1844675"/>
              <a:ext cx="7103097" cy="381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</a:bodyPr>
            <a:lstStyle/>
            <a:p>
              <a:pPr marL="0" indent="0">
                <a:buNone/>
              </a:pPr>
              <a:r>
                <a:rPr lang="de-DE" sz="2000" dirty="0"/>
                <a:t>In Abhängigkeit der möglichen Brandgefährdung müssen geeignete Löschmittel zum Einsatz kommen. Besonders effektiv sind Feuerlöscher.</a:t>
              </a:r>
            </a:p>
            <a:p>
              <a:pPr marL="0" indent="0">
                <a:buNone/>
              </a:pPr>
              <a:endParaRPr lang="de-DE" sz="2000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Auf den Feuerlöschern ist die Brandklasse, also der Einsatzbereich dargestellt, die Handhabung beschrieben und das </a:t>
              </a:r>
              <a:r>
                <a:rPr lang="de-DE" b="1" dirty="0"/>
                <a:t>Löschvermögen</a:t>
              </a:r>
              <a:r>
                <a:rPr lang="de-DE" dirty="0"/>
                <a:t> angegeben.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de-DE" dirty="0"/>
                <a:t>Feuerlöscher müssen jederzeit gut zugänglich und an sofort erkennbaren Standorten untergebracht werden. </a:t>
              </a:r>
            </a:p>
            <a:p>
              <a:endParaRPr lang="de-DE" b="1" dirty="0">
                <a:solidFill>
                  <a:schemeClr val="accent1"/>
                </a:solidFill>
              </a:endParaRPr>
            </a:p>
            <a:p>
              <a:r>
                <a:rPr lang="de-DE" sz="2000" b="1" dirty="0">
                  <a:solidFill>
                    <a:schemeClr val="accent1"/>
                  </a:solidFill>
                </a:rPr>
                <a:t>Hinweis:</a:t>
              </a:r>
              <a:r>
                <a:rPr lang="de-DE" sz="2000" dirty="0">
                  <a:solidFill>
                    <a:schemeClr val="accent1"/>
                  </a:solidFill>
                </a:rPr>
                <a:t> Nach den neuesten Erkenntnissen sind </a:t>
              </a:r>
              <a:r>
                <a:rPr lang="de-DE" sz="2000" b="1" dirty="0">
                  <a:solidFill>
                    <a:schemeClr val="accent1"/>
                  </a:solidFill>
                </a:rPr>
                <a:t>Löschdecken</a:t>
              </a:r>
              <a:r>
                <a:rPr lang="de-DE" sz="2000" dirty="0">
                  <a:solidFill>
                    <a:schemeClr val="accent1"/>
                  </a:solidFill>
                </a:rPr>
                <a:t> nur sehr bedingt einsetzbar. Ein Feuerlöscher ist in jedem Fall vorzuziehen. Ausnahme: eine in Flammen stehende Person</a:t>
              </a:r>
              <a:endParaRPr lang="de-DE" sz="20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5740B2B-8EB7-4D6E-9D69-F29F9DD474A3}"/>
                </a:ext>
              </a:extLst>
            </p:cNvPr>
            <p:cNvSpPr/>
            <p:nvPr/>
          </p:nvSpPr>
          <p:spPr>
            <a:xfrm>
              <a:off x="8125908" y="3784922"/>
              <a:ext cx="3223967" cy="2379748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80000" rtlCol="0" anchor="b"/>
            <a:lstStyle/>
            <a:p>
              <a:pPr algn="ctr"/>
              <a:endParaRPr lang="de-DE" sz="2400" dirty="0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CEA1A88-C5AE-4418-203A-66D9111B7C11}"/>
              </a:ext>
            </a:extLst>
          </p:cNvPr>
          <p:cNvSpPr/>
          <p:nvPr/>
        </p:nvSpPr>
        <p:spPr>
          <a:xfrm>
            <a:off x="10121427" y="5918447"/>
            <a:ext cx="13308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</a:t>
            </a:r>
            <a:r>
              <a:rPr lang="de-DE" sz="800" dirty="0" err="1">
                <a:solidFill>
                  <a:schemeClr val="bg1"/>
                </a:solidFill>
              </a:rPr>
              <a:t>pixabay</a:t>
            </a:r>
            <a:r>
              <a:rPr lang="de-DE" sz="800" dirty="0">
                <a:solidFill>
                  <a:schemeClr val="bg1"/>
                </a:solidFill>
              </a:rPr>
              <a:t> - Hans </a:t>
            </a:r>
            <a:r>
              <a:rPr lang="de-DE" sz="800" dirty="0" err="1">
                <a:solidFill>
                  <a:schemeClr val="bg1"/>
                </a:solidFill>
              </a:rPr>
              <a:t>Braxmeier</a:t>
            </a:r>
            <a:endParaRPr lang="de-DE" sz="800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28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38692CBC-42A3-4367-8A1F-FBEC56CA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01" y="1196752"/>
            <a:ext cx="8135937" cy="496855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Löschmittel (Anzahl von Feuerlöschern)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351074" y="2588480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Grundfläche</a:t>
                      </a:r>
                      <a:r>
                        <a:rPr lang="de-DE" baseline="0"/>
                        <a:t> (</a:t>
                      </a:r>
                      <a:r>
                        <a:rPr lang="de-DE" baseline="0" err="1"/>
                        <a:t>m²</a:t>
                      </a:r>
                      <a:r>
                        <a:rPr lang="de-DE" baseline="0"/>
                        <a:t>)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Löschmitteleinheiten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0"/>
                        <a:t>bis 50 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bis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von 100</a:t>
                      </a:r>
                      <a:r>
                        <a:rPr lang="de-DE" baseline="0"/>
                        <a:t> bis 1000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+3 je 100 </a:t>
                      </a:r>
                      <a:r>
                        <a:rPr lang="de-DE" err="1"/>
                        <a:t>m²</a:t>
                      </a: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baseline="0"/>
                        <a:t>mehr als 1000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+6 je 250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56715" y="4618580"/>
            <a:ext cx="9879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Anhand der Grundfläche des Gebäudes kann die Anzahl der erforderlichen </a:t>
            </a:r>
            <a:r>
              <a:rPr lang="de-DE" sz="2000" b="1" dirty="0"/>
              <a:t>Löschmitteleinheiten</a:t>
            </a:r>
            <a:r>
              <a:rPr lang="de-DE" sz="2000" dirty="0"/>
              <a:t> ermittelt werden. </a:t>
            </a:r>
          </a:p>
          <a:p>
            <a:r>
              <a:rPr lang="de-DE" sz="2000" dirty="0"/>
              <a:t>Diese Angaben beziehen sich auf die minimale Grundausstattung für die Brandklassen A und B. Bei erhöhter Brandgefahr oder zusätzlichen Brandklassen müssen zusätzliche Feuerlöscher bereit gestellt werden.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56715" y="1357058"/>
            <a:ext cx="9879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Um eine sichere Versorgung mit Feuerlöschern gewährleisten zu können, ist eine ausreichende Anzahl davon vorgeschrieben. Da es aber Feuerlöscher in unterschiedlichen Größen gibt, hat sich das Konzept der „Löschmitteleinheiten“ (LE) durchgesetzt.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32608899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" id="{38EC8886-3E08-44FC-86BB-7BDBDE940EFF}" vid="{BFAE7079-8FE6-44E2-9E81-B43BD5DC6D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B81C3-7691-402C-86F8-DD84B8012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6026D-1E0B-4EBA-AAC3-70860A08B628}">
  <ds:schemaRefs>
    <ds:schemaRef ds:uri="http://schemas.microsoft.com/office/2006/metadata/properties"/>
    <ds:schemaRef ds:uri="http://schemas.microsoft.com/office/infopath/2007/PartnerControls"/>
    <ds:schemaRef ds:uri="f5f3c0c8-cb47-4a26-91a1-a44bb4539247"/>
    <ds:schemaRef ds:uri="bbb3f655-f267-4a84-b742-532fbc77d0ab"/>
  </ds:schemaRefs>
</ds:datastoreItem>
</file>

<file path=customXml/itemProps3.xml><?xml version="1.0" encoding="utf-8"?>
<ds:datastoreItem xmlns:ds="http://schemas.openxmlformats.org/officeDocument/2006/customXml" ds:itemID="{06AF7D2D-FDA2-4820-A94F-5004E98FE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SafetyXperts</Template>
  <TotalTime>0</TotalTime>
  <Words>1252</Words>
  <Application>Microsoft Macintosh PowerPoint</Application>
  <PresentationFormat>Breitbild</PresentationFormat>
  <Paragraphs>272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 Semilight</vt:lpstr>
      <vt:lpstr>Symbol</vt:lpstr>
      <vt:lpstr>Wingdings</vt:lpstr>
      <vt:lpstr>SafetyXperts</vt:lpstr>
      <vt:lpstr>Brandschutz</vt:lpstr>
      <vt:lpstr>Definition</vt:lpstr>
      <vt:lpstr>Prävention: Voraussetzungen für einen Brand</vt:lpstr>
      <vt:lpstr>Prävention: Voraussetzungen für einen Brand</vt:lpstr>
      <vt:lpstr>Tipps zur konkreten Trennung von Zündquelle und brennbarem Material</vt:lpstr>
      <vt:lpstr>Materialeigenschaften/Brandgefährdung</vt:lpstr>
      <vt:lpstr>Brandklassen nach EN 2</vt:lpstr>
      <vt:lpstr>Löschmittel (Feuerlöscher)</vt:lpstr>
      <vt:lpstr>Löschmittel (Anzahl von Feuerlöschern)</vt:lpstr>
      <vt:lpstr>Löschmittel (Anzahl von Feuerlöschern)</vt:lpstr>
      <vt:lpstr>Löschmittel (Anzahl von Feuerlöschern)</vt:lpstr>
      <vt:lpstr>Umgang mit dem Feuerlöscher</vt:lpstr>
      <vt:lpstr>Warnzeichen: Brandgefährdung</vt:lpstr>
      <vt:lpstr>Brandschutzzeichen</vt:lpstr>
      <vt:lpstr>Rettungs- und Fluchtwege</vt:lpstr>
      <vt:lpstr>Ansprechpartner bei allen Fragen des Brandschutzes: der Brandschutzbeauftragte</vt:lpstr>
      <vt:lpstr>Verhalten im Brandfall (Alarmplan)</vt:lpstr>
      <vt:lpstr>Brandschutzübung/Evakuierung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Brandschutz vertiefend</dc:title>
  <dc:creator>KSc - Katharina Schnoor</dc:creator>
  <cp:lastModifiedBy>Uta Otterbach</cp:lastModifiedBy>
  <cp:revision>4</cp:revision>
  <dcterms:created xsi:type="dcterms:W3CDTF">2022-06-08T13:10:59Z</dcterms:created>
  <dcterms:modified xsi:type="dcterms:W3CDTF">2022-11-29T01:07:07Z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0x0101001331F289FE1D714DA60DEE2C0D0BC92F</vt:lpwstr>
  </property>
</Properties>
</file>