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90" r:id="rId5"/>
    <p:sldId id="257" r:id="rId6"/>
    <p:sldId id="370" r:id="rId7"/>
    <p:sldId id="371" r:id="rId8"/>
    <p:sldId id="372" r:id="rId9"/>
    <p:sldId id="373" r:id="rId10"/>
    <p:sldId id="380" r:id="rId11"/>
    <p:sldId id="382" r:id="rId12"/>
    <p:sldId id="391" r:id="rId13"/>
    <p:sldId id="392" r:id="rId14"/>
    <p:sldId id="425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7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Sc - Katharina Schnoor" userId="dbad71df-296e-449c-977a-35448d5bd27d" providerId="ADAL" clId="{E191018B-7E25-430A-B602-FC6DE626D131}"/>
    <pc:docChg chg="modSld">
      <pc:chgData name="KSc - Katharina Schnoor" userId="dbad71df-296e-449c-977a-35448d5bd27d" providerId="ADAL" clId="{E191018B-7E25-430A-B602-FC6DE626D131}" dt="2022-06-08T15:09:17.792" v="4" actId="207"/>
      <pc:docMkLst>
        <pc:docMk/>
      </pc:docMkLst>
      <pc:sldChg chg="modSp mod">
        <pc:chgData name="KSc - Katharina Schnoor" userId="dbad71df-296e-449c-977a-35448d5bd27d" providerId="ADAL" clId="{E191018B-7E25-430A-B602-FC6DE626D131}" dt="2022-06-08T15:08:49.430" v="1" actId="207"/>
        <pc:sldMkLst>
          <pc:docMk/>
          <pc:sldMk cId="1968487783" sldId="372"/>
        </pc:sldMkLst>
        <pc:spChg chg="mod">
          <ac:chgData name="KSc - Katharina Schnoor" userId="dbad71df-296e-449c-977a-35448d5bd27d" providerId="ADAL" clId="{E191018B-7E25-430A-B602-FC6DE626D131}" dt="2022-06-08T15:08:49.430" v="1" actId="207"/>
          <ac:spMkLst>
            <pc:docMk/>
            <pc:sldMk cId="1968487783" sldId="372"/>
            <ac:spMk id="2" creationId="{0FB2D525-8DD5-4B52-BB11-9A25ADE2142E}"/>
          </ac:spMkLst>
        </pc:spChg>
      </pc:sldChg>
      <pc:sldChg chg="modSp mod">
        <pc:chgData name="KSc - Katharina Schnoor" userId="dbad71df-296e-449c-977a-35448d5bd27d" providerId="ADAL" clId="{E191018B-7E25-430A-B602-FC6DE626D131}" dt="2022-06-08T15:08:53.937" v="2" actId="207"/>
        <pc:sldMkLst>
          <pc:docMk/>
          <pc:sldMk cId="2015319199" sldId="373"/>
        </pc:sldMkLst>
        <pc:spChg chg="mod">
          <ac:chgData name="KSc - Katharina Schnoor" userId="dbad71df-296e-449c-977a-35448d5bd27d" providerId="ADAL" clId="{E191018B-7E25-430A-B602-FC6DE626D131}" dt="2022-06-08T15:08:53.937" v="2" actId="207"/>
          <ac:spMkLst>
            <pc:docMk/>
            <pc:sldMk cId="2015319199" sldId="373"/>
            <ac:spMk id="4" creationId="{699D618E-46C6-4629-9B1B-16C6C7BC538F}"/>
          </ac:spMkLst>
        </pc:spChg>
      </pc:sldChg>
      <pc:sldChg chg="modSp mod">
        <pc:chgData name="KSc - Katharina Schnoor" userId="dbad71df-296e-449c-977a-35448d5bd27d" providerId="ADAL" clId="{E191018B-7E25-430A-B602-FC6DE626D131}" dt="2022-06-08T15:09:12.447" v="3" actId="207"/>
        <pc:sldMkLst>
          <pc:docMk/>
          <pc:sldMk cId="3990434778" sldId="391"/>
        </pc:sldMkLst>
        <pc:spChg chg="mod">
          <ac:chgData name="KSc - Katharina Schnoor" userId="dbad71df-296e-449c-977a-35448d5bd27d" providerId="ADAL" clId="{E191018B-7E25-430A-B602-FC6DE626D131}" dt="2022-06-08T15:09:12.447" v="3" actId="207"/>
          <ac:spMkLst>
            <pc:docMk/>
            <pc:sldMk cId="3990434778" sldId="391"/>
            <ac:spMk id="10" creationId="{5E491BFE-B0EA-8204-B084-C098758654CF}"/>
          </ac:spMkLst>
        </pc:spChg>
      </pc:sldChg>
      <pc:sldChg chg="modSp mod">
        <pc:chgData name="KSc - Katharina Schnoor" userId="dbad71df-296e-449c-977a-35448d5bd27d" providerId="ADAL" clId="{E191018B-7E25-430A-B602-FC6DE626D131}" dt="2022-06-08T15:09:17.792" v="4" actId="207"/>
        <pc:sldMkLst>
          <pc:docMk/>
          <pc:sldMk cId="2142694967" sldId="392"/>
        </pc:sldMkLst>
        <pc:spChg chg="mod">
          <ac:chgData name="KSc - Katharina Schnoor" userId="dbad71df-296e-449c-977a-35448d5bd27d" providerId="ADAL" clId="{E191018B-7E25-430A-B602-FC6DE626D131}" dt="2022-06-08T15:09:17.792" v="4" actId="207"/>
          <ac:spMkLst>
            <pc:docMk/>
            <pc:sldMk cId="2142694967" sldId="392"/>
            <ac:spMk id="11" creationId="{B95F6F7F-C53B-B331-8C15-977D784E3D86}"/>
          </ac:spMkLst>
        </pc:spChg>
      </pc:sldChg>
    </pc:docChg>
  </pc:docChgLst>
  <pc:docChgLst>
    <pc:chgData name="SMue - Sara Münnich" userId="7509f428-c1e0-4e2f-a875-f7c3f3229df9" providerId="ADAL" clId="{D0685826-2B84-47AB-BF0A-E8DA69A3A1FF}"/>
    <pc:docChg chg="custSel modSld">
      <pc:chgData name="SMue - Sara Münnich" userId="7509f428-c1e0-4e2f-a875-f7c3f3229df9" providerId="ADAL" clId="{D0685826-2B84-47AB-BF0A-E8DA69A3A1FF}" dt="2022-11-24T14:00:11.961" v="23" actId="20577"/>
      <pc:docMkLst>
        <pc:docMk/>
      </pc:docMkLst>
      <pc:sldChg chg="delSp modSp mod">
        <pc:chgData name="SMue - Sara Münnich" userId="7509f428-c1e0-4e2f-a875-f7c3f3229df9" providerId="ADAL" clId="{D0685826-2B84-47AB-BF0A-E8DA69A3A1FF}" dt="2022-11-24T14:00:11.961" v="23" actId="20577"/>
        <pc:sldMkLst>
          <pc:docMk/>
          <pc:sldMk cId="2483776836" sldId="390"/>
        </pc:sldMkLst>
        <pc:spChg chg="mod">
          <ac:chgData name="SMue - Sara Münnich" userId="7509f428-c1e0-4e2f-a875-f7c3f3229df9" providerId="ADAL" clId="{D0685826-2B84-47AB-BF0A-E8DA69A3A1FF}" dt="2022-11-24T14:00:11.961" v="23" actId="20577"/>
          <ac:spMkLst>
            <pc:docMk/>
            <pc:sldMk cId="2483776836" sldId="390"/>
            <ac:spMk id="2" creationId="{71E7F5F5-7B35-C11E-5485-CCCE91717DF8}"/>
          </ac:spMkLst>
        </pc:spChg>
        <pc:spChg chg="del mod topLvl">
          <ac:chgData name="SMue - Sara Münnich" userId="7509f428-c1e0-4e2f-a875-f7c3f3229df9" providerId="ADAL" clId="{D0685826-2B84-47AB-BF0A-E8DA69A3A1FF}" dt="2022-11-24T13:59:30.162" v="3" actId="478"/>
          <ac:spMkLst>
            <pc:docMk/>
            <pc:sldMk cId="2483776836" sldId="390"/>
            <ac:spMk id="5" creationId="{0C085A06-89B8-575B-7B9C-6F5AF8FA0A13}"/>
          </ac:spMkLst>
        </pc:spChg>
        <pc:spChg chg="del">
          <ac:chgData name="SMue - Sara Münnich" userId="7509f428-c1e0-4e2f-a875-f7c3f3229df9" providerId="ADAL" clId="{D0685826-2B84-47AB-BF0A-E8DA69A3A1FF}" dt="2022-11-24T13:59:28.004" v="1" actId="478"/>
          <ac:spMkLst>
            <pc:docMk/>
            <pc:sldMk cId="2483776836" sldId="390"/>
            <ac:spMk id="8" creationId="{D762B3D0-EBFB-4D2F-A70E-E473B06F9260}"/>
          </ac:spMkLst>
        </pc:spChg>
        <pc:grpChg chg="del">
          <ac:chgData name="SMue - Sara Münnich" userId="7509f428-c1e0-4e2f-a875-f7c3f3229df9" providerId="ADAL" clId="{D0685826-2B84-47AB-BF0A-E8DA69A3A1FF}" dt="2022-11-24T13:59:30.162" v="3" actId="478"/>
          <ac:grpSpMkLst>
            <pc:docMk/>
            <pc:sldMk cId="2483776836" sldId="390"/>
            <ac:grpSpMk id="9" creationId="{C489B960-9B78-600F-6887-4D086F335426}"/>
          </ac:grpSpMkLst>
        </pc:grpChg>
        <pc:picChg chg="mod topLvl">
          <ac:chgData name="SMue - Sara Münnich" userId="7509f428-c1e0-4e2f-a875-f7c3f3229df9" providerId="ADAL" clId="{D0685826-2B84-47AB-BF0A-E8DA69A3A1FF}" dt="2022-11-24T13:59:33.378" v="4" actId="1076"/>
          <ac:picMkLst>
            <pc:docMk/>
            <pc:sldMk cId="2483776836" sldId="390"/>
            <ac:picMk id="4" creationId="{72FE00CD-572A-396E-0CE5-0AA643E314EB}"/>
          </ac:picMkLst>
        </pc:picChg>
        <pc:picChg chg="del">
          <ac:chgData name="SMue - Sara Münnich" userId="7509f428-c1e0-4e2f-a875-f7c3f3229df9" providerId="ADAL" clId="{D0685826-2B84-47AB-BF0A-E8DA69A3A1FF}" dt="2022-11-24T13:59:26.667" v="0" actId="478"/>
          <ac:picMkLst>
            <pc:docMk/>
            <pc:sldMk cId="2483776836" sldId="390"/>
            <ac:picMk id="7" creationId="{F782D1AB-AF8B-1701-8DC8-A897C28DFC83}"/>
          </ac:picMkLst>
        </pc:picChg>
      </pc:sldChg>
      <pc:sldChg chg="delSp mod">
        <pc:chgData name="SMue - Sara Münnich" userId="7509f428-c1e0-4e2f-a875-f7c3f3229df9" providerId="ADAL" clId="{D0685826-2B84-47AB-BF0A-E8DA69A3A1FF}" dt="2022-11-24T13:59:45.711" v="7" actId="478"/>
        <pc:sldMkLst>
          <pc:docMk/>
          <pc:sldMk cId="899208504" sldId="425"/>
        </pc:sldMkLst>
        <pc:spChg chg="del">
          <ac:chgData name="SMue - Sara Münnich" userId="7509f428-c1e0-4e2f-a875-f7c3f3229df9" providerId="ADAL" clId="{D0685826-2B84-47AB-BF0A-E8DA69A3A1FF}" dt="2022-11-24T13:59:45.711" v="7" actId="478"/>
          <ac:spMkLst>
            <pc:docMk/>
            <pc:sldMk cId="899208504" sldId="425"/>
            <ac:spMk id="3" creationId="{E5D9FD0E-090F-6502-13C6-4DB2B44C1275}"/>
          </ac:spMkLst>
        </pc:spChg>
        <pc:spChg chg="del">
          <ac:chgData name="SMue - Sara Münnich" userId="7509f428-c1e0-4e2f-a875-f7c3f3229df9" providerId="ADAL" clId="{D0685826-2B84-47AB-BF0A-E8DA69A3A1FF}" dt="2022-11-24T13:59:44.756" v="6" actId="478"/>
          <ac:spMkLst>
            <pc:docMk/>
            <pc:sldMk cId="899208504" sldId="425"/>
            <ac:spMk id="5" creationId="{F43E22A9-7FC2-E8DC-FA5E-89E3BC6492E5}"/>
          </ac:spMkLst>
        </pc:spChg>
        <pc:picChg chg="del">
          <ac:chgData name="SMue - Sara Münnich" userId="7509f428-c1e0-4e2f-a875-f7c3f3229df9" providerId="ADAL" clId="{D0685826-2B84-47AB-BF0A-E8DA69A3A1FF}" dt="2022-11-24T13:59:43.086" v="5" actId="478"/>
          <ac:picMkLst>
            <pc:docMk/>
            <pc:sldMk cId="899208504" sldId="425"/>
            <ac:picMk id="4" creationId="{C6DC710F-9E91-22E7-BB2F-20416D687A7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A3B6-4D5A-48FD-B592-E7BE40410741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96EE1-FE21-43F8-A1FB-09FA815343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47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65834-47BF-475E-8E5D-1D3F2B1132E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6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05C2B17-26DF-53E0-F98F-193F681F72BB}"/>
              </a:ext>
            </a:extLst>
          </p:cNvPr>
          <p:cNvSpPr/>
          <p:nvPr/>
        </p:nvSpPr>
        <p:spPr>
          <a:xfrm>
            <a:off x="0" y="0"/>
            <a:ext cx="12192000" cy="4216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9EDD3-0F3E-F8A9-A941-186D8B2B8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5326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8F5902-E5A0-B45B-2DF4-64C079F1F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7713"/>
            <a:ext cx="9144000" cy="452762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9821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3E2DE6C-3174-D385-EA2D-28EFC5A1A437}"/>
              </a:ext>
            </a:extLst>
          </p:cNvPr>
          <p:cNvSpPr/>
          <p:nvPr/>
        </p:nvSpPr>
        <p:spPr>
          <a:xfrm>
            <a:off x="0" y="1"/>
            <a:ext cx="12192000" cy="4414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D31B6A-DA16-9637-E6E9-9486D54304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79000"/>
            <a:ext cx="10515600" cy="900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 für Ihre Aufmerksamkeit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A6CAD35-7AA1-9E78-64B5-79780B980B60}"/>
              </a:ext>
            </a:extLst>
          </p:cNvPr>
          <p:cNvSpPr txBox="1"/>
          <p:nvPr/>
        </p:nvSpPr>
        <p:spPr>
          <a:xfrm>
            <a:off x="838200" y="4821382"/>
            <a:ext cx="10515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TRAGEN SIE HIER IHREN NAMEN EIN</a:t>
            </a:r>
          </a:p>
          <a:p>
            <a:endParaRPr lang="de-DE" dirty="0"/>
          </a:p>
          <a:p>
            <a:r>
              <a:rPr lang="de-DE" sz="1600" dirty="0"/>
              <a:t>Unternehmen</a:t>
            </a:r>
          </a:p>
          <a:p>
            <a:r>
              <a:rPr lang="de-DE" sz="1600" dirty="0"/>
              <a:t>Straße/Hausnummer</a:t>
            </a:r>
          </a:p>
          <a:p>
            <a:r>
              <a:rPr lang="de-DE" sz="1600" dirty="0"/>
              <a:t>PLZ/ Stadt</a:t>
            </a:r>
          </a:p>
          <a:p>
            <a:r>
              <a:rPr lang="de-DE" sz="1600" dirty="0"/>
              <a:t>Telefon</a:t>
            </a:r>
          </a:p>
        </p:txBody>
      </p:sp>
    </p:spTree>
    <p:extLst>
      <p:ext uri="{BB962C8B-B14F-4D97-AF65-F5344CB8AC3E}">
        <p14:creationId xmlns:p14="http://schemas.microsoft.com/office/powerpoint/2010/main" val="203442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624000" y="6525344"/>
            <a:ext cx="10670400" cy="252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5431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05C2B17-26DF-53E0-F98F-193F681F72BB}"/>
              </a:ext>
            </a:extLst>
          </p:cNvPr>
          <p:cNvSpPr/>
          <p:nvPr/>
        </p:nvSpPr>
        <p:spPr>
          <a:xfrm>
            <a:off x="2419926" y="1320800"/>
            <a:ext cx="9772073" cy="2896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9EDD3-0F3E-F8A9-A941-186D8B2B8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3962" y="1575046"/>
            <a:ext cx="9005660" cy="1971718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8F5902-E5A0-B45B-2DF4-64C079F1F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3963" y="3663486"/>
            <a:ext cx="9005660" cy="452762"/>
          </a:xfrm>
        </p:spPr>
        <p:txBody>
          <a:bodyPr/>
          <a:lstStyle>
            <a:lvl1pPr marL="0" indent="0" algn="l">
              <a:buNone/>
              <a:defRPr sz="2400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E3368B8-69C5-C543-A869-A72771CCC456}"/>
              </a:ext>
            </a:extLst>
          </p:cNvPr>
          <p:cNvSpPr/>
          <p:nvPr/>
        </p:nvSpPr>
        <p:spPr>
          <a:xfrm>
            <a:off x="0" y="1320800"/>
            <a:ext cx="2327563" cy="28960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214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3E2DE6C-3174-D385-EA2D-28EFC5A1A437}"/>
              </a:ext>
            </a:extLst>
          </p:cNvPr>
          <p:cNvSpPr/>
          <p:nvPr/>
        </p:nvSpPr>
        <p:spPr>
          <a:xfrm>
            <a:off x="0" y="0"/>
            <a:ext cx="12192000" cy="5163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D31B6A-DA16-9637-E6E9-9486D543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000"/>
            <a:ext cx="10515600" cy="900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5D36C03-F72E-DCEC-9438-856A0DC46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47713"/>
            <a:ext cx="10515600" cy="452762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758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A775C-7238-6C4E-53B2-7B59EFA1D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536087-38DB-80BA-019A-A5EBF3AB8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A7FCE5-4ED4-A965-0DFF-7D1DE7DC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B1C4-FDEA-4BA2-9454-C79033509B82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7B941A-ADF1-23E4-EF8C-B4815A05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48EE68-6C45-7D29-44A5-ADDD8EEB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9C97-827B-4EC0-A3E7-FDD23EDAB8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58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536087-38DB-80BA-019A-A5EBF3AB8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A7FCE5-4ED4-A965-0DFF-7D1DE7DC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B1C4-FDEA-4BA2-9454-C79033509B82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7B941A-ADF1-23E4-EF8C-B4815A05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48EE68-6C45-7D29-44A5-ADDD8EEB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9C97-827B-4EC0-A3E7-FDD23EDAB82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64559A7-821F-0928-CEA2-F2D10072D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E423EFD-D24F-3894-FBE5-B04FEF612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91758"/>
            <a:ext cx="10515600" cy="360363"/>
          </a:xfr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Untertitel einfügen</a:t>
            </a:r>
          </a:p>
        </p:txBody>
      </p:sp>
    </p:spTree>
    <p:extLst>
      <p:ext uri="{BB962C8B-B14F-4D97-AF65-F5344CB8AC3E}">
        <p14:creationId xmlns:p14="http://schemas.microsoft.com/office/powerpoint/2010/main" val="403908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226E8-F55F-5680-963E-0EDEEB652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4D73C4-97F5-C88A-77C7-62D50348E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A7714B-21D4-EF20-7722-AD247A8F2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49FC6D-CA01-4F47-E0A6-E47E280C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B1C4-FDEA-4BA2-9454-C79033509B82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82F717-FB0F-5176-2BF4-9119EC00C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841148-90BD-E5E0-F334-72330109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9C97-827B-4EC0-A3E7-FDD23EDAB8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94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4E697-3A1B-C39D-6367-9A65D672A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77B3A9-08F7-C1EB-DDE3-DD9BCBAAC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4"/>
          </a:solidFill>
          <a:ln>
            <a:noFill/>
          </a:ln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D1B676-CBB4-9EB0-5BC5-1F50757D3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5DE591E-408A-F191-411E-EFB299C7C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7392F14-9442-FD86-4DB3-D0AB1519F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78F19BF-42B2-0915-88E8-E23520C4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B1C4-FDEA-4BA2-9454-C79033509B82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C764D44-DA80-64AA-A45C-9A45B18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2695CEE-3794-77ED-4085-DD944883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9C97-827B-4EC0-A3E7-FDD23EDAB8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09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248701-A4A0-6F89-16DB-791188BEF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4B49CB-D60D-814D-C2F0-87D4F3961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B1C4-FDEA-4BA2-9454-C79033509B82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5D670C-2D20-88AC-7200-6725F3E0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614BE1-83E5-B890-C3F2-4E47D99B1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9C97-827B-4EC0-A3E7-FDD23EDAB8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55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F3B1E5-72AC-6A1D-2599-C1660680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6B1C4-FDEA-4BA2-9454-C79033509B82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D39779-8649-DEF5-14DE-634156D6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6E00A8-1E1D-AC67-27C1-001BD7EB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A9C97-827B-4EC0-A3E7-FDD23EDAB8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44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918276D-F7B0-BF4D-1FD2-8163152D00A2}"/>
              </a:ext>
            </a:extLst>
          </p:cNvPr>
          <p:cNvSpPr/>
          <p:nvPr/>
        </p:nvSpPr>
        <p:spPr>
          <a:xfrm>
            <a:off x="11443316" y="6425313"/>
            <a:ext cx="748683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F2E400-1535-4363-C620-72B4EB363D40}"/>
              </a:ext>
            </a:extLst>
          </p:cNvPr>
          <p:cNvSpPr/>
          <p:nvPr/>
        </p:nvSpPr>
        <p:spPr>
          <a:xfrm>
            <a:off x="-1" y="6434032"/>
            <a:ext cx="11353801" cy="43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364B14-0BAA-4650-1153-87E3A2DC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428418-E33B-D84F-7CBF-049C713E2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286A1-6A5B-9262-700B-84725D467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71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516B1C4-FDEA-4BA2-9454-C79033509B82}" type="datetimeFigureOut">
              <a:rPr lang="de-DE" smtClean="0"/>
              <a:t>11.03.2026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0CAA42-6F9D-07FA-C981-AD8C9AB53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74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64DE82-0EDD-A083-943C-FB41BC407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6135" y="6458750"/>
            <a:ext cx="523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BA9C97-827B-4EC0-A3E7-FDD23EDAB828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45B4A97-4149-1A63-A909-4622B9470209}"/>
              </a:ext>
            </a:extLst>
          </p:cNvPr>
          <p:cNvCxnSpPr/>
          <p:nvPr/>
        </p:nvCxnSpPr>
        <p:spPr>
          <a:xfrm>
            <a:off x="0" y="1281911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28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822">
          <p15:clr>
            <a:srgbClr val="F26B43"/>
          </p15:clr>
        </p15:guide>
        <p15:guide id="6" orient="horz" pos="2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7F5F5-7B35-C11E-5485-CCCE91717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Ergonominisches</a:t>
            </a:r>
            <a:r>
              <a:rPr lang="de-DE" dirty="0"/>
              <a:t> Heben und Tragen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EB4066-FC76-D2FC-FD15-C32356DE56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A2874265-085F-283E-8A8C-42C05597D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8574" y="5501840"/>
            <a:ext cx="2704433" cy="668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776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31189" y="3801993"/>
            <a:ext cx="4898571" cy="954107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>
              <a:defRPr/>
            </a:pPr>
            <a:r>
              <a:rPr lang="de-DE" sz="3200" dirty="0">
                <a:solidFill>
                  <a:schemeClr val="accent1"/>
                </a:solidFill>
              </a:rPr>
              <a:t>Übungen am Arbeitsplatz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r>
              <a:rPr lang="de-DE" sz="2400" b="1" dirty="0">
                <a:ea typeface="Arial" charset="0"/>
                <a:cs typeface="Arial" charset="0"/>
              </a:rPr>
              <a:t> Sternengriff: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31189" y="4756100"/>
            <a:ext cx="10529622" cy="1323439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cs typeface="Arial" charset="0"/>
              </a:rPr>
              <a:t>Im Sitzen oder Stehen mit der rechten Hand ganz langsam so hoch wie möglich in die Luft greifen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cs typeface="Arial" charset="0"/>
              </a:rPr>
              <a:t>Die Spannung langsam lösen, dabei kräftig ausatmen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cs typeface="Arial" charset="0"/>
              </a:rPr>
              <a:t>Anschließend die andere Seite dehnen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cs typeface="Arial" charset="0"/>
              </a:rPr>
              <a:t>Im Wechsel 5 Wiederholungen</a:t>
            </a:r>
          </a:p>
          <a:p>
            <a:endParaRPr lang="de-DE" sz="1600" dirty="0">
              <a:ea typeface="Arial" charset="0"/>
              <a:cs typeface="Arial" charset="0"/>
            </a:endParaRPr>
          </a:p>
        </p:txBody>
      </p:sp>
      <p:pic>
        <p:nvPicPr>
          <p:cNvPr id="8" name="Bild 6">
            <a:extLst>
              <a:ext uri="{FF2B5EF4-FFF2-40B4-BE49-F238E27FC236}">
                <a16:creationId xmlns:a16="http://schemas.microsoft.com/office/drawing/2014/main" id="{CEEC550E-667A-6AB6-8771-81E95EB93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7159" t="11057" r="-107159" b="9674"/>
          <a:stretch/>
        </p:blipFill>
        <p:spPr>
          <a:xfrm>
            <a:off x="50132" y="336890"/>
            <a:ext cx="12091737" cy="30560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75A0CE46-907D-3005-0E9D-A0250EB1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135" y="6458750"/>
            <a:ext cx="523043" cy="365125"/>
          </a:xfrm>
        </p:spPr>
        <p:txBody>
          <a:bodyPr/>
          <a:lstStyle/>
          <a:p>
            <a:fld id="{9564BF1B-7A00-4FDB-9ACC-13A0BEC11AB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95F6F7F-C53B-B331-8C15-977D784E3D86}"/>
              </a:ext>
            </a:extLst>
          </p:cNvPr>
          <p:cNvSpPr/>
          <p:nvPr/>
        </p:nvSpPr>
        <p:spPr>
          <a:xfrm>
            <a:off x="10272051" y="3177467"/>
            <a:ext cx="10887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800" dirty="0"/>
              <a:t>© Fotolia - 96191305 </a:t>
            </a:r>
          </a:p>
        </p:txBody>
      </p:sp>
    </p:spTree>
    <p:extLst>
      <p:ext uri="{BB962C8B-B14F-4D97-AF65-F5344CB8AC3E}">
        <p14:creationId xmlns:p14="http://schemas.microsoft.com/office/powerpoint/2010/main" val="214269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CBC16-6509-8C05-6943-946CE510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20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DA9002E-B344-74F9-6E92-B29BBD4A95E2}"/>
              </a:ext>
            </a:extLst>
          </p:cNvPr>
          <p:cNvGrpSpPr/>
          <p:nvPr/>
        </p:nvGrpSpPr>
        <p:grpSpPr>
          <a:xfrm>
            <a:off x="1324687" y="2599764"/>
            <a:ext cx="9554045" cy="3818583"/>
            <a:chOff x="832432" y="2999344"/>
            <a:chExt cx="7702031" cy="3078368"/>
          </a:xfrm>
        </p:grpSpPr>
        <p:grpSp>
          <p:nvGrpSpPr>
            <p:cNvPr id="3" name="Gruppieren 1">
              <a:extLst>
                <a:ext uri="{FF2B5EF4-FFF2-40B4-BE49-F238E27FC236}">
                  <a16:creationId xmlns:a16="http://schemas.microsoft.com/office/drawing/2014/main" id="{2A5BDFA0-8A3C-4C7B-B95E-D87D05B1B122}"/>
                </a:ext>
              </a:extLst>
            </p:cNvPr>
            <p:cNvGrpSpPr/>
            <p:nvPr/>
          </p:nvGrpSpPr>
          <p:grpSpPr>
            <a:xfrm>
              <a:off x="6152254" y="2999344"/>
              <a:ext cx="2382205" cy="580431"/>
              <a:chOff x="7804811" y="2136922"/>
              <a:chExt cx="3176275" cy="773908"/>
            </a:xfrm>
          </p:grpSpPr>
          <p:sp>
            <p:nvSpPr>
              <p:cNvPr id="13" name="NR 1">
                <a:extLst>
                  <a:ext uri="{FF2B5EF4-FFF2-40B4-BE49-F238E27FC236}">
                    <a16:creationId xmlns:a16="http://schemas.microsoft.com/office/drawing/2014/main" id="{D0584DF6-E811-46E5-A045-148359646B8C}"/>
                  </a:ext>
                </a:extLst>
              </p:cNvPr>
              <p:cNvSpPr/>
              <p:nvPr/>
            </p:nvSpPr>
            <p:spPr>
              <a:xfrm>
                <a:off x="10207180" y="2136922"/>
                <a:ext cx="773906" cy="7739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 defTabSz="685800">
                  <a:defRPr/>
                </a:pPr>
                <a:r>
                  <a:rPr lang="de-DE" sz="1500" dirty="0">
                    <a:solidFill>
                      <a:prstClr val="white"/>
                    </a:solidFill>
                    <a:latin typeface="Segoe UI Semilight"/>
                  </a:rPr>
                  <a:t>1</a:t>
                </a:r>
              </a:p>
            </p:txBody>
          </p:sp>
          <p:sp>
            <p:nvSpPr>
              <p:cNvPr id="16" name="Textfeld 1">
                <a:extLst>
                  <a:ext uri="{FF2B5EF4-FFF2-40B4-BE49-F238E27FC236}">
                    <a16:creationId xmlns:a16="http://schemas.microsoft.com/office/drawing/2014/main" id="{0C4A78A5-033D-400C-B40D-FEA94476EB61}"/>
                  </a:ext>
                </a:extLst>
              </p:cNvPr>
              <p:cNvSpPr txBox="1"/>
              <p:nvPr/>
            </p:nvSpPr>
            <p:spPr>
              <a:xfrm>
                <a:off x="7804811" y="2136922"/>
                <a:ext cx="2392732" cy="7739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54000" tIns="54000" rIns="54000" bIns="54000" rtlCol="0" anchor="ctr" anchorCtr="0">
                <a:noAutofit/>
              </a:bodyPr>
              <a:lstStyle/>
              <a:p>
                <a:pPr defTabSz="685800">
                  <a:defRPr/>
                </a:pPr>
                <a:r>
                  <a:rPr lang="de-DE" sz="1600" dirty="0">
                    <a:solidFill>
                      <a:srgbClr val="565656"/>
                    </a:solidFill>
                  </a:rPr>
                  <a:t>Sie hält uns aufrecht</a:t>
                </a:r>
              </a:p>
            </p:txBody>
          </p:sp>
        </p:grpSp>
        <p:grpSp>
          <p:nvGrpSpPr>
            <p:cNvPr id="6" name="Gruppieren 2">
              <a:extLst>
                <a:ext uri="{FF2B5EF4-FFF2-40B4-BE49-F238E27FC236}">
                  <a16:creationId xmlns:a16="http://schemas.microsoft.com/office/drawing/2014/main" id="{F771CCF5-591A-497A-A867-320FFDE0DA24}"/>
                </a:ext>
              </a:extLst>
            </p:cNvPr>
            <p:cNvGrpSpPr/>
            <p:nvPr/>
          </p:nvGrpSpPr>
          <p:grpSpPr>
            <a:xfrm>
              <a:off x="6152256" y="4532461"/>
              <a:ext cx="2382207" cy="580431"/>
              <a:chOff x="7804811" y="4181077"/>
              <a:chExt cx="3176277" cy="773908"/>
            </a:xfrm>
          </p:grpSpPr>
          <p:sp>
            <p:nvSpPr>
              <p:cNvPr id="14" name="NR 2">
                <a:extLst>
                  <a:ext uri="{FF2B5EF4-FFF2-40B4-BE49-F238E27FC236}">
                    <a16:creationId xmlns:a16="http://schemas.microsoft.com/office/drawing/2014/main" id="{2E274669-0FF2-4F65-BB1A-4463068480F5}"/>
                  </a:ext>
                </a:extLst>
              </p:cNvPr>
              <p:cNvSpPr/>
              <p:nvPr/>
            </p:nvSpPr>
            <p:spPr>
              <a:xfrm>
                <a:off x="10207180" y="4181077"/>
                <a:ext cx="773908" cy="7739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 defTabSz="685800">
                  <a:defRPr/>
                </a:pPr>
                <a:r>
                  <a:rPr lang="de-DE" sz="1500" dirty="0">
                    <a:solidFill>
                      <a:prstClr val="white"/>
                    </a:solidFill>
                    <a:latin typeface="Segoe UI Semilight"/>
                  </a:rPr>
                  <a:t>2</a:t>
                </a:r>
              </a:p>
            </p:txBody>
          </p:sp>
          <p:sp>
            <p:nvSpPr>
              <p:cNvPr id="21" name="Textfeld 2">
                <a:extLst>
                  <a:ext uri="{FF2B5EF4-FFF2-40B4-BE49-F238E27FC236}">
                    <a16:creationId xmlns:a16="http://schemas.microsoft.com/office/drawing/2014/main" id="{46148180-5ED3-406C-B9AA-8019FE5F91D2}"/>
                  </a:ext>
                </a:extLst>
              </p:cNvPr>
              <p:cNvSpPr txBox="1"/>
              <p:nvPr/>
            </p:nvSpPr>
            <p:spPr>
              <a:xfrm>
                <a:off x="7804811" y="4181077"/>
                <a:ext cx="2392732" cy="7739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54000" tIns="54000" rIns="54000" bIns="54000" rtlCol="0" anchor="ctr" anchorCtr="0">
                <a:noAutofit/>
              </a:bodyPr>
              <a:lstStyle/>
              <a:p>
                <a:pPr defTabSz="685800">
                  <a:defRPr/>
                </a:pPr>
                <a:r>
                  <a:rPr lang="de-DE" sz="1600" dirty="0">
                    <a:solidFill>
                      <a:srgbClr val="565656"/>
                    </a:solidFill>
                  </a:rPr>
                  <a:t>Trägt Kopf, Schultern und Arme </a:t>
                </a:r>
              </a:p>
            </p:txBody>
          </p:sp>
        </p:grpSp>
        <p:grpSp>
          <p:nvGrpSpPr>
            <p:cNvPr id="2" name="Gruppieren 3">
              <a:extLst>
                <a:ext uri="{FF2B5EF4-FFF2-40B4-BE49-F238E27FC236}">
                  <a16:creationId xmlns:a16="http://schemas.microsoft.com/office/drawing/2014/main" id="{A26EDBF8-C227-4A16-8FAB-F42D818C89CC}"/>
                </a:ext>
              </a:extLst>
            </p:cNvPr>
            <p:cNvGrpSpPr/>
            <p:nvPr/>
          </p:nvGrpSpPr>
          <p:grpSpPr>
            <a:xfrm>
              <a:off x="3561100" y="5497275"/>
              <a:ext cx="2476073" cy="580437"/>
              <a:chOff x="4488063" y="5576098"/>
              <a:chExt cx="3301430" cy="773923"/>
            </a:xfrm>
          </p:grpSpPr>
          <p:sp>
            <p:nvSpPr>
              <p:cNvPr id="15" name="NR 3">
                <a:extLst>
                  <a:ext uri="{FF2B5EF4-FFF2-40B4-BE49-F238E27FC236}">
                    <a16:creationId xmlns:a16="http://schemas.microsoft.com/office/drawing/2014/main" id="{45D3E86F-F75C-47C4-B505-DF97B90B6906}"/>
                  </a:ext>
                </a:extLst>
              </p:cNvPr>
              <p:cNvSpPr/>
              <p:nvPr/>
            </p:nvSpPr>
            <p:spPr>
              <a:xfrm>
                <a:off x="4488063" y="5576098"/>
                <a:ext cx="773908" cy="77391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 defTabSz="685800">
                  <a:defRPr/>
                </a:pPr>
                <a:r>
                  <a:rPr lang="de-DE" sz="1500" dirty="0">
                    <a:solidFill>
                      <a:prstClr val="white"/>
                    </a:solidFill>
                    <a:latin typeface="Segoe UI Semilight"/>
                  </a:rPr>
                  <a:t>3</a:t>
                </a:r>
              </a:p>
            </p:txBody>
          </p:sp>
          <p:sp>
            <p:nvSpPr>
              <p:cNvPr id="22" name="Textfeld 3">
                <a:extLst>
                  <a:ext uri="{FF2B5EF4-FFF2-40B4-BE49-F238E27FC236}">
                    <a16:creationId xmlns:a16="http://schemas.microsoft.com/office/drawing/2014/main" id="{78193CB5-0295-4BA4-9339-8B7CCAAF1B0D}"/>
                  </a:ext>
                </a:extLst>
              </p:cNvPr>
              <p:cNvSpPr txBox="1"/>
              <p:nvPr/>
            </p:nvSpPr>
            <p:spPr>
              <a:xfrm>
                <a:off x="5261971" y="5576100"/>
                <a:ext cx="2527522" cy="77392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54000" tIns="54000" rIns="54000" bIns="54000" rtlCol="0" anchor="ctr" anchorCtr="0">
                <a:noAutofit/>
              </a:bodyPr>
              <a:lstStyle/>
              <a:p>
                <a:pPr defTabSz="685800">
                  <a:defRPr/>
                </a:pPr>
                <a:r>
                  <a:rPr lang="de-DE" sz="1600" dirty="0">
                    <a:solidFill>
                      <a:srgbClr val="565656"/>
                    </a:solidFill>
                  </a:rPr>
                  <a:t>Sie gibt unserem Körper halt und ermöglicht Bewegung zu allen Seiten </a:t>
                </a:r>
              </a:p>
            </p:txBody>
          </p:sp>
        </p:grpSp>
        <p:grpSp>
          <p:nvGrpSpPr>
            <p:cNvPr id="8" name="Gruppieren 5">
              <a:extLst>
                <a:ext uri="{FF2B5EF4-FFF2-40B4-BE49-F238E27FC236}">
                  <a16:creationId xmlns:a16="http://schemas.microsoft.com/office/drawing/2014/main" id="{3F728DC0-E506-4F19-A64A-809B777CDC93}"/>
                </a:ext>
              </a:extLst>
            </p:cNvPr>
            <p:cNvGrpSpPr/>
            <p:nvPr/>
          </p:nvGrpSpPr>
          <p:grpSpPr>
            <a:xfrm>
              <a:off x="832432" y="2999345"/>
              <a:ext cx="2481720" cy="588622"/>
              <a:chOff x="711710" y="2136922"/>
              <a:chExt cx="3308961" cy="784829"/>
            </a:xfrm>
          </p:grpSpPr>
          <p:sp>
            <p:nvSpPr>
              <p:cNvPr id="18" name="NR 5">
                <a:extLst>
                  <a:ext uri="{FF2B5EF4-FFF2-40B4-BE49-F238E27FC236}">
                    <a16:creationId xmlns:a16="http://schemas.microsoft.com/office/drawing/2014/main" id="{FBB3DAF7-1C03-4AF3-9178-0A6C0FE0A6BA}"/>
                  </a:ext>
                </a:extLst>
              </p:cNvPr>
              <p:cNvSpPr/>
              <p:nvPr/>
            </p:nvSpPr>
            <p:spPr>
              <a:xfrm>
                <a:off x="711710" y="2136922"/>
                <a:ext cx="773908" cy="77390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 defTabSz="685800">
                  <a:defRPr/>
                </a:pPr>
                <a:r>
                  <a:rPr lang="de-DE" sz="1500" dirty="0">
                    <a:solidFill>
                      <a:prstClr val="white"/>
                    </a:solidFill>
                    <a:latin typeface="Segoe UI Semilight"/>
                  </a:rPr>
                  <a:t>5</a:t>
                </a:r>
              </a:p>
            </p:txBody>
          </p:sp>
          <p:sp>
            <p:nvSpPr>
              <p:cNvPr id="24" name="Textfeld 5">
                <a:extLst>
                  <a:ext uri="{FF2B5EF4-FFF2-40B4-BE49-F238E27FC236}">
                    <a16:creationId xmlns:a16="http://schemas.microsoft.com/office/drawing/2014/main" id="{4D38158C-1063-4510-920B-1AEDF44D6B66}"/>
                  </a:ext>
                </a:extLst>
              </p:cNvPr>
              <p:cNvSpPr txBox="1"/>
              <p:nvPr/>
            </p:nvSpPr>
            <p:spPr>
              <a:xfrm>
                <a:off x="1482972" y="2147842"/>
                <a:ext cx="2537699" cy="77390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54000" tIns="54000" rIns="54000" bIns="54000" rtlCol="0" anchor="ctr" anchorCtr="0">
                <a:noAutofit/>
              </a:bodyPr>
              <a:lstStyle/>
              <a:p>
                <a:pPr defTabSz="685800">
                  <a:defRPr/>
                </a:pPr>
                <a:r>
                  <a:rPr lang="de-DE" sz="1600" dirty="0">
                    <a:solidFill>
                      <a:srgbClr val="565656"/>
                    </a:solidFill>
                  </a:rPr>
                  <a:t>Ist der Schutzpanzer für unser Rückenmark</a:t>
                </a:r>
              </a:p>
            </p:txBody>
          </p:sp>
        </p:grpSp>
        <p:grpSp>
          <p:nvGrpSpPr>
            <p:cNvPr id="7" name="Gruppieren 4">
              <a:extLst>
                <a:ext uri="{FF2B5EF4-FFF2-40B4-BE49-F238E27FC236}">
                  <a16:creationId xmlns:a16="http://schemas.microsoft.com/office/drawing/2014/main" id="{0D264BDC-E1F6-4916-BB5B-4D2BB7FB3A39}"/>
                </a:ext>
              </a:extLst>
            </p:cNvPr>
            <p:cNvGrpSpPr/>
            <p:nvPr/>
          </p:nvGrpSpPr>
          <p:grpSpPr>
            <a:xfrm>
              <a:off x="842516" y="4532461"/>
              <a:ext cx="2481720" cy="580431"/>
              <a:chOff x="725156" y="4181077"/>
              <a:chExt cx="3308961" cy="773908"/>
            </a:xfrm>
          </p:grpSpPr>
          <p:sp>
            <p:nvSpPr>
              <p:cNvPr id="19" name="NR 4">
                <a:extLst>
                  <a:ext uri="{FF2B5EF4-FFF2-40B4-BE49-F238E27FC236}">
                    <a16:creationId xmlns:a16="http://schemas.microsoft.com/office/drawing/2014/main" id="{4D35517E-DECA-401E-94BD-6AA8072E288E}"/>
                  </a:ext>
                </a:extLst>
              </p:cNvPr>
              <p:cNvSpPr/>
              <p:nvPr/>
            </p:nvSpPr>
            <p:spPr>
              <a:xfrm>
                <a:off x="725156" y="4181077"/>
                <a:ext cx="773908" cy="77390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 defTabSz="685800">
                  <a:defRPr/>
                </a:pPr>
                <a:r>
                  <a:rPr lang="de-DE" sz="1500" dirty="0">
                    <a:solidFill>
                      <a:prstClr val="white"/>
                    </a:solidFill>
                    <a:latin typeface="Segoe UI Semilight"/>
                  </a:rPr>
                  <a:t>4</a:t>
                </a:r>
              </a:p>
            </p:txBody>
          </p:sp>
          <p:sp>
            <p:nvSpPr>
              <p:cNvPr id="25" name="Textfeld 4">
                <a:extLst>
                  <a:ext uri="{FF2B5EF4-FFF2-40B4-BE49-F238E27FC236}">
                    <a16:creationId xmlns:a16="http://schemas.microsoft.com/office/drawing/2014/main" id="{F858DA07-6A39-4BB6-AA90-765AF4D3569D}"/>
                  </a:ext>
                </a:extLst>
              </p:cNvPr>
              <p:cNvSpPr txBox="1"/>
              <p:nvPr/>
            </p:nvSpPr>
            <p:spPr>
              <a:xfrm>
                <a:off x="1496418" y="4181077"/>
                <a:ext cx="2537699" cy="7739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lIns="54000" tIns="54000" rIns="54000" bIns="54000" rtlCol="0" anchor="ctr" anchorCtr="0">
                <a:noAutofit/>
              </a:bodyPr>
              <a:lstStyle/>
              <a:p>
                <a:pPr defTabSz="685800">
                  <a:defRPr/>
                </a:pPr>
                <a:r>
                  <a:rPr lang="de-DE" sz="1600" dirty="0">
                    <a:solidFill>
                      <a:srgbClr val="565656"/>
                    </a:solidFill>
                  </a:rPr>
                  <a:t>Nimmt die Kräfte beim Heben und Tragen auf</a:t>
                </a:r>
              </a:p>
            </p:txBody>
          </p:sp>
        </p:grpSp>
        <p:sp>
          <p:nvSpPr>
            <p:cNvPr id="11" name="Sechseck Zentrum">
              <a:extLst>
                <a:ext uri="{FF2B5EF4-FFF2-40B4-BE49-F238E27FC236}">
                  <a16:creationId xmlns:a16="http://schemas.microsoft.com/office/drawing/2014/main" id="{4960432A-1457-41BF-8AA2-BFFD41AEBF9E}"/>
                </a:ext>
              </a:extLst>
            </p:cNvPr>
            <p:cNvSpPr/>
            <p:nvPr/>
          </p:nvSpPr>
          <p:spPr>
            <a:xfrm>
              <a:off x="3779373" y="3007535"/>
              <a:ext cx="2257800" cy="2117820"/>
            </a:xfrm>
            <a:prstGeom prst="pentagon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1166" b="-21166"/>
              </a:stretch>
            </a:blipFill>
            <a:ln w="254000" cap="rnd">
              <a:solidFill>
                <a:schemeClr val="bg1"/>
              </a:solidFill>
              <a:round/>
            </a:ln>
            <a:effectLst>
              <a:outerShdw blurRad="241300" algn="tl" rotWithShape="0">
                <a:schemeClr val="tx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de-DE" sz="1350" dirty="0">
                <a:solidFill>
                  <a:prstClr val="white"/>
                </a:solidFill>
                <a:latin typeface="Segoe UI Semilight"/>
              </a:endParaRPr>
            </a:p>
          </p:txBody>
        </p:sp>
        <p:cxnSp>
          <p:nvCxnSpPr>
            <p:cNvPr id="5" name="Gerader Verbinder 1">
              <a:extLst>
                <a:ext uri="{FF2B5EF4-FFF2-40B4-BE49-F238E27FC236}">
                  <a16:creationId xmlns:a16="http://schemas.microsoft.com/office/drawing/2014/main" id="{C61DEB3E-66C6-4A19-A782-4FE0D015CFB4}"/>
                </a:ext>
              </a:extLst>
            </p:cNvPr>
            <p:cNvCxnSpPr>
              <a:cxnSpLocks/>
              <a:stCxn id="11" idx="0"/>
              <a:endCxn id="11" idx="5"/>
            </p:cNvCxnSpPr>
            <p:nvPr/>
          </p:nvCxnSpPr>
          <p:spPr>
            <a:xfrm>
              <a:off x="4908273" y="3007536"/>
              <a:ext cx="1128898" cy="808933"/>
            </a:xfrm>
            <a:prstGeom prst="line">
              <a:avLst/>
            </a:prstGeom>
            <a:ln w="44450" cap="rnd">
              <a:gradFill flip="none" rotWithShape="1">
                <a:gsLst>
                  <a:gs pos="0">
                    <a:schemeClr val="accent5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">
              <a:extLst>
                <a:ext uri="{FF2B5EF4-FFF2-40B4-BE49-F238E27FC236}">
                  <a16:creationId xmlns:a16="http://schemas.microsoft.com/office/drawing/2014/main" id="{4DD72800-7689-4F72-A6E1-D849BBB09BAE}"/>
                </a:ext>
              </a:extLst>
            </p:cNvPr>
            <p:cNvCxnSpPr>
              <a:cxnSpLocks/>
              <a:stCxn id="11" idx="5"/>
              <a:endCxn id="11" idx="4"/>
            </p:cNvCxnSpPr>
            <p:nvPr/>
          </p:nvCxnSpPr>
          <p:spPr>
            <a:xfrm flipH="1">
              <a:off x="5605971" y="3816468"/>
              <a:ext cx="431201" cy="1308882"/>
            </a:xfrm>
            <a:prstGeom prst="line">
              <a:avLst/>
            </a:prstGeom>
            <a:ln w="44450" cap="rnd"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">
              <a:extLst>
                <a:ext uri="{FF2B5EF4-FFF2-40B4-BE49-F238E27FC236}">
                  <a16:creationId xmlns:a16="http://schemas.microsoft.com/office/drawing/2014/main" id="{18C630F9-0D3E-4870-921C-CCC70211E810}"/>
                </a:ext>
              </a:extLst>
            </p:cNvPr>
            <p:cNvCxnSpPr>
              <a:cxnSpLocks/>
              <a:stCxn id="11" idx="4"/>
              <a:endCxn id="11" idx="2"/>
            </p:cNvCxnSpPr>
            <p:nvPr/>
          </p:nvCxnSpPr>
          <p:spPr>
            <a:xfrm flipH="1">
              <a:off x="4210576" y="5125350"/>
              <a:ext cx="1395394" cy="0"/>
            </a:xfrm>
            <a:prstGeom prst="line">
              <a:avLst/>
            </a:prstGeom>
            <a:ln w="44450" cap="rnd">
              <a:gradFill flip="none" rotWithShape="1"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4">
              <a:extLst>
                <a:ext uri="{FF2B5EF4-FFF2-40B4-BE49-F238E27FC236}">
                  <a16:creationId xmlns:a16="http://schemas.microsoft.com/office/drawing/2014/main" id="{64A76EB8-A4C0-4010-82E3-5E360781CBF9}"/>
                </a:ext>
              </a:extLst>
            </p:cNvPr>
            <p:cNvCxnSpPr>
              <a:cxnSpLocks/>
              <a:stCxn id="11" idx="1"/>
              <a:endCxn id="11" idx="2"/>
            </p:cNvCxnSpPr>
            <p:nvPr/>
          </p:nvCxnSpPr>
          <p:spPr>
            <a:xfrm>
              <a:off x="3779376" y="3816468"/>
              <a:ext cx="431201" cy="1308882"/>
            </a:xfrm>
            <a:prstGeom prst="line">
              <a:avLst/>
            </a:prstGeom>
            <a:ln w="44450" cap="rnd">
              <a:gradFill flip="none" rotWithShape="1">
                <a:gsLst>
                  <a:gs pos="100000">
                    <a:schemeClr val="accent4"/>
                  </a:gs>
                  <a:gs pos="0">
                    <a:schemeClr val="accent3"/>
                  </a:gs>
                </a:gsLst>
                <a:lin ang="1080000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5">
              <a:extLst>
                <a:ext uri="{FF2B5EF4-FFF2-40B4-BE49-F238E27FC236}">
                  <a16:creationId xmlns:a16="http://schemas.microsoft.com/office/drawing/2014/main" id="{909F3FAD-6CE7-489B-A9CA-00458651ECFE}"/>
                </a:ext>
              </a:extLst>
            </p:cNvPr>
            <p:cNvCxnSpPr>
              <a:cxnSpLocks/>
              <a:stCxn id="11" idx="0"/>
              <a:endCxn id="11" idx="1"/>
            </p:cNvCxnSpPr>
            <p:nvPr/>
          </p:nvCxnSpPr>
          <p:spPr>
            <a:xfrm flipH="1">
              <a:off x="3779375" y="3007536"/>
              <a:ext cx="1128898" cy="808933"/>
            </a:xfrm>
            <a:prstGeom prst="line">
              <a:avLst/>
            </a:prstGeom>
            <a:ln w="44450" cap="rnd">
              <a:gradFill flip="none" rotWithShape="1">
                <a:gsLst>
                  <a:gs pos="100000">
                    <a:schemeClr val="accent5"/>
                  </a:gs>
                  <a:gs pos="0">
                    <a:schemeClr val="accent4"/>
                  </a:gs>
                </a:gsLst>
                <a:lin ang="10800000" scaled="1"/>
                <a:tileRect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itel 56">
            <a:extLst>
              <a:ext uri="{FF2B5EF4-FFF2-40B4-BE49-F238E27FC236}">
                <a16:creationId xmlns:a16="http://schemas.microsoft.com/office/drawing/2014/main" id="{9388184C-1AD0-2D89-2AE0-66CACFCF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 der Wirbelsäule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D5D1B4C9-8B35-F359-44D3-988F07BD8B34}"/>
              </a:ext>
            </a:extLst>
          </p:cNvPr>
          <p:cNvSpPr txBox="1"/>
          <p:nvPr/>
        </p:nvSpPr>
        <p:spPr>
          <a:xfrm>
            <a:off x="838200" y="1808163"/>
            <a:ext cx="5400600" cy="5062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2000" b="1">
                <a:ea typeface="Arial" charset="0"/>
                <a:cs typeface="Arial" charset="0"/>
              </a:rPr>
              <a:t>Die Wirbelsäule erfüllt viele Aufgaben, nämlich:</a:t>
            </a:r>
            <a:endParaRPr lang="de-DE" sz="2000" b="1" dirty="0">
              <a:ea typeface="Arial" charset="0"/>
              <a:cs typeface="Arial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69FF91C-4DE2-1E01-A73D-AAADE8F4C547}"/>
              </a:ext>
            </a:extLst>
          </p:cNvPr>
          <p:cNvSpPr/>
          <p:nvPr/>
        </p:nvSpPr>
        <p:spPr>
          <a:xfrm>
            <a:off x="6159662" y="4913816"/>
            <a:ext cx="10150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+mj-lt"/>
              </a:rPr>
              <a:t>© Fotolia - 3397367</a:t>
            </a:r>
          </a:p>
        </p:txBody>
      </p:sp>
    </p:spTree>
    <p:extLst>
      <p:ext uri="{BB962C8B-B14F-4D97-AF65-F5344CB8AC3E}">
        <p14:creationId xmlns:p14="http://schemas.microsoft.com/office/powerpoint/2010/main" val="208048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Diese Kräfte wirken auf die Bandscheiben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Bei einer Beugung nach vorn um 60° ohne Last wird auf die Bandscheiben eine Kraft von  1.800 Newton / 180 kg ausgeübt!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71A2CC-CE8F-48CF-B64F-79E94C6A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2442786"/>
            <a:ext cx="7524328" cy="3757989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E193124-BCC9-4A32-BA13-18C36046B571}"/>
              </a:ext>
            </a:extLst>
          </p:cNvPr>
          <p:cNvSpPr/>
          <p:nvPr/>
        </p:nvSpPr>
        <p:spPr>
          <a:xfrm>
            <a:off x="8904312" y="5784463"/>
            <a:ext cx="6703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S. Specht</a:t>
            </a:r>
          </a:p>
        </p:txBody>
      </p:sp>
    </p:spTree>
    <p:extLst>
      <p:ext uri="{BB962C8B-B14F-4D97-AF65-F5344CB8AC3E}">
        <p14:creationId xmlns:p14="http://schemas.microsoft.com/office/powerpoint/2010/main" val="103741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Gefahren beim Heben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pPr marL="0" indent="0">
              <a:buNone/>
            </a:pPr>
            <a:endParaRPr lang="de-DE" altLang="de-DE" dirty="0"/>
          </a:p>
          <a:p>
            <a:pPr marL="0" indent="0">
              <a:buNone/>
            </a:pPr>
            <a:endParaRPr lang="de-DE" altLang="de-DE" dirty="0"/>
          </a:p>
          <a:p>
            <a:pPr marL="0" indent="0">
              <a:buNone/>
            </a:pPr>
            <a:r>
              <a:rPr lang="de-DE" altLang="de-DE" dirty="0"/>
              <a:t>Zwecks Vermeidung von Überlastungen der Bandscheiben sollten Heben und Tragen nur aus gerader Rückenhaltung erfolgen.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D39589A-40B6-4E96-957F-306B0350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83" y="1808163"/>
            <a:ext cx="5794635" cy="37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26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5"/>
          <a:stretch/>
        </p:blipFill>
        <p:spPr>
          <a:xfrm>
            <a:off x="3418126" y="1808163"/>
            <a:ext cx="5150549" cy="3990115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 Heben Sie richtig!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FB2D525-8DD5-4B52-BB11-9A25ADE2142E}"/>
              </a:ext>
            </a:extLst>
          </p:cNvPr>
          <p:cNvSpPr/>
          <p:nvPr/>
        </p:nvSpPr>
        <p:spPr>
          <a:xfrm>
            <a:off x="7032104" y="5765625"/>
            <a:ext cx="11176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latin typeface="+mj-lt"/>
              </a:rPr>
              <a:t>© Fotolia - 234636315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BA20FA6-A155-426B-BC46-8AA811D1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2990D43-03D6-4DF0-8366-46DA32121961}"/>
              </a:ext>
            </a:extLst>
          </p:cNvPr>
          <p:cNvSpPr/>
          <p:nvPr/>
        </p:nvSpPr>
        <p:spPr>
          <a:xfrm>
            <a:off x="3418125" y="4869160"/>
            <a:ext cx="2029803" cy="72008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FF0000"/>
                </a:solidFill>
              </a:rPr>
              <a:t>falsches </a:t>
            </a:r>
          </a:p>
          <a:p>
            <a:pPr algn="ctr"/>
            <a:r>
              <a:rPr lang="de-DE" sz="2000" dirty="0">
                <a:solidFill>
                  <a:srgbClr val="FF0000"/>
                </a:solidFill>
              </a:rPr>
              <a:t>Heben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779DBF8-4DF5-4B3D-9A3D-517E2E8A9C87}"/>
              </a:ext>
            </a:extLst>
          </p:cNvPr>
          <p:cNvSpPr/>
          <p:nvPr/>
        </p:nvSpPr>
        <p:spPr>
          <a:xfrm>
            <a:off x="6384033" y="4884197"/>
            <a:ext cx="2029803" cy="72008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>
                <a:solidFill>
                  <a:srgbClr val="00B050"/>
                </a:solidFill>
              </a:rPr>
              <a:t>korrektes </a:t>
            </a:r>
          </a:p>
          <a:p>
            <a:pPr algn="ctr"/>
            <a:r>
              <a:rPr lang="de-DE" sz="2000" dirty="0">
                <a:solidFill>
                  <a:srgbClr val="00B050"/>
                </a:solidFill>
              </a:rPr>
              <a:t>Heben</a:t>
            </a:r>
          </a:p>
        </p:txBody>
      </p:sp>
    </p:spTree>
    <p:extLst>
      <p:ext uri="{BB962C8B-B14F-4D97-AF65-F5344CB8AC3E}">
        <p14:creationId xmlns:p14="http://schemas.microsoft.com/office/powerpoint/2010/main" val="196848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3D8058C-48BB-4FF1-9FA7-9B0240D8D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268761"/>
            <a:ext cx="5167294" cy="4753961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Umgang mit schweren Lasten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D20F3F97-A614-6030-B781-01C5D03D9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Last möglichst eng am Körper tragen!</a:t>
            </a:r>
          </a:p>
          <a:p>
            <a:r>
              <a:rPr lang="de-DE" dirty="0"/>
              <a:t>Schwere Lasten stets zu zweit tragen ...</a:t>
            </a:r>
          </a:p>
          <a:p>
            <a:r>
              <a:rPr lang="de-DE" dirty="0"/>
              <a:t>... oder geeignete Hilfsmittel benutzen!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089140C-909F-4B57-9180-ABEF4A99F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99D618E-46C6-4629-9B1B-16C6C7BC538F}"/>
              </a:ext>
            </a:extLst>
          </p:cNvPr>
          <p:cNvSpPr/>
          <p:nvPr/>
        </p:nvSpPr>
        <p:spPr>
          <a:xfrm>
            <a:off x="8400256" y="5914999"/>
            <a:ext cx="11176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>
                <a:latin typeface="+mj-lt"/>
              </a:rPr>
              <a:t>© Fotolia - 234636282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237F03D-DE67-4A19-8734-90A86B2E3FA7}"/>
              </a:ext>
            </a:extLst>
          </p:cNvPr>
          <p:cNvSpPr/>
          <p:nvPr/>
        </p:nvSpPr>
        <p:spPr>
          <a:xfrm>
            <a:off x="4367809" y="5193256"/>
            <a:ext cx="2029803" cy="72008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FF0000"/>
                </a:solidFill>
              </a:rPr>
              <a:t>falsches </a:t>
            </a:r>
          </a:p>
          <a:p>
            <a:pPr algn="ctr"/>
            <a:r>
              <a:rPr lang="de-DE" sz="2000" dirty="0">
                <a:solidFill>
                  <a:srgbClr val="FF0000"/>
                </a:solidFill>
              </a:rPr>
              <a:t>Heben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9299D74-B05E-405C-80F2-FE3E7230D41B}"/>
              </a:ext>
            </a:extLst>
          </p:cNvPr>
          <p:cNvSpPr/>
          <p:nvPr/>
        </p:nvSpPr>
        <p:spPr>
          <a:xfrm>
            <a:off x="7824193" y="5193256"/>
            <a:ext cx="2029803" cy="72008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>
                <a:solidFill>
                  <a:srgbClr val="00B050"/>
                </a:solidFill>
              </a:rPr>
              <a:t>korrektes </a:t>
            </a:r>
          </a:p>
          <a:p>
            <a:pPr algn="ctr"/>
            <a:r>
              <a:rPr lang="de-DE" sz="2000" dirty="0">
                <a:solidFill>
                  <a:srgbClr val="00B050"/>
                </a:solidFill>
              </a:rPr>
              <a:t>Heben</a:t>
            </a:r>
          </a:p>
        </p:txBody>
      </p:sp>
    </p:spTree>
    <p:extLst>
      <p:ext uri="{BB962C8B-B14F-4D97-AF65-F5344CB8AC3E}">
        <p14:creationId xmlns:p14="http://schemas.microsoft.com/office/powerpoint/2010/main" val="201531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5530-4574-4ADE-B62C-F834E7CA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7 goldene Regeln für die gesundheitsschonende Handhabung von Lasten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BA514C-D5B3-48E5-AC98-BC7B3B11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7C7D-181E-4EAC-A78B-6E585F4A0810}" type="slidenum">
              <a:rPr lang="de-DE" smtClean="0"/>
              <a:t>7</a:t>
            </a:fld>
            <a:endParaRPr lang="de-DE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DE2BEA6-77C3-4616-BAF4-3645443D7DBD}"/>
              </a:ext>
            </a:extLst>
          </p:cNvPr>
          <p:cNvGrpSpPr/>
          <p:nvPr/>
        </p:nvGrpSpPr>
        <p:grpSpPr>
          <a:xfrm>
            <a:off x="1333020" y="1843178"/>
            <a:ext cx="9525706" cy="4489421"/>
            <a:chOff x="975968" y="1873251"/>
            <a:chExt cx="10239718" cy="4825931"/>
          </a:xfrm>
        </p:grpSpPr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B7381613-C578-4BB4-B1F5-ADE0779B2F6F}"/>
                </a:ext>
              </a:extLst>
            </p:cNvPr>
            <p:cNvSpPr/>
            <p:nvPr/>
          </p:nvSpPr>
          <p:spPr>
            <a:xfrm rot="10800000">
              <a:off x="5036885" y="3341086"/>
              <a:ext cx="2117881" cy="211787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de-DE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48A7001B-DE6A-4634-8E44-7DFCBCD31E82}"/>
                </a:ext>
              </a:extLst>
            </p:cNvPr>
            <p:cNvGrpSpPr/>
            <p:nvPr/>
          </p:nvGrpSpPr>
          <p:grpSpPr>
            <a:xfrm>
              <a:off x="4379681" y="1873251"/>
              <a:ext cx="681128" cy="681124"/>
              <a:chOff x="946437" y="1844674"/>
              <a:chExt cx="1061972" cy="1061968"/>
            </a:xfrm>
          </p:grpSpPr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id="{7AA6502F-86A5-44A4-8267-2A0904B019EF}"/>
                  </a:ext>
                </a:extLst>
              </p:cNvPr>
              <p:cNvSpPr/>
              <p:nvPr/>
            </p:nvSpPr>
            <p:spPr>
              <a:xfrm>
                <a:off x="946437" y="1844674"/>
                <a:ext cx="1061972" cy="10619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105" name="Ellipse 104">
                <a:extLst>
                  <a:ext uri="{FF2B5EF4-FFF2-40B4-BE49-F238E27FC236}">
                    <a16:creationId xmlns:a16="http://schemas.microsoft.com/office/drawing/2014/main" id="{589E39DC-2731-489C-A67A-514595A5BE8D}"/>
                  </a:ext>
                </a:extLst>
              </p:cNvPr>
              <p:cNvSpPr/>
              <p:nvPr/>
            </p:nvSpPr>
            <p:spPr>
              <a:xfrm>
                <a:off x="1038142" y="1936379"/>
                <a:ext cx="878562" cy="878558"/>
              </a:xfrm>
              <a:prstGeom prst="ellipse">
                <a:avLst/>
              </a:prstGeom>
              <a:solidFill>
                <a:schemeClr val="accent1"/>
              </a:solidFill>
              <a:ln w="5060" cap="flat">
                <a:noFill/>
                <a:prstDash val="solid"/>
                <a:miter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350" dirty="0"/>
              </a:p>
            </p:txBody>
          </p:sp>
          <p:pic>
            <p:nvPicPr>
              <p:cNvPr id="18" name="Grafik 17" descr="Marke 1 mit einfarbiger Füllung">
                <a:extLst>
                  <a:ext uri="{FF2B5EF4-FFF2-40B4-BE49-F238E27FC236}">
                    <a16:creationId xmlns:a16="http://schemas.microsoft.com/office/drawing/2014/main" id="{246B1861-8572-49D3-BF69-E8E4FD9F8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1216544" y="2114779"/>
                <a:ext cx="521756" cy="521757"/>
              </a:xfrm>
              <a:prstGeom prst="rect">
                <a:avLst/>
              </a:prstGeom>
            </p:spPr>
          </p:pic>
        </p:grpSp>
        <p:sp>
          <p:nvSpPr>
            <p:cNvPr id="143" name="Text Box 57">
              <a:extLst>
                <a:ext uri="{FF2B5EF4-FFF2-40B4-BE49-F238E27FC236}">
                  <a16:creationId xmlns:a16="http://schemas.microsoft.com/office/drawing/2014/main" id="{B09B381B-AC96-4B14-A7C6-810CA72FC5D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059360" y="2075314"/>
              <a:ext cx="27526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5000" tIns="0" rIns="135000" bIns="0" anchor="ctr" anchorCtr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450"/>
                </a:spcAft>
              </a:pPr>
              <a:r>
                <a:rPr lang="de-DE" sz="1500" b="1" dirty="0">
                  <a:solidFill>
                    <a:schemeClr val="accent1"/>
                  </a:solidFill>
                </a:rPr>
                <a:t>Regel</a:t>
              </a:r>
              <a:endParaRPr lang="de-DE" b="1" dirty="0">
                <a:solidFill>
                  <a:schemeClr val="accent1"/>
                </a:solidFill>
              </a:endParaRPr>
            </a:p>
          </p:txBody>
        </p:sp>
        <p:sp>
          <p:nvSpPr>
            <p:cNvPr id="158" name="Text Box 57">
              <a:extLst>
                <a:ext uri="{FF2B5EF4-FFF2-40B4-BE49-F238E27FC236}">
                  <a16:creationId xmlns:a16="http://schemas.microsoft.com/office/drawing/2014/main" id="{D4E3FFB2-9A4D-4B30-9E16-4306DC69258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059359" y="2564657"/>
              <a:ext cx="2752610" cy="714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5000" tIns="0" rIns="135000" bIns="0" anchor="t" anchorCtr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450"/>
                </a:spcAft>
              </a:pPr>
              <a:r>
                <a:rPr lang="de-DE" altLang="de-DE" sz="1600" dirty="0">
                  <a:ea typeface="Arial" charset="0"/>
                  <a:cs typeface="Arial" charset="0"/>
                </a:rPr>
                <a:t>Zunächst Gewicht, Form und Griffmöglichkeit der Last feststellen.</a:t>
              </a:r>
              <a:endParaRPr lang="de-DE" sz="1600" dirty="0">
                <a:solidFill>
                  <a:srgbClr val="565656"/>
                </a:solidFill>
              </a:endParaRPr>
            </a:p>
          </p:txBody>
        </p:sp>
        <p:grpSp>
          <p:nvGrpSpPr>
            <p:cNvPr id="89" name="Gruppieren 88">
              <a:extLst>
                <a:ext uri="{FF2B5EF4-FFF2-40B4-BE49-F238E27FC236}">
                  <a16:creationId xmlns:a16="http://schemas.microsoft.com/office/drawing/2014/main" id="{6D7D4E6E-F380-4B4A-B58F-97A33867CCB6}"/>
                </a:ext>
              </a:extLst>
            </p:cNvPr>
            <p:cNvGrpSpPr/>
            <p:nvPr/>
          </p:nvGrpSpPr>
          <p:grpSpPr>
            <a:xfrm>
              <a:off x="5096369" y="3400572"/>
              <a:ext cx="1998913" cy="1998906"/>
              <a:chOff x="5036886" y="2945738"/>
              <a:chExt cx="2117882" cy="2117874"/>
            </a:xfrm>
          </p:grpSpPr>
          <p:sp>
            <p:nvSpPr>
              <p:cNvPr id="90" name="Ellipse 89">
                <a:extLst>
                  <a:ext uri="{FF2B5EF4-FFF2-40B4-BE49-F238E27FC236}">
                    <a16:creationId xmlns:a16="http://schemas.microsoft.com/office/drawing/2014/main" id="{04C2DCE7-8FB8-47FB-AD7A-8A77392A1C7D}"/>
                  </a:ext>
                </a:extLst>
              </p:cNvPr>
              <p:cNvSpPr/>
              <p:nvPr/>
            </p:nvSpPr>
            <p:spPr>
              <a:xfrm rot="10800000">
                <a:off x="5036886" y="2945738"/>
                <a:ext cx="2117882" cy="211787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91" name="Ellipse 90">
                <a:extLst>
                  <a:ext uri="{FF2B5EF4-FFF2-40B4-BE49-F238E27FC236}">
                    <a16:creationId xmlns:a16="http://schemas.microsoft.com/office/drawing/2014/main" id="{0C71EFC9-4F8B-4318-A259-6A6BBBC279F5}"/>
                  </a:ext>
                </a:extLst>
              </p:cNvPr>
              <p:cNvSpPr/>
              <p:nvPr/>
            </p:nvSpPr>
            <p:spPr>
              <a:xfrm rot="10800000" flipV="1">
                <a:off x="5129405" y="3038257"/>
                <a:ext cx="1932844" cy="193283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45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87AB15E6-43BC-4C46-8EEE-0F185299FDB8}"/>
                </a:ext>
              </a:extLst>
            </p:cNvPr>
            <p:cNvGrpSpPr/>
            <p:nvPr/>
          </p:nvGrpSpPr>
          <p:grpSpPr>
            <a:xfrm>
              <a:off x="1316529" y="2450070"/>
              <a:ext cx="3403713" cy="1156698"/>
              <a:chOff x="1316530" y="2450069"/>
              <a:chExt cx="3403713" cy="1156698"/>
            </a:xfrm>
          </p:grpSpPr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489C015F-7EF8-4BFE-A249-5410E759D5F5}"/>
                  </a:ext>
                </a:extLst>
              </p:cNvPr>
              <p:cNvGrpSpPr/>
              <p:nvPr/>
            </p:nvGrpSpPr>
            <p:grpSpPr>
              <a:xfrm>
                <a:off x="1316530" y="2450069"/>
                <a:ext cx="681128" cy="681124"/>
                <a:chOff x="967666" y="5099457"/>
                <a:chExt cx="1061972" cy="1061968"/>
              </a:xfrm>
            </p:grpSpPr>
            <p:sp>
              <p:nvSpPr>
                <p:cNvPr id="65" name="Ellipse 64">
                  <a:extLst>
                    <a:ext uri="{FF2B5EF4-FFF2-40B4-BE49-F238E27FC236}">
                      <a16:creationId xmlns:a16="http://schemas.microsoft.com/office/drawing/2014/main" id="{7FFCA5D8-28A3-424A-AA69-D73E2B8EF1A2}"/>
                    </a:ext>
                  </a:extLst>
                </p:cNvPr>
                <p:cNvSpPr/>
                <p:nvPr/>
              </p:nvSpPr>
              <p:spPr>
                <a:xfrm>
                  <a:off x="967666" y="5099457"/>
                  <a:ext cx="1061972" cy="10619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de-DE" sz="1200" dirty="0"/>
                </a:p>
              </p:txBody>
            </p:sp>
            <p:sp>
              <p:nvSpPr>
                <p:cNvPr id="103" name="Ellipse 102">
                  <a:extLst>
                    <a:ext uri="{FF2B5EF4-FFF2-40B4-BE49-F238E27FC236}">
                      <a16:creationId xmlns:a16="http://schemas.microsoft.com/office/drawing/2014/main" id="{65A794B7-3A11-4116-B46F-3D406B0725CB}"/>
                    </a:ext>
                  </a:extLst>
                </p:cNvPr>
                <p:cNvSpPr/>
                <p:nvPr/>
              </p:nvSpPr>
              <p:spPr>
                <a:xfrm>
                  <a:off x="1059371" y="5191162"/>
                  <a:ext cx="878562" cy="878558"/>
                </a:xfrm>
                <a:prstGeom prst="ellipse">
                  <a:avLst/>
                </a:prstGeom>
                <a:solidFill>
                  <a:schemeClr val="accent5"/>
                </a:solidFill>
                <a:ln w="5060" cap="flat">
                  <a:noFill/>
                  <a:prstDash val="solid"/>
                  <a:miter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de-DE" sz="1200" dirty="0"/>
                </a:p>
              </p:txBody>
            </p:sp>
            <p:pic>
              <p:nvPicPr>
                <p:cNvPr id="7" name="Grafik 6" descr="Marke 7 mit einfarbiger Füllung">
                  <a:extLst>
                    <a:ext uri="{FF2B5EF4-FFF2-40B4-BE49-F238E27FC236}">
                      <a16:creationId xmlns:a16="http://schemas.microsoft.com/office/drawing/2014/main" id="{BAA4C3D8-C1D7-4F36-813E-64F15EC9A1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/>
              </p:blipFill>
              <p:spPr>
                <a:xfrm>
                  <a:off x="1237773" y="5369562"/>
                  <a:ext cx="521756" cy="521757"/>
                </a:xfrm>
                <a:prstGeom prst="rect">
                  <a:avLst/>
                </a:prstGeom>
              </p:spPr>
            </p:pic>
          </p:grpSp>
          <p:sp>
            <p:nvSpPr>
              <p:cNvPr id="146" name="Text Box 57">
                <a:extLst>
                  <a:ext uri="{FF2B5EF4-FFF2-40B4-BE49-F238E27FC236}">
                    <a16:creationId xmlns:a16="http://schemas.microsoft.com/office/drawing/2014/main" id="{62F9D05B-4FF6-43CF-9997-88B2908267E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997659" y="2641633"/>
                <a:ext cx="2722584" cy="332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35000" tIns="0" rIns="135000" bIns="0" anchor="ctr" anchorCtr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450"/>
                  </a:spcAft>
                </a:pPr>
                <a:r>
                  <a:rPr lang="de-DE" b="1" dirty="0">
                    <a:solidFill>
                      <a:schemeClr val="accent5"/>
                    </a:solidFill>
                  </a:rPr>
                  <a:t>Regel</a:t>
                </a:r>
              </a:p>
            </p:txBody>
          </p:sp>
          <p:sp>
            <p:nvSpPr>
              <p:cNvPr id="161" name="Text Box 57">
                <a:extLst>
                  <a:ext uri="{FF2B5EF4-FFF2-40B4-BE49-F238E27FC236}">
                    <a16:creationId xmlns:a16="http://schemas.microsoft.com/office/drawing/2014/main" id="{478A6CB9-EF99-41B8-BE2F-7C72E8D7034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997659" y="3130348"/>
                <a:ext cx="2722584" cy="476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35000" tIns="0" rIns="135000" bIns="0" anchor="t" anchorCtr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450"/>
                  </a:spcAft>
                </a:pPr>
                <a:r>
                  <a:rPr lang="de-DE" altLang="de-DE" sz="1600" dirty="0">
                    <a:ea typeface="Arial" charset="0"/>
                    <a:cs typeface="Arial" charset="0"/>
                  </a:rPr>
                  <a:t>Geeignete Hilfsmittel verwenden.</a:t>
                </a:r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253D8587-7506-41FB-9A41-9175A846039B}"/>
                </a:ext>
              </a:extLst>
            </p:cNvPr>
            <p:cNvGrpSpPr/>
            <p:nvPr/>
          </p:nvGrpSpPr>
          <p:grpSpPr>
            <a:xfrm>
              <a:off x="975968" y="3781086"/>
              <a:ext cx="3403715" cy="1156696"/>
              <a:chOff x="975968" y="3863258"/>
              <a:chExt cx="3403715" cy="1156696"/>
            </a:xfrm>
          </p:grpSpPr>
          <p:grpSp>
            <p:nvGrpSpPr>
              <p:cNvPr id="34" name="Gruppieren 33">
                <a:extLst>
                  <a:ext uri="{FF2B5EF4-FFF2-40B4-BE49-F238E27FC236}">
                    <a16:creationId xmlns:a16="http://schemas.microsoft.com/office/drawing/2014/main" id="{8E5A2DBD-60B3-4690-BF45-5717C7EB7D95}"/>
                  </a:ext>
                </a:extLst>
              </p:cNvPr>
              <p:cNvGrpSpPr/>
              <p:nvPr/>
            </p:nvGrpSpPr>
            <p:grpSpPr>
              <a:xfrm>
                <a:off x="975968" y="3863258"/>
                <a:ext cx="681128" cy="681124"/>
                <a:chOff x="5565014" y="5099457"/>
                <a:chExt cx="1061972" cy="1061968"/>
              </a:xfrm>
            </p:grpSpPr>
            <p:sp>
              <p:nvSpPr>
                <p:cNvPr id="68" name="Ellipse 67">
                  <a:extLst>
                    <a:ext uri="{FF2B5EF4-FFF2-40B4-BE49-F238E27FC236}">
                      <a16:creationId xmlns:a16="http://schemas.microsoft.com/office/drawing/2014/main" id="{24EF39EF-69D8-42A2-AF3F-CB217743054D}"/>
                    </a:ext>
                  </a:extLst>
                </p:cNvPr>
                <p:cNvSpPr/>
                <p:nvPr/>
              </p:nvSpPr>
              <p:spPr>
                <a:xfrm>
                  <a:off x="5565014" y="5099457"/>
                  <a:ext cx="1061972" cy="10619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de-DE" sz="1350" dirty="0"/>
                </a:p>
              </p:txBody>
            </p:sp>
            <p:sp>
              <p:nvSpPr>
                <p:cNvPr id="106" name="Ellipse 105">
                  <a:extLst>
                    <a:ext uri="{FF2B5EF4-FFF2-40B4-BE49-F238E27FC236}">
                      <a16:creationId xmlns:a16="http://schemas.microsoft.com/office/drawing/2014/main" id="{226FDF2A-C6F0-459A-AF56-56D35C837D6B}"/>
                    </a:ext>
                  </a:extLst>
                </p:cNvPr>
                <p:cNvSpPr/>
                <p:nvPr/>
              </p:nvSpPr>
              <p:spPr>
                <a:xfrm>
                  <a:off x="5656719" y="5191162"/>
                  <a:ext cx="878562" cy="878558"/>
                </a:xfrm>
                <a:prstGeom prst="ellipse">
                  <a:avLst/>
                </a:prstGeom>
                <a:solidFill>
                  <a:schemeClr val="accent2"/>
                </a:solidFill>
                <a:ln w="5060" cap="flat">
                  <a:noFill/>
                  <a:prstDash val="solid"/>
                  <a:miter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ctr"/>
                  <a:endParaRPr lang="de-DE" sz="1350" dirty="0"/>
                </a:p>
              </p:txBody>
            </p:sp>
            <p:pic>
              <p:nvPicPr>
                <p:cNvPr id="9" name="Grafik 8" descr="Marke 6 mit einfarbiger Füllung">
                  <a:extLst>
                    <a:ext uri="{FF2B5EF4-FFF2-40B4-BE49-F238E27FC236}">
                      <a16:creationId xmlns:a16="http://schemas.microsoft.com/office/drawing/2014/main" id="{AE96936A-097A-49F2-BC15-F86039285B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/>
              </p:blipFill>
              <p:spPr>
                <a:xfrm>
                  <a:off x="5835121" y="5369562"/>
                  <a:ext cx="521756" cy="521757"/>
                </a:xfrm>
                <a:prstGeom prst="rect">
                  <a:avLst/>
                </a:prstGeom>
              </p:spPr>
            </p:pic>
          </p:grpSp>
          <p:sp>
            <p:nvSpPr>
              <p:cNvPr id="145" name="Text Box 57">
                <a:extLst>
                  <a:ext uri="{FF2B5EF4-FFF2-40B4-BE49-F238E27FC236}">
                    <a16:creationId xmlns:a16="http://schemas.microsoft.com/office/drawing/2014/main" id="{2EE7FDBD-2F0D-4E87-817A-C80F9387550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657097" y="4037621"/>
                <a:ext cx="2722586" cy="332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35000" tIns="0" rIns="135000" bIns="0" anchor="ctr" anchorCtr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450"/>
                  </a:spcAft>
                </a:pPr>
                <a:r>
                  <a:rPr lang="de-DE" b="1" dirty="0">
                    <a:solidFill>
                      <a:schemeClr val="accent2"/>
                    </a:solidFill>
                  </a:rPr>
                  <a:t>Regel</a:t>
                </a:r>
              </a:p>
            </p:txBody>
          </p:sp>
          <p:sp>
            <p:nvSpPr>
              <p:cNvPr id="163" name="Text Box 57">
                <a:extLst>
                  <a:ext uri="{FF2B5EF4-FFF2-40B4-BE49-F238E27FC236}">
                    <a16:creationId xmlns:a16="http://schemas.microsoft.com/office/drawing/2014/main" id="{DE40B005-E19A-4D30-B7F0-2F601188B57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657097" y="4543536"/>
                <a:ext cx="2722584" cy="476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35000" tIns="0" rIns="135000" bIns="0" anchor="t" anchorCtr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450"/>
                  </a:spcAft>
                </a:pPr>
                <a:r>
                  <a:rPr lang="de-DE" altLang="de-DE" sz="1600" dirty="0">
                    <a:ea typeface="Arial" charset="0"/>
                    <a:cs typeface="Arial" charset="0"/>
                  </a:rPr>
                  <a:t>Hohes Arbeitstempo vermeiden.</a:t>
                </a:r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61751224-FE79-487F-BC40-85B90CFAE715}"/>
                </a:ext>
              </a:extLst>
            </p:cNvPr>
            <p:cNvGrpSpPr/>
            <p:nvPr/>
          </p:nvGrpSpPr>
          <p:grpSpPr>
            <a:xfrm>
              <a:off x="7483106" y="2491726"/>
              <a:ext cx="3403717" cy="1167367"/>
              <a:chOff x="7483107" y="2491725"/>
              <a:chExt cx="3403718" cy="1167367"/>
            </a:xfrm>
          </p:grpSpPr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E153DEBD-201C-4122-B739-2015FC1F3262}"/>
                  </a:ext>
                </a:extLst>
              </p:cNvPr>
              <p:cNvGrpSpPr/>
              <p:nvPr/>
            </p:nvGrpSpPr>
            <p:grpSpPr>
              <a:xfrm>
                <a:off x="10205697" y="2491725"/>
                <a:ext cx="681128" cy="681124"/>
                <a:chOff x="10183591" y="1842829"/>
                <a:chExt cx="1061972" cy="1061968"/>
              </a:xfrm>
            </p:grpSpPr>
            <p:sp>
              <p:nvSpPr>
                <p:cNvPr id="66" name="Ellipse 65">
                  <a:extLst>
                    <a:ext uri="{FF2B5EF4-FFF2-40B4-BE49-F238E27FC236}">
                      <a16:creationId xmlns:a16="http://schemas.microsoft.com/office/drawing/2014/main" id="{DB151EEA-21E2-49F4-971A-93E716AB9F5F}"/>
                    </a:ext>
                  </a:extLst>
                </p:cNvPr>
                <p:cNvSpPr/>
                <p:nvPr/>
              </p:nvSpPr>
              <p:spPr>
                <a:xfrm>
                  <a:off x="10183591" y="1842829"/>
                  <a:ext cx="1061972" cy="10619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r"/>
                  <a:endParaRPr lang="de-DE" sz="1350" dirty="0"/>
                </a:p>
              </p:txBody>
            </p:sp>
            <p:sp>
              <p:nvSpPr>
                <p:cNvPr id="104" name="Ellipse 103">
                  <a:extLst>
                    <a:ext uri="{FF2B5EF4-FFF2-40B4-BE49-F238E27FC236}">
                      <a16:creationId xmlns:a16="http://schemas.microsoft.com/office/drawing/2014/main" id="{94E3C608-83CB-4165-B033-F7C390559E1B}"/>
                    </a:ext>
                  </a:extLst>
                </p:cNvPr>
                <p:cNvSpPr/>
                <p:nvPr/>
              </p:nvSpPr>
              <p:spPr>
                <a:xfrm>
                  <a:off x="10275296" y="1934534"/>
                  <a:ext cx="878562" cy="878558"/>
                </a:xfrm>
                <a:prstGeom prst="ellipse">
                  <a:avLst/>
                </a:prstGeom>
                <a:solidFill>
                  <a:schemeClr val="accent4"/>
                </a:solidFill>
                <a:ln w="5060" cap="flat">
                  <a:noFill/>
                  <a:prstDash val="solid"/>
                  <a:miter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4000" tIns="54000" rIns="54000" bIns="54000" rtlCol="0" anchor="ctr"/>
                <a:lstStyle/>
                <a:p>
                  <a:pPr algn="r"/>
                  <a:endParaRPr lang="de-DE" sz="1350" dirty="0"/>
                </a:p>
              </p:txBody>
            </p:sp>
            <p:pic>
              <p:nvPicPr>
                <p:cNvPr id="13" name="Grafik 12" descr="Abzeichen mit einfarbiger Füllung">
                  <a:extLst>
                    <a:ext uri="{FF2B5EF4-FFF2-40B4-BE49-F238E27FC236}">
                      <a16:creationId xmlns:a16="http://schemas.microsoft.com/office/drawing/2014/main" id="{EC0B9766-CDD3-48FA-99B9-2D0D85B582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/>
              </p:blipFill>
              <p:spPr>
                <a:xfrm>
                  <a:off x="10453698" y="2112934"/>
                  <a:ext cx="521756" cy="521757"/>
                </a:xfrm>
                <a:prstGeom prst="rect">
                  <a:avLst/>
                </a:prstGeom>
              </p:spPr>
            </p:pic>
          </p:grpSp>
          <p:sp>
            <p:nvSpPr>
              <p:cNvPr id="144" name="Text Box 57">
                <a:extLst>
                  <a:ext uri="{FF2B5EF4-FFF2-40B4-BE49-F238E27FC236}">
                    <a16:creationId xmlns:a16="http://schemas.microsoft.com/office/drawing/2014/main" id="{04E2122B-9BC7-4F2F-80C3-94503EFD2D5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483107" y="2666088"/>
                <a:ext cx="2722590" cy="332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35000" tIns="0" rIns="135000" bIns="0" anchor="ctr" anchorCtr="0">
                <a:sp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450"/>
                  </a:spcAft>
                </a:pPr>
                <a:r>
                  <a:rPr lang="de-DE" b="1" dirty="0">
                    <a:solidFill>
                      <a:schemeClr val="accent4"/>
                    </a:solidFill>
                  </a:rPr>
                  <a:t>Regel</a:t>
                </a:r>
              </a:p>
            </p:txBody>
          </p:sp>
          <p:sp>
            <p:nvSpPr>
              <p:cNvPr id="164" name="Text Box 57">
                <a:extLst>
                  <a:ext uri="{FF2B5EF4-FFF2-40B4-BE49-F238E27FC236}">
                    <a16:creationId xmlns:a16="http://schemas.microsoft.com/office/drawing/2014/main" id="{8BE3454B-7D29-4F41-BE4A-669337B1141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483108" y="3182673"/>
                <a:ext cx="2722589" cy="476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35000" tIns="0" rIns="135000" bIns="0" anchor="t" anchorCtr="0">
                <a:sp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450"/>
                  </a:spcAft>
                </a:pPr>
                <a:r>
                  <a:rPr lang="de-DE" altLang="de-DE" sz="1600" dirty="0">
                    <a:ea typeface="Arial" charset="0"/>
                    <a:cs typeface="Arial" charset="0"/>
                  </a:rPr>
                  <a:t>Der Untergrund sollte stabil und rutschfest sein.</a:t>
                </a:r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43AC39E-0BBA-4B92-8C09-2893D12F79FC}"/>
                </a:ext>
              </a:extLst>
            </p:cNvPr>
            <p:cNvGrpSpPr/>
            <p:nvPr/>
          </p:nvGrpSpPr>
          <p:grpSpPr>
            <a:xfrm>
              <a:off x="7811969" y="3784229"/>
              <a:ext cx="3403717" cy="1156698"/>
              <a:chOff x="7811970" y="3817218"/>
              <a:chExt cx="3403717" cy="1156698"/>
            </a:xfrm>
          </p:grpSpPr>
          <p:grpSp>
            <p:nvGrpSpPr>
              <p:cNvPr id="141" name="Gruppieren 140">
                <a:extLst>
                  <a:ext uri="{FF2B5EF4-FFF2-40B4-BE49-F238E27FC236}">
                    <a16:creationId xmlns:a16="http://schemas.microsoft.com/office/drawing/2014/main" id="{27B047E7-8FFB-4109-A45B-9E2FA8425A3C}"/>
                  </a:ext>
                </a:extLst>
              </p:cNvPr>
              <p:cNvGrpSpPr/>
              <p:nvPr/>
            </p:nvGrpSpPr>
            <p:grpSpPr>
              <a:xfrm>
                <a:off x="10535287" y="3817218"/>
                <a:ext cx="680400" cy="680400"/>
                <a:chOff x="6517274" y="4694499"/>
                <a:chExt cx="1061972" cy="1061968"/>
              </a:xfrm>
            </p:grpSpPr>
            <p:grpSp>
              <p:nvGrpSpPr>
                <p:cNvPr id="142" name="Gruppieren 141">
                  <a:extLst>
                    <a:ext uri="{FF2B5EF4-FFF2-40B4-BE49-F238E27FC236}">
                      <a16:creationId xmlns:a16="http://schemas.microsoft.com/office/drawing/2014/main" id="{B632F464-CD18-48D1-A149-054D6FD7E37F}"/>
                    </a:ext>
                  </a:extLst>
                </p:cNvPr>
                <p:cNvGrpSpPr/>
                <p:nvPr/>
              </p:nvGrpSpPr>
              <p:grpSpPr>
                <a:xfrm>
                  <a:off x="6517274" y="4694499"/>
                  <a:ext cx="1061972" cy="1061968"/>
                  <a:chOff x="5565014" y="5099457"/>
                  <a:chExt cx="1061972" cy="1061968"/>
                </a:xfrm>
              </p:grpSpPr>
              <p:sp>
                <p:nvSpPr>
                  <p:cNvPr id="148" name="Ellipse 147">
                    <a:extLst>
                      <a:ext uri="{FF2B5EF4-FFF2-40B4-BE49-F238E27FC236}">
                        <a16:creationId xmlns:a16="http://schemas.microsoft.com/office/drawing/2014/main" id="{0A9425E4-9101-4E7F-8931-DCEA2633C4FD}"/>
                      </a:ext>
                    </a:extLst>
                  </p:cNvPr>
                  <p:cNvSpPr/>
                  <p:nvPr/>
                </p:nvSpPr>
                <p:spPr>
                  <a:xfrm>
                    <a:off x="5565014" y="5099457"/>
                    <a:ext cx="1061972" cy="106196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0" tIns="54000" rIns="54000" bIns="54000" rtlCol="0" anchor="ctr"/>
                  <a:lstStyle/>
                  <a:p>
                    <a:pPr algn="ctr"/>
                    <a:endParaRPr lang="de-DE" sz="1350" dirty="0"/>
                  </a:p>
                </p:txBody>
              </p:sp>
              <p:sp>
                <p:nvSpPr>
                  <p:cNvPr id="149" name="Ellipse 148">
                    <a:extLst>
                      <a:ext uri="{FF2B5EF4-FFF2-40B4-BE49-F238E27FC236}">
                        <a16:creationId xmlns:a16="http://schemas.microsoft.com/office/drawing/2014/main" id="{15004AA3-2DC4-4F7E-A81E-1CD51FEFB28F}"/>
                      </a:ext>
                    </a:extLst>
                  </p:cNvPr>
                  <p:cNvSpPr/>
                  <p:nvPr/>
                </p:nvSpPr>
                <p:spPr>
                  <a:xfrm>
                    <a:off x="5656719" y="5191162"/>
                    <a:ext cx="878562" cy="878558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5060" cap="flat">
                    <a:noFill/>
                    <a:prstDash val="solid"/>
                    <a:miter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0" tIns="54000" rIns="54000" bIns="54000" rtlCol="0" anchor="ctr"/>
                  <a:lstStyle/>
                  <a:p>
                    <a:pPr algn="ctr"/>
                    <a:endParaRPr lang="de-DE" sz="1350" dirty="0"/>
                  </a:p>
                </p:txBody>
              </p:sp>
            </p:grpSp>
            <p:pic>
              <p:nvPicPr>
                <p:cNvPr id="147" name="Grafik 146" descr="Marke 3 mit einfarbiger Füllung">
                  <a:extLst>
                    <a:ext uri="{FF2B5EF4-FFF2-40B4-BE49-F238E27FC236}">
                      <a16:creationId xmlns:a16="http://schemas.microsoft.com/office/drawing/2014/main" id="{CDBEAB7B-7F98-41FA-A664-C8ED993223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rcRect/>
                <a:stretch/>
              </p:blipFill>
              <p:spPr>
                <a:xfrm>
                  <a:off x="6787260" y="4964484"/>
                  <a:ext cx="522000" cy="521998"/>
                </a:xfrm>
                <a:prstGeom prst="rect">
                  <a:avLst/>
                </a:prstGeom>
              </p:spPr>
            </p:pic>
          </p:grpSp>
          <p:sp>
            <p:nvSpPr>
              <p:cNvPr id="127" name="Text Box 57">
                <a:extLst>
                  <a:ext uri="{FF2B5EF4-FFF2-40B4-BE49-F238E27FC236}">
                    <a16:creationId xmlns:a16="http://schemas.microsoft.com/office/drawing/2014/main" id="{8A7379AA-3C76-4B90-875B-792E9EA10155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811970" y="4008782"/>
                <a:ext cx="2722589" cy="3323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35000" tIns="0" rIns="135000" bIns="0" anchor="ctr" anchorCtr="0">
                <a:sp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450"/>
                  </a:spcAft>
                </a:pPr>
                <a:r>
                  <a:rPr lang="de-DE" b="1" dirty="0">
                    <a:solidFill>
                      <a:schemeClr val="accent3"/>
                    </a:solidFill>
                  </a:rPr>
                  <a:t>Regel</a:t>
                </a:r>
              </a:p>
            </p:txBody>
          </p:sp>
          <p:sp>
            <p:nvSpPr>
              <p:cNvPr id="128" name="Text Box 57">
                <a:extLst>
                  <a:ext uri="{FF2B5EF4-FFF2-40B4-BE49-F238E27FC236}">
                    <a16:creationId xmlns:a16="http://schemas.microsoft.com/office/drawing/2014/main" id="{629E3BE9-F3C6-4E8F-A20C-BB1B4A12EFF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811970" y="4497497"/>
                <a:ext cx="2722589" cy="476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35000" tIns="0" rIns="135000" bIns="0" anchor="t" anchorCtr="0">
                <a:sp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450"/>
                  </a:spcAft>
                </a:pPr>
                <a:r>
                  <a:rPr lang="de-DE" altLang="de-DE" sz="1600" dirty="0">
                    <a:ea typeface="Arial" charset="0"/>
                    <a:cs typeface="Arial" charset="0"/>
                  </a:rPr>
                  <a:t>Vor Arbeitsbeginn die Fußstellung beachten.</a:t>
                </a:r>
              </a:p>
            </p:txBody>
          </p:sp>
        </p:grp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972FF22B-B632-4FF1-9C1B-320C26BEF9E1}"/>
                </a:ext>
              </a:extLst>
            </p:cNvPr>
            <p:cNvGrpSpPr/>
            <p:nvPr/>
          </p:nvGrpSpPr>
          <p:grpSpPr>
            <a:xfrm>
              <a:off x="5071680" y="3355329"/>
              <a:ext cx="2044320" cy="2006054"/>
              <a:chOff x="4645177" y="2622925"/>
              <a:chExt cx="2896609" cy="2842389"/>
            </a:xfrm>
          </p:grpSpPr>
          <p:sp>
            <p:nvSpPr>
              <p:cNvPr id="45" name="Pfeil: nach rechts 44">
                <a:extLst>
                  <a:ext uri="{FF2B5EF4-FFF2-40B4-BE49-F238E27FC236}">
                    <a16:creationId xmlns:a16="http://schemas.microsoft.com/office/drawing/2014/main" id="{2714299C-EEBE-4CD4-BD7B-28CC2FAE9313}"/>
                  </a:ext>
                </a:extLst>
              </p:cNvPr>
              <p:cNvSpPr/>
              <p:nvPr/>
            </p:nvSpPr>
            <p:spPr>
              <a:xfrm rot="1666079" flipH="1">
                <a:off x="4843367" y="3241921"/>
                <a:ext cx="193686" cy="204607"/>
              </a:xfrm>
              <a:prstGeom prst="rightArrow">
                <a:avLst>
                  <a:gd name="adj1" fmla="val 50000"/>
                  <a:gd name="adj2" fmla="val 100000"/>
                </a:avLst>
              </a:prstGeom>
              <a:solidFill>
                <a:schemeClr val="accent5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46" name="Pfeil: nach rechts 45">
                <a:extLst>
                  <a:ext uri="{FF2B5EF4-FFF2-40B4-BE49-F238E27FC236}">
                    <a16:creationId xmlns:a16="http://schemas.microsoft.com/office/drawing/2014/main" id="{BB9EA866-030C-4C8E-A423-1D5D66FE372E}"/>
                  </a:ext>
                </a:extLst>
              </p:cNvPr>
              <p:cNvSpPr/>
              <p:nvPr/>
            </p:nvSpPr>
            <p:spPr>
              <a:xfrm rot="5400000" flipH="1">
                <a:off x="5999155" y="2617464"/>
                <a:ext cx="193685" cy="204607"/>
              </a:xfrm>
              <a:prstGeom prst="rightArrow">
                <a:avLst>
                  <a:gd name="adj1" fmla="val 50000"/>
                  <a:gd name="adj2" fmla="val 100000"/>
                </a:avLst>
              </a:prstGeom>
              <a:solidFill>
                <a:schemeClr val="accent1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47" name="Pfeil: nach rechts 46">
                <a:extLst>
                  <a:ext uri="{FF2B5EF4-FFF2-40B4-BE49-F238E27FC236}">
                    <a16:creationId xmlns:a16="http://schemas.microsoft.com/office/drawing/2014/main" id="{2BCC4634-BC0B-4BCC-8976-7CDBA9E746FD}"/>
                  </a:ext>
                </a:extLst>
              </p:cNvPr>
              <p:cNvSpPr/>
              <p:nvPr/>
            </p:nvSpPr>
            <p:spPr>
              <a:xfrm rot="8697028" flipH="1">
                <a:off x="7160713" y="3245648"/>
                <a:ext cx="193685" cy="204607"/>
              </a:xfrm>
              <a:prstGeom prst="rightArrow">
                <a:avLst>
                  <a:gd name="adj1" fmla="val 50000"/>
                  <a:gd name="adj2" fmla="val 100000"/>
                </a:avLst>
              </a:prstGeom>
              <a:solidFill>
                <a:schemeClr val="accent4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49" name="Pfeil: nach rechts 48">
                <a:extLst>
                  <a:ext uri="{FF2B5EF4-FFF2-40B4-BE49-F238E27FC236}">
                    <a16:creationId xmlns:a16="http://schemas.microsoft.com/office/drawing/2014/main" id="{22A9689D-C7E0-4AF6-BBD5-24A6AE7F1A83}"/>
                  </a:ext>
                </a:extLst>
              </p:cNvPr>
              <p:cNvSpPr/>
              <p:nvPr/>
            </p:nvSpPr>
            <p:spPr>
              <a:xfrm rot="20951960" flipH="1">
                <a:off x="4645177" y="4268869"/>
                <a:ext cx="193685" cy="204607"/>
              </a:xfrm>
              <a:prstGeom prst="rightArrow">
                <a:avLst>
                  <a:gd name="adj1" fmla="val 50000"/>
                  <a:gd name="adj2" fmla="val 100000"/>
                </a:avLst>
              </a:prstGeom>
              <a:solidFill>
                <a:schemeClr val="accent2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50" name="Pfeil: nach rechts 49">
                <a:extLst>
                  <a:ext uri="{FF2B5EF4-FFF2-40B4-BE49-F238E27FC236}">
                    <a16:creationId xmlns:a16="http://schemas.microsoft.com/office/drawing/2014/main" id="{2E565838-4A5B-4D13-8B68-4EEC79109D73}"/>
                  </a:ext>
                </a:extLst>
              </p:cNvPr>
              <p:cNvSpPr/>
              <p:nvPr/>
            </p:nvSpPr>
            <p:spPr>
              <a:xfrm rot="826220">
                <a:off x="7348101" y="4312390"/>
                <a:ext cx="193685" cy="204607"/>
              </a:xfrm>
              <a:prstGeom prst="rightArrow">
                <a:avLst>
                  <a:gd name="adj1" fmla="val 50000"/>
                  <a:gd name="adj2" fmla="val 100000"/>
                </a:avLst>
              </a:prstGeom>
              <a:solidFill>
                <a:schemeClr val="accent3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51" name="Pfeil: nach rechts 50">
                <a:extLst>
                  <a:ext uri="{FF2B5EF4-FFF2-40B4-BE49-F238E27FC236}">
                    <a16:creationId xmlns:a16="http://schemas.microsoft.com/office/drawing/2014/main" id="{72975738-F232-4658-A522-A3272A646A90}"/>
                  </a:ext>
                </a:extLst>
              </p:cNvPr>
              <p:cNvSpPr/>
              <p:nvPr/>
            </p:nvSpPr>
            <p:spPr>
              <a:xfrm rot="17931465" flipH="1">
                <a:off x="5359438" y="5243360"/>
                <a:ext cx="193685" cy="204607"/>
              </a:xfrm>
              <a:prstGeom prst="rightArrow">
                <a:avLst>
                  <a:gd name="adj1" fmla="val 50000"/>
                  <a:gd name="adj2" fmla="val 100000"/>
                </a:avLst>
              </a:prstGeom>
              <a:solidFill>
                <a:schemeClr val="accent1">
                  <a:lumMod val="75000"/>
                </a:schemeClr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52" name="Pfeil: nach rechts 51">
                <a:extLst>
                  <a:ext uri="{FF2B5EF4-FFF2-40B4-BE49-F238E27FC236}">
                    <a16:creationId xmlns:a16="http://schemas.microsoft.com/office/drawing/2014/main" id="{D3AB263D-E335-4BA3-B981-FB7138BFCF45}"/>
                  </a:ext>
                </a:extLst>
              </p:cNvPr>
              <p:cNvSpPr/>
              <p:nvPr/>
            </p:nvSpPr>
            <p:spPr>
              <a:xfrm rot="3919345">
                <a:off x="6592247" y="5266168"/>
                <a:ext cx="193685" cy="204607"/>
              </a:xfrm>
              <a:prstGeom prst="rightArrow">
                <a:avLst>
                  <a:gd name="adj1" fmla="val 50000"/>
                  <a:gd name="adj2" fmla="val 100000"/>
                </a:avLst>
              </a:prstGeom>
              <a:solidFill>
                <a:schemeClr val="accent6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350" dirty="0"/>
              </a:p>
            </p:txBody>
          </p: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BECD989A-7F2E-4761-9DAD-4FA4CA912C4C}"/>
                </a:ext>
              </a:extLst>
            </p:cNvPr>
            <p:cNvGrpSpPr/>
            <p:nvPr/>
          </p:nvGrpSpPr>
          <p:grpSpPr>
            <a:xfrm>
              <a:off x="1316529" y="5112104"/>
              <a:ext cx="681128" cy="681124"/>
              <a:chOff x="5565014" y="5099457"/>
              <a:chExt cx="1061972" cy="1061968"/>
            </a:xfrm>
          </p:grpSpPr>
          <p:sp>
            <p:nvSpPr>
              <p:cNvPr id="74" name="Ellipse 73">
                <a:extLst>
                  <a:ext uri="{FF2B5EF4-FFF2-40B4-BE49-F238E27FC236}">
                    <a16:creationId xmlns:a16="http://schemas.microsoft.com/office/drawing/2014/main" id="{7D18A6FA-920F-413D-860F-EEE6E8E1D4AF}"/>
                  </a:ext>
                </a:extLst>
              </p:cNvPr>
              <p:cNvSpPr/>
              <p:nvPr/>
            </p:nvSpPr>
            <p:spPr>
              <a:xfrm>
                <a:off x="5565014" y="5099457"/>
                <a:ext cx="1061972" cy="10619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75" name="Ellipse 74">
                <a:extLst>
                  <a:ext uri="{FF2B5EF4-FFF2-40B4-BE49-F238E27FC236}">
                    <a16:creationId xmlns:a16="http://schemas.microsoft.com/office/drawing/2014/main" id="{86FE596C-6E54-4BBA-9B63-AE9C7DF72713}"/>
                  </a:ext>
                </a:extLst>
              </p:cNvPr>
              <p:cNvSpPr/>
              <p:nvPr/>
            </p:nvSpPr>
            <p:spPr>
              <a:xfrm>
                <a:off x="5656719" y="5191162"/>
                <a:ext cx="878562" cy="87855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5060" cap="flat">
                <a:noFill/>
                <a:prstDash val="solid"/>
                <a:miter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350" dirty="0"/>
              </a:p>
            </p:txBody>
          </p:sp>
        </p:grpSp>
        <p:sp>
          <p:nvSpPr>
            <p:cNvPr id="77" name="Text Box 57">
              <a:extLst>
                <a:ext uri="{FF2B5EF4-FFF2-40B4-BE49-F238E27FC236}">
                  <a16:creationId xmlns:a16="http://schemas.microsoft.com/office/drawing/2014/main" id="{B4B768DE-DC28-442F-9B62-B88D579814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97659" y="5286467"/>
              <a:ext cx="2722585" cy="33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5000" tIns="0" rIns="135000" bIns="0" anchor="ctr" anchorCtr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450"/>
                </a:spcAft>
              </a:pPr>
              <a:r>
                <a:rPr lang="de-DE" b="1" dirty="0">
                  <a:solidFill>
                    <a:schemeClr val="accent1">
                      <a:lumMod val="75000"/>
                    </a:schemeClr>
                  </a:solidFill>
                </a:rPr>
                <a:t>Regel</a:t>
              </a:r>
            </a:p>
          </p:txBody>
        </p:sp>
        <p:sp>
          <p:nvSpPr>
            <p:cNvPr id="78" name="Text Box 57">
              <a:extLst>
                <a:ext uri="{FF2B5EF4-FFF2-40B4-BE49-F238E27FC236}">
                  <a16:creationId xmlns:a16="http://schemas.microsoft.com/office/drawing/2014/main" id="{BC48AC8A-2EC9-4457-A4EA-601DFF5DAAF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97658" y="5792383"/>
              <a:ext cx="2722584" cy="238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5000" tIns="0" rIns="135000" bIns="0" anchor="t" anchorCtr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450"/>
                </a:spcAft>
              </a:pPr>
              <a:r>
                <a:rPr lang="de-DE" altLang="de-DE" sz="1600" dirty="0">
                  <a:ea typeface="Arial" charset="0"/>
                  <a:cs typeface="Arial" charset="0"/>
                </a:rPr>
                <a:t>Ruhig und sicher heben.</a:t>
              </a:r>
            </a:p>
          </p:txBody>
        </p: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7335C3C6-D816-4890-8FC0-F7B25EA20C5B}"/>
                </a:ext>
              </a:extLst>
            </p:cNvPr>
            <p:cNvGrpSpPr/>
            <p:nvPr/>
          </p:nvGrpSpPr>
          <p:grpSpPr>
            <a:xfrm>
              <a:off x="10206425" y="5066064"/>
              <a:ext cx="680400" cy="680400"/>
              <a:chOff x="5565014" y="5099457"/>
              <a:chExt cx="1061972" cy="1061968"/>
            </a:xfrm>
          </p:grpSpPr>
          <p:sp>
            <p:nvSpPr>
              <p:cNvPr id="71" name="Ellipse 70">
                <a:extLst>
                  <a:ext uri="{FF2B5EF4-FFF2-40B4-BE49-F238E27FC236}">
                    <a16:creationId xmlns:a16="http://schemas.microsoft.com/office/drawing/2014/main" id="{5C82C85C-31F0-4BDC-9833-E67C63985CC7}"/>
                  </a:ext>
                </a:extLst>
              </p:cNvPr>
              <p:cNvSpPr/>
              <p:nvPr/>
            </p:nvSpPr>
            <p:spPr>
              <a:xfrm>
                <a:off x="5565014" y="5099457"/>
                <a:ext cx="1061972" cy="10619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350" dirty="0"/>
              </a:p>
            </p:txBody>
          </p:sp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B70C6029-C81A-4BF4-98DF-F3979BEB3963}"/>
                  </a:ext>
                </a:extLst>
              </p:cNvPr>
              <p:cNvSpPr/>
              <p:nvPr/>
            </p:nvSpPr>
            <p:spPr>
              <a:xfrm>
                <a:off x="5656719" y="5191165"/>
                <a:ext cx="878562" cy="878559"/>
              </a:xfrm>
              <a:prstGeom prst="ellipse">
                <a:avLst/>
              </a:prstGeom>
              <a:solidFill>
                <a:schemeClr val="accent6"/>
              </a:solidFill>
              <a:ln w="5060" cap="flat">
                <a:noFill/>
                <a:prstDash val="solid"/>
                <a:miter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de-DE" sz="1350" dirty="0"/>
              </a:p>
            </p:txBody>
          </p:sp>
        </p:grpSp>
        <p:sp>
          <p:nvSpPr>
            <p:cNvPr id="79" name="Text Box 57">
              <a:extLst>
                <a:ext uri="{FF2B5EF4-FFF2-40B4-BE49-F238E27FC236}">
                  <a16:creationId xmlns:a16="http://schemas.microsoft.com/office/drawing/2014/main" id="{534A446B-0A0A-433A-BA6D-02411E4E140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483108" y="5257628"/>
              <a:ext cx="2722589" cy="33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5000" tIns="0" rIns="135000" bIns="0" anchor="ctr" anchorCtr="0">
              <a:spAutoFit/>
            </a:bodyPr>
            <a:lstStyle/>
            <a:p>
              <a:pPr algn="r">
                <a:lnSpc>
                  <a:spcPct val="90000"/>
                </a:lnSpc>
                <a:spcAft>
                  <a:spcPts val="450"/>
                </a:spcAft>
              </a:pPr>
              <a:r>
                <a:rPr lang="de-DE" b="1" dirty="0">
                  <a:solidFill>
                    <a:schemeClr val="accent6"/>
                  </a:solidFill>
                </a:rPr>
                <a:t>Regel</a:t>
              </a:r>
            </a:p>
          </p:txBody>
        </p:sp>
        <p:sp>
          <p:nvSpPr>
            <p:cNvPr id="80" name="Text Box 57">
              <a:extLst>
                <a:ext uri="{FF2B5EF4-FFF2-40B4-BE49-F238E27FC236}">
                  <a16:creationId xmlns:a16="http://schemas.microsoft.com/office/drawing/2014/main" id="{3B19F742-4242-49B1-9B8D-979B9D59E49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483108" y="5746344"/>
              <a:ext cx="2722589" cy="952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35000" tIns="0" rIns="135000" bIns="0" anchor="t" anchorCtr="0">
              <a:spAutoFit/>
            </a:bodyPr>
            <a:lstStyle/>
            <a:p>
              <a:pPr algn="r">
                <a:lnSpc>
                  <a:spcPct val="90000"/>
                </a:lnSpc>
                <a:spcAft>
                  <a:spcPts val="450"/>
                </a:spcAft>
              </a:pPr>
              <a:r>
                <a:rPr lang="de-DE" altLang="de-DE" sz="1600" dirty="0">
                  <a:ea typeface="Arial" charset="0"/>
                  <a:cs typeface="Arial" charset="0"/>
                </a:rPr>
                <a:t>Versuchen, Verzerrungen zu minimieren, die durch zu schweres Heben entstehen können</a:t>
              </a:r>
            </a:p>
          </p:txBody>
        </p:sp>
        <p:pic>
          <p:nvPicPr>
            <p:cNvPr id="87" name="Grafik 86" descr="Marke 4 mit einfarbiger Füllung">
              <a:extLst>
                <a:ext uri="{FF2B5EF4-FFF2-40B4-BE49-F238E27FC236}">
                  <a16:creationId xmlns:a16="http://schemas.microsoft.com/office/drawing/2014/main" id="{BB3FB01B-8E77-46D2-A032-A577DE3CD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0379225" y="5238860"/>
              <a:ext cx="334800" cy="334800"/>
            </a:xfrm>
            <a:prstGeom prst="rect">
              <a:avLst/>
            </a:prstGeom>
          </p:spPr>
        </p:pic>
        <p:pic>
          <p:nvPicPr>
            <p:cNvPr id="88" name="Grafik 87" descr="Marke 5 mit einfarbiger Füllung">
              <a:extLst>
                <a:ext uri="{FF2B5EF4-FFF2-40B4-BE49-F238E27FC236}">
                  <a16:creationId xmlns:a16="http://schemas.microsoft.com/office/drawing/2014/main" id="{97E71CD8-2F57-4A3C-96B9-51DEAA0C7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489693" y="5285263"/>
              <a:ext cx="334800" cy="334800"/>
            </a:xfrm>
            <a:prstGeom prst="rect">
              <a:avLst/>
            </a:prstGeom>
          </p:spPr>
        </p:pic>
      </p:grpSp>
      <p:pic>
        <p:nvPicPr>
          <p:cNvPr id="6" name="Grafik 5" descr="Gewichte ungleich Silhouette">
            <a:extLst>
              <a:ext uri="{FF2B5EF4-FFF2-40B4-BE49-F238E27FC236}">
                <a16:creationId xmlns:a16="http://schemas.microsoft.com/office/drawing/2014/main" id="{AAF2AACE-DFCF-B2A4-A09B-242BE9A88D9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19257" y="36507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5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E7FC8A6-A537-41DF-9B04-3D533A2C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Regeln für die körpergerechte Handhabung </a:t>
            </a:r>
            <a:br>
              <a:rPr lang="de-DE" dirty="0"/>
            </a:br>
            <a:r>
              <a:rPr lang="de-DE" dirty="0"/>
              <a:t>von Lasten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3BBBB1-9399-435D-9782-753922BD8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87C7D-181E-4EAC-A78B-6E585F4A0810}" type="slidenum">
              <a:rPr lang="de-DE" smtClean="0"/>
              <a:t>8</a:t>
            </a:fld>
            <a:endParaRPr lang="de-DE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19742BB-2D0D-4DB7-85CE-8771F225CDDD}"/>
              </a:ext>
            </a:extLst>
          </p:cNvPr>
          <p:cNvGrpSpPr/>
          <p:nvPr/>
        </p:nvGrpSpPr>
        <p:grpSpPr>
          <a:xfrm>
            <a:off x="861030" y="1808163"/>
            <a:ext cx="10469939" cy="4392612"/>
            <a:chOff x="947393" y="1844674"/>
            <a:chExt cx="10296869" cy="4320001"/>
          </a:xfrm>
        </p:grpSpPr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609998E1-005F-4357-B2EA-E3A5E4BA3E1A}"/>
                </a:ext>
              </a:extLst>
            </p:cNvPr>
            <p:cNvSpPr/>
            <p:nvPr/>
          </p:nvSpPr>
          <p:spPr>
            <a:xfrm>
              <a:off x="2265680" y="4112675"/>
              <a:ext cx="3722147" cy="20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02000" tIns="54000" rIns="54000" bIns="54000" rtlCol="0" anchor="ctr"/>
            <a:lstStyle/>
            <a:p>
              <a:pPr marL="180000" defTabSz="685800">
                <a:spcAft>
                  <a:spcPts val="450"/>
                </a:spcAft>
                <a:defRPr/>
              </a:pPr>
              <a:r>
                <a:rPr lang="de-DE" altLang="de-DE" sz="1600" dirty="0">
                  <a:solidFill>
                    <a:schemeClr val="tx1"/>
                  </a:solidFill>
                  <a:ea typeface="Arial" charset="0"/>
                  <a:cs typeface="Arial" charset="0"/>
                </a:rPr>
                <a:t>Wenn möglich, die Last ziehen oder schieben. Nie unnötig heben! </a:t>
              </a:r>
            </a:p>
            <a:p>
              <a:pPr defTabSz="685800">
                <a:spcAft>
                  <a:spcPts val="450"/>
                </a:spcAft>
                <a:defRPr/>
              </a:pPr>
              <a:endParaRPr lang="de-DE" sz="1600" dirty="0">
                <a:solidFill>
                  <a:srgbClr val="565656"/>
                </a:solidFill>
              </a:endParaRPr>
            </a:p>
          </p:txBody>
        </p:sp>
        <p:sp>
          <p:nvSpPr>
            <p:cNvPr id="80" name="Pfeil: Fünfeck 79">
              <a:extLst>
                <a:ext uri="{FF2B5EF4-FFF2-40B4-BE49-F238E27FC236}">
                  <a16:creationId xmlns:a16="http://schemas.microsoft.com/office/drawing/2014/main" id="{4DCD985F-A607-4484-A5ED-463BA8569571}"/>
                </a:ext>
              </a:extLst>
            </p:cNvPr>
            <p:cNvSpPr/>
            <p:nvPr/>
          </p:nvSpPr>
          <p:spPr>
            <a:xfrm>
              <a:off x="1059197" y="4112675"/>
              <a:ext cx="1958867" cy="2052000"/>
            </a:xfrm>
            <a:prstGeom prst="homePlate">
              <a:avLst>
                <a:gd name="adj" fmla="val 2589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de-DE" sz="1500" dirty="0"/>
            </a:p>
          </p:txBody>
        </p:sp>
        <p:sp>
          <p:nvSpPr>
            <p:cNvPr id="58" name="Pfeil: Fünfeck 57">
              <a:extLst>
                <a:ext uri="{FF2B5EF4-FFF2-40B4-BE49-F238E27FC236}">
                  <a16:creationId xmlns:a16="http://schemas.microsoft.com/office/drawing/2014/main" id="{FFB5519A-3D1C-42B3-9B5E-5C48F1266F6D}"/>
                </a:ext>
              </a:extLst>
            </p:cNvPr>
            <p:cNvSpPr/>
            <p:nvPr/>
          </p:nvSpPr>
          <p:spPr>
            <a:xfrm>
              <a:off x="947393" y="4112675"/>
              <a:ext cx="1958867" cy="2052000"/>
            </a:xfrm>
            <a:prstGeom prst="homePlate">
              <a:avLst>
                <a:gd name="adj" fmla="val 2589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621000" rIns="54000" bIns="54000" rtlCol="0" anchor="t"/>
            <a:lstStyle/>
            <a:p>
              <a:endParaRPr lang="de-DE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7E216116-AF4D-42AF-9E8B-ED917C2EE6EA}"/>
                </a:ext>
              </a:extLst>
            </p:cNvPr>
            <p:cNvSpPr/>
            <p:nvPr/>
          </p:nvSpPr>
          <p:spPr>
            <a:xfrm>
              <a:off x="7522115" y="4112675"/>
              <a:ext cx="3722147" cy="20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02000" tIns="54000" rIns="54000" bIns="54000" rtlCol="0" anchor="ctr"/>
            <a:lstStyle/>
            <a:p>
              <a:pPr marL="180000">
                <a:spcBef>
                  <a:spcPct val="50000"/>
                </a:spcBef>
              </a:pPr>
              <a:r>
                <a:rPr lang="de-DE" altLang="de-DE" sz="1600" dirty="0">
                  <a:solidFill>
                    <a:schemeClr val="tx1"/>
                  </a:solidFill>
                  <a:ea typeface="Arial" charset="0"/>
                  <a:cs typeface="Arial" charset="0"/>
                </a:rPr>
                <a:t>Während der Pause oder bei Arbeitsunterbrechungen den Körper schonen.</a:t>
              </a:r>
            </a:p>
            <a:p>
              <a:pPr>
                <a:spcBef>
                  <a:spcPct val="50000"/>
                </a:spcBef>
                <a:buFont typeface="Arial" charset="0"/>
                <a:buChar char="•"/>
              </a:pPr>
              <a:endParaRPr lang="de-DE" altLang="de-DE" sz="1600" dirty="0">
                <a:ea typeface="Arial" charset="0"/>
                <a:cs typeface="Arial" charset="0"/>
              </a:endParaRPr>
            </a:p>
            <a:p>
              <a:pPr>
                <a:spcAft>
                  <a:spcPts val="450"/>
                </a:spcAft>
              </a:pPr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83" name="Pfeil: Fünfeck 82">
              <a:extLst>
                <a:ext uri="{FF2B5EF4-FFF2-40B4-BE49-F238E27FC236}">
                  <a16:creationId xmlns:a16="http://schemas.microsoft.com/office/drawing/2014/main" id="{12001CD2-B3D8-4ABE-827A-8E8799D6585F}"/>
                </a:ext>
              </a:extLst>
            </p:cNvPr>
            <p:cNvSpPr/>
            <p:nvPr/>
          </p:nvSpPr>
          <p:spPr>
            <a:xfrm>
              <a:off x="6315632" y="4112675"/>
              <a:ext cx="1958867" cy="2052000"/>
            </a:xfrm>
            <a:prstGeom prst="homePlate">
              <a:avLst>
                <a:gd name="adj" fmla="val 2589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de-DE" sz="1500" dirty="0"/>
            </a:p>
          </p:txBody>
        </p:sp>
        <p:sp>
          <p:nvSpPr>
            <p:cNvPr id="76" name="Pfeil: Fünfeck 75">
              <a:extLst>
                <a:ext uri="{FF2B5EF4-FFF2-40B4-BE49-F238E27FC236}">
                  <a16:creationId xmlns:a16="http://schemas.microsoft.com/office/drawing/2014/main" id="{4D9D0B57-FF06-4E2C-81E3-AB805B126FEB}"/>
                </a:ext>
              </a:extLst>
            </p:cNvPr>
            <p:cNvSpPr/>
            <p:nvPr/>
          </p:nvSpPr>
          <p:spPr>
            <a:xfrm>
              <a:off x="6203827" y="4112675"/>
              <a:ext cx="1958867" cy="2052000"/>
            </a:xfrm>
            <a:prstGeom prst="homePlate">
              <a:avLst>
                <a:gd name="adj" fmla="val 2589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621000" rIns="54000" bIns="54000" rtlCol="0" anchor="t"/>
            <a:lstStyle/>
            <a:p>
              <a:endParaRPr lang="de-DE" sz="1500" dirty="0">
                <a:solidFill>
                  <a:schemeClr val="bg1"/>
                </a:solidFill>
              </a:endParaRPr>
            </a:p>
          </p:txBody>
        </p:sp>
        <p:pic>
          <p:nvPicPr>
            <p:cNvPr id="16" name="Grafik 15" descr="Häkchen mit einfarbiger Füllung">
              <a:extLst>
                <a:ext uri="{FF2B5EF4-FFF2-40B4-BE49-F238E27FC236}">
                  <a16:creationId xmlns:a16="http://schemas.microsoft.com/office/drawing/2014/main" id="{2C2D7417-2C72-458B-9E87-3B825B13E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673216" y="4885064"/>
              <a:ext cx="507221" cy="507221"/>
            </a:xfrm>
            <a:prstGeom prst="rect">
              <a:avLst/>
            </a:prstGeom>
          </p:spPr>
        </p:pic>
        <p:pic>
          <p:nvPicPr>
            <p:cNvPr id="24" name="Grafik 23" descr="Häkchen mit einfarbiger Füllung">
              <a:extLst>
                <a:ext uri="{FF2B5EF4-FFF2-40B4-BE49-F238E27FC236}">
                  <a16:creationId xmlns:a16="http://schemas.microsoft.com/office/drawing/2014/main" id="{3CAEF19C-5085-47DE-B420-3EB210265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814374" y="4931355"/>
              <a:ext cx="507221" cy="507221"/>
            </a:xfrm>
            <a:prstGeom prst="rect">
              <a:avLst/>
            </a:prstGeom>
          </p:spPr>
        </p:pic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5D129E36-6312-4655-AF7D-7029A4DFC782}"/>
                </a:ext>
              </a:extLst>
            </p:cNvPr>
            <p:cNvSpPr/>
            <p:nvPr/>
          </p:nvSpPr>
          <p:spPr>
            <a:xfrm>
              <a:off x="2265680" y="1844674"/>
              <a:ext cx="3722147" cy="20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02000" tIns="54000" rIns="54000" bIns="54000" rtlCol="0" anchor="ctr"/>
            <a:lstStyle/>
            <a:p>
              <a:pPr marL="180000">
                <a:spcAft>
                  <a:spcPts val="450"/>
                </a:spcAft>
              </a:pPr>
              <a:r>
                <a:rPr lang="de-DE" altLang="de-DE" sz="1600" dirty="0">
                  <a:solidFill>
                    <a:schemeClr val="tx1"/>
                  </a:solidFill>
                  <a:ea typeface="Arial" charset="0"/>
                  <a:cs typeface="Arial" charset="0"/>
                </a:rPr>
                <a:t>Nach Möglichkeit gleichzeitiges Heben und Drehen vermeiden! </a:t>
              </a:r>
              <a:br>
                <a:rPr lang="de-DE" altLang="de-DE" sz="1600" dirty="0">
                  <a:solidFill>
                    <a:schemeClr val="tx1"/>
                  </a:solidFill>
                  <a:ea typeface="Arial" charset="0"/>
                  <a:cs typeface="Arial" charset="0"/>
                </a:rPr>
              </a:br>
              <a:r>
                <a:rPr lang="de-DE" altLang="de-DE" sz="1600" dirty="0">
                  <a:solidFill>
                    <a:schemeClr val="tx1"/>
                  </a:solidFill>
                  <a:ea typeface="Arial" charset="0"/>
                  <a:cs typeface="Arial" charset="0"/>
                </a:rPr>
                <a:t>Erst heben und dann mit den Füßen drehen (nicht mit dem Rücken!)</a:t>
              </a:r>
            </a:p>
            <a:p>
              <a:pPr>
                <a:spcAft>
                  <a:spcPts val="450"/>
                </a:spcAft>
              </a:pPr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79" name="Pfeil: Fünfeck 78">
              <a:extLst>
                <a:ext uri="{FF2B5EF4-FFF2-40B4-BE49-F238E27FC236}">
                  <a16:creationId xmlns:a16="http://schemas.microsoft.com/office/drawing/2014/main" id="{004621A7-133C-497E-BC51-E4EFD7ACDCA6}"/>
                </a:ext>
              </a:extLst>
            </p:cNvPr>
            <p:cNvSpPr/>
            <p:nvPr/>
          </p:nvSpPr>
          <p:spPr>
            <a:xfrm>
              <a:off x="1059197" y="1844674"/>
              <a:ext cx="1958867" cy="2052000"/>
            </a:xfrm>
            <a:prstGeom prst="homePlate">
              <a:avLst>
                <a:gd name="adj" fmla="val 2569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de-DE" sz="1500" dirty="0"/>
            </a:p>
          </p:txBody>
        </p:sp>
        <p:sp>
          <p:nvSpPr>
            <p:cNvPr id="57" name="Pfeil: Fünfeck 56">
              <a:extLst>
                <a:ext uri="{FF2B5EF4-FFF2-40B4-BE49-F238E27FC236}">
                  <a16:creationId xmlns:a16="http://schemas.microsoft.com/office/drawing/2014/main" id="{EEF72437-0DB1-4DCA-8731-BB7242421399}"/>
                </a:ext>
              </a:extLst>
            </p:cNvPr>
            <p:cNvSpPr/>
            <p:nvPr/>
          </p:nvSpPr>
          <p:spPr>
            <a:xfrm>
              <a:off x="947393" y="1844674"/>
              <a:ext cx="1958867" cy="2052000"/>
            </a:xfrm>
            <a:prstGeom prst="homePlate">
              <a:avLst>
                <a:gd name="adj" fmla="val 2569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621000" rIns="54000" bIns="54000" rtlCol="0" anchor="t"/>
            <a:lstStyle/>
            <a:p>
              <a:pPr defTabSz="685800">
                <a:defRPr/>
              </a:pPr>
              <a:endParaRPr lang="de-DE" dirty="0">
                <a:solidFill>
                  <a:prstClr val="white"/>
                </a:solidFill>
                <a:latin typeface="+mj-lt"/>
              </a:endParaRPr>
            </a:p>
            <a:p>
              <a:pPr algn="ctr"/>
              <a:endParaRPr lang="de-DE" sz="1500" dirty="0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6A6803A9-B6F2-4846-B39B-A2AF8AE36073}"/>
                </a:ext>
              </a:extLst>
            </p:cNvPr>
            <p:cNvSpPr/>
            <p:nvPr/>
          </p:nvSpPr>
          <p:spPr>
            <a:xfrm>
              <a:off x="7522115" y="1844674"/>
              <a:ext cx="3722147" cy="20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02000" tIns="54000" rIns="54000" bIns="54000" rtlCol="0" anchor="ctr"/>
            <a:lstStyle/>
            <a:p>
              <a:pPr marL="180000">
                <a:spcAft>
                  <a:spcPts val="450"/>
                </a:spcAft>
              </a:pPr>
              <a:r>
                <a:rPr lang="de-DE" altLang="de-DE" sz="1600" dirty="0">
                  <a:solidFill>
                    <a:schemeClr val="tx1"/>
                  </a:solidFill>
                  <a:ea typeface="Arial" charset="0"/>
                  <a:cs typeface="Arial" charset="0"/>
                </a:rPr>
                <a:t>Beim Absetzen dieselbe Körperbewegung wie beim Heben ausführen nur andersherum. Vermeiden Sie das Fallenlassen auf den Boden.</a:t>
              </a:r>
            </a:p>
            <a:p>
              <a:pPr>
                <a:spcAft>
                  <a:spcPts val="450"/>
                </a:spcAft>
              </a:pPr>
              <a:r>
                <a:rPr lang="de-DE" sz="16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82" name="Pfeil: Fünfeck 81">
              <a:extLst>
                <a:ext uri="{FF2B5EF4-FFF2-40B4-BE49-F238E27FC236}">
                  <a16:creationId xmlns:a16="http://schemas.microsoft.com/office/drawing/2014/main" id="{FCB4B588-320D-4084-B29E-6B5981EE4853}"/>
                </a:ext>
              </a:extLst>
            </p:cNvPr>
            <p:cNvSpPr/>
            <p:nvPr/>
          </p:nvSpPr>
          <p:spPr>
            <a:xfrm>
              <a:off x="6315632" y="1844674"/>
              <a:ext cx="1958867" cy="2052000"/>
            </a:xfrm>
            <a:prstGeom prst="homePlate">
              <a:avLst>
                <a:gd name="adj" fmla="val 2569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de-DE" sz="1500" dirty="0"/>
            </a:p>
          </p:txBody>
        </p:sp>
        <p:sp>
          <p:nvSpPr>
            <p:cNvPr id="73" name="Pfeil: Fünfeck 72">
              <a:extLst>
                <a:ext uri="{FF2B5EF4-FFF2-40B4-BE49-F238E27FC236}">
                  <a16:creationId xmlns:a16="http://schemas.microsoft.com/office/drawing/2014/main" id="{EAC41F59-EFDD-4009-ABB8-D01AB5FC38E8}"/>
                </a:ext>
              </a:extLst>
            </p:cNvPr>
            <p:cNvSpPr/>
            <p:nvPr/>
          </p:nvSpPr>
          <p:spPr>
            <a:xfrm>
              <a:off x="6203828" y="1844674"/>
              <a:ext cx="1958867" cy="2052000"/>
            </a:xfrm>
            <a:prstGeom prst="homePlate">
              <a:avLst>
                <a:gd name="adj" fmla="val 2569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621000" rIns="54000" bIns="54000" rtlCol="0" anchor="t"/>
            <a:lstStyle/>
            <a:p>
              <a:pPr algn="ctr"/>
              <a:endParaRPr lang="de-DE" sz="1500" dirty="0"/>
            </a:p>
          </p:txBody>
        </p:sp>
        <p:pic>
          <p:nvPicPr>
            <p:cNvPr id="28" name="Grafik 27" descr="Häkchen mit einfarbiger Füllung">
              <a:extLst>
                <a:ext uri="{FF2B5EF4-FFF2-40B4-BE49-F238E27FC236}">
                  <a16:creationId xmlns:a16="http://schemas.microsoft.com/office/drawing/2014/main" id="{7BE31E35-C2B9-4B53-9391-08FBC92FE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784177" y="2549915"/>
              <a:ext cx="507221" cy="507221"/>
            </a:xfrm>
            <a:prstGeom prst="rect">
              <a:avLst/>
            </a:prstGeom>
          </p:spPr>
        </p:pic>
        <p:pic>
          <p:nvPicPr>
            <p:cNvPr id="36" name="Grafik 35" descr="Häkchen mit einfarbiger Füllung">
              <a:extLst>
                <a:ext uri="{FF2B5EF4-FFF2-40B4-BE49-F238E27FC236}">
                  <a16:creationId xmlns:a16="http://schemas.microsoft.com/office/drawing/2014/main" id="{5B5515EE-1B99-40E9-B91C-B3470E5DB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531409" y="2617063"/>
              <a:ext cx="507221" cy="507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9266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831189" y="3429010"/>
            <a:ext cx="4898571" cy="954107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>
              <a:defRPr/>
            </a:pPr>
            <a:r>
              <a:rPr lang="de-DE" sz="3200" dirty="0">
                <a:solidFill>
                  <a:schemeClr val="accent1"/>
                </a:solidFill>
              </a:rPr>
              <a:t>Übungen am Arbeitsplatz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 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</a:br>
            <a:r>
              <a:rPr lang="de-DE" sz="2400" b="1" dirty="0">
                <a:ea typeface="Arial" charset="0"/>
                <a:cs typeface="Arial" charset="0"/>
              </a:rPr>
              <a:t>Schulterkreisen: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31189" y="4383117"/>
            <a:ext cx="10529622" cy="1815882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dirty="0">
                <a:ea typeface="Arial" charset="0"/>
                <a:cs typeface="Arial" charset="0"/>
              </a:rPr>
              <a:t>Setzen Sie sich aufrecht hin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dirty="0">
                <a:ea typeface="Arial" charset="0"/>
                <a:cs typeface="Arial" charset="0"/>
              </a:rPr>
              <a:t>Winkeln Sie die Arme so an, dass Ihre Fingerspitzen auf den Schultern liegen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600" dirty="0">
                <a:ea typeface="Arial" charset="0"/>
                <a:cs typeface="Arial" charset="0"/>
              </a:rPr>
              <a:t>Beginnen Sie nun, Ihre Arme zu kreisen.</a:t>
            </a:r>
            <a:br>
              <a:rPr lang="de-DE" sz="1600" dirty="0">
                <a:ea typeface="Arial" charset="0"/>
                <a:cs typeface="Arial" charset="0"/>
              </a:rPr>
            </a:br>
            <a:r>
              <a:rPr lang="de-DE" sz="1600" dirty="0">
                <a:ea typeface="Arial" charset="0"/>
                <a:cs typeface="Arial" charset="0"/>
              </a:rPr>
              <a:t>Achten Sie darauf, dass Ihre Ellbogen waagerecht zur Seite zeigen.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600" dirty="0">
              <a:ea typeface="Arial" charset="0"/>
              <a:cs typeface="Arial" charset="0"/>
            </a:endParaRPr>
          </a:p>
          <a:p>
            <a:r>
              <a:rPr lang="de-DE" sz="1600" dirty="0">
                <a:ea typeface="Arial" charset="0"/>
                <a:cs typeface="Arial" charset="0"/>
              </a:rPr>
              <a:t>Wiederholen Sie die Übung mindestens 10-mal rückwärts und vorwärts. </a:t>
            </a:r>
            <a:br>
              <a:rPr lang="de-DE" sz="1600" dirty="0">
                <a:ea typeface="Arial" charset="0"/>
                <a:cs typeface="Arial" charset="0"/>
              </a:rPr>
            </a:br>
            <a:r>
              <a:rPr lang="de-DE" sz="1600" dirty="0">
                <a:ea typeface="Arial" charset="0"/>
                <a:cs typeface="Arial" charset="0"/>
              </a:rPr>
              <a:t>Die Übung kann auch im Stehen durchgeführt werden.</a:t>
            </a:r>
          </a:p>
        </p:txBody>
      </p:sp>
      <p:pic>
        <p:nvPicPr>
          <p:cNvPr id="8" name="Bild 6">
            <a:extLst>
              <a:ext uri="{FF2B5EF4-FFF2-40B4-BE49-F238E27FC236}">
                <a16:creationId xmlns:a16="http://schemas.microsoft.com/office/drawing/2014/main" id="{CEEC550E-667A-6AB6-8771-81E95EB93B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17" t="26339" r="-25847" b="4999"/>
          <a:stretch/>
        </p:blipFill>
        <p:spPr>
          <a:xfrm>
            <a:off x="50132" y="252669"/>
            <a:ext cx="12091737" cy="30560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75A0CE46-907D-3005-0E9D-A0250EB1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135" y="6458750"/>
            <a:ext cx="523043" cy="365125"/>
          </a:xfrm>
        </p:spPr>
        <p:txBody>
          <a:bodyPr/>
          <a:lstStyle/>
          <a:p>
            <a:fld id="{9564BF1B-7A00-4FDB-9ACC-13A0BEC11AB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E491BFE-B0EA-8204-B084-C098758654CF}"/>
              </a:ext>
            </a:extLst>
          </p:cNvPr>
          <p:cNvSpPr/>
          <p:nvPr/>
        </p:nvSpPr>
        <p:spPr>
          <a:xfrm>
            <a:off x="9985648" y="3093246"/>
            <a:ext cx="13681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de-DE" sz="800" dirty="0"/>
              <a:t>© Fotolia - 263690355 </a:t>
            </a:r>
          </a:p>
        </p:txBody>
      </p:sp>
    </p:spTree>
    <p:extLst>
      <p:ext uri="{BB962C8B-B14F-4D97-AF65-F5344CB8AC3E}">
        <p14:creationId xmlns:p14="http://schemas.microsoft.com/office/powerpoint/2010/main" val="3990434778"/>
      </p:ext>
    </p:extLst>
  </p:cSld>
  <p:clrMapOvr>
    <a:masterClrMapping/>
  </p:clrMapOvr>
</p:sld>
</file>

<file path=ppt/theme/theme1.xml><?xml version="1.0" encoding="utf-8"?>
<a:theme xmlns:a="http://schemas.openxmlformats.org/drawingml/2006/main" name="SafetyXperts">
  <a:themeElements>
    <a:clrScheme name="SafetyXperts">
      <a:dk1>
        <a:srgbClr val="5F5F5F"/>
      </a:dk1>
      <a:lt1>
        <a:sysClr val="window" lastClr="FFFFFF"/>
      </a:lt1>
      <a:dk2>
        <a:srgbClr val="4A4A4B"/>
      </a:dk2>
      <a:lt2>
        <a:srgbClr val="A5A5A5"/>
      </a:lt2>
      <a:accent1>
        <a:srgbClr val="42A0DE"/>
      </a:accent1>
      <a:accent2>
        <a:srgbClr val="2A6BFF"/>
      </a:accent2>
      <a:accent3>
        <a:srgbClr val="2632FF"/>
      </a:accent3>
      <a:accent4>
        <a:srgbClr val="3F4044"/>
      </a:accent4>
      <a:accent5>
        <a:srgbClr val="5F5F5F"/>
      </a:accent5>
      <a:accent6>
        <a:srgbClr val="A5A5A5"/>
      </a:accent6>
      <a:hlink>
        <a:srgbClr val="0563C1"/>
      </a:hlink>
      <a:folHlink>
        <a:srgbClr val="954F72"/>
      </a:folHlink>
    </a:clrScheme>
    <a:fontScheme name="SafetyXper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fetyXperts" id="{38EC8886-3E08-44FC-86BB-7BDBDE940EFF}" vid="{BFAE7079-8FE6-44E2-9E81-B43BD5DC6D6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f3c0c8-cb47-4a26-91a1-a44bb4539247" xsi:nil="true"/>
    <lcf76f155ced4ddcb4097134ff3c332f xmlns="bbb3f655-f267-4a84-b742-532fbc77d0ab">
      <Terms xmlns="http://schemas.microsoft.com/office/infopath/2007/PartnerControls"/>
    </lcf76f155ced4ddcb4097134ff3c332f>
    <MediaLengthInSeconds xmlns="bbb3f655-f267-4a84-b742-532fbc77d0a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C0657C80C9EB42A8AE8AF1E32C18B5" ma:contentTypeVersion="16" ma:contentTypeDescription="Ein neues Dokument erstellen." ma:contentTypeScope="" ma:versionID="b48c60bcb5f7d428e64c16f8b40588dd">
  <xsd:schema xmlns:xsd="http://www.w3.org/2001/XMLSchema" xmlns:xs="http://www.w3.org/2001/XMLSchema" xmlns:p="http://schemas.microsoft.com/office/2006/metadata/properties" xmlns:ns2="bbb3f655-f267-4a84-b742-532fbc77d0ab" xmlns:ns3="f5f3c0c8-cb47-4a26-91a1-a44bb4539247" targetNamespace="http://schemas.microsoft.com/office/2006/metadata/properties" ma:root="true" ma:fieldsID="dfa5347d09fbae1c92fe6be18fe04650" ns2:_="" ns3:_="">
    <xsd:import namespace="bbb3f655-f267-4a84-b742-532fbc77d0ab"/>
    <xsd:import namespace="f5f3c0c8-cb47-4a26-91a1-a44bb45392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3f655-f267-4a84-b742-532fbc77d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0a4a64a0-82bc-48a6-9867-8208b236fb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3c0c8-cb47-4a26-91a1-a44bb45392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bcdc34-3acf-42b1-abfa-b6ef944057a8}" ma:internalName="TaxCatchAll" ma:showField="CatchAllData" ma:web="f5f3c0c8-cb47-4a26-91a1-a44bb45392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D8F9E3-38ED-47ED-81C6-6E4D49FA46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30766B-179D-4585-8868-87E183350BAB}">
  <ds:schemaRefs>
    <ds:schemaRef ds:uri="http://schemas.microsoft.com/office/2006/metadata/properties"/>
    <ds:schemaRef ds:uri="http://schemas.microsoft.com/office/infopath/2007/PartnerControls"/>
    <ds:schemaRef ds:uri="f5f3c0c8-cb47-4a26-91a1-a44bb4539247"/>
    <ds:schemaRef ds:uri="bbb3f655-f267-4a84-b742-532fbc77d0ab"/>
  </ds:schemaRefs>
</ds:datastoreItem>
</file>

<file path=customXml/itemProps3.xml><?xml version="1.0" encoding="utf-8"?>
<ds:datastoreItem xmlns:ds="http://schemas.openxmlformats.org/officeDocument/2006/customXml" ds:itemID="{7496AD8B-E217-4C62-8E71-37D45BBEC6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3f655-f267-4a84-b742-532fbc77d0ab"/>
    <ds:schemaRef ds:uri="f5f3c0c8-cb47-4a26-91a1-a44bb4539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SafetyXperts</Template>
  <TotalTime>0</TotalTime>
  <Words>427</Words>
  <Application>Microsoft Office PowerPoint</Application>
  <PresentationFormat>Breitbild</PresentationFormat>
  <Paragraphs>87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Segoe UI Semilight</vt:lpstr>
      <vt:lpstr>Symbol</vt:lpstr>
      <vt:lpstr>Wingdings</vt:lpstr>
      <vt:lpstr>SafetyXperts</vt:lpstr>
      <vt:lpstr>Ergonominisches Heben und Tragen</vt:lpstr>
      <vt:lpstr>Funktion der Wirbelsäule</vt:lpstr>
      <vt:lpstr>Diese Kräfte wirken auf die Bandscheiben</vt:lpstr>
      <vt:lpstr>Die Gefahren beim Heben</vt:lpstr>
      <vt:lpstr>So Heben Sie richtig!</vt:lpstr>
      <vt:lpstr>Umgang mit schweren Lasten</vt:lpstr>
      <vt:lpstr>7 goldene Regeln für die gesundheitsschonende Handhabung von Lasten</vt:lpstr>
      <vt:lpstr>Regeln für die körpergerechte Handhabung  von Lasten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Ergonomie  Heben und Tragen</dc:title>
  <dc:creator>KSc - Katharina Schnoor</dc:creator>
  <cp:lastModifiedBy>CHn - Carolin Herrmann</cp:lastModifiedBy>
  <cp:revision>3</cp:revision>
  <dcterms:created xsi:type="dcterms:W3CDTF">2022-06-08T14:59:55Z</dcterms:created>
  <dcterms:modified xsi:type="dcterms:W3CDTF">2026-03-11T08:48:02Z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0x010100E9C0657C80C9EB42A8AE8AF1E32C18B5</vt:lpwstr>
  </property>
  <property fmtid="{D5CDD505-2E9C-101B-9397-08002B2CF9AE}" pid="3" name="Order">
    <vt:r8>13400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