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sldIdLst>
    <p:sldId id="390" r:id="rId5"/>
    <p:sldId id="369" r:id="rId6"/>
    <p:sldId id="384" r:id="rId7"/>
    <p:sldId id="385" r:id="rId8"/>
    <p:sldId id="372" r:id="rId9"/>
    <p:sldId id="373" r:id="rId10"/>
    <p:sldId id="374" r:id="rId11"/>
    <p:sldId id="375" r:id="rId12"/>
    <p:sldId id="376" r:id="rId13"/>
    <p:sldId id="377" r:id="rId14"/>
    <p:sldId id="378" r:id="rId15"/>
    <p:sldId id="379" r:id="rId16"/>
    <p:sldId id="383" r:id="rId17"/>
    <p:sldId id="425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Mue - Sara Münnich" userId="7509f428-c1e0-4e2f-a875-f7c3f3229df9" providerId="ADAL" clId="{2B0BCE14-01EC-455F-8C06-DEDFFCF01A89}"/>
    <pc:docChg chg="custSel delSld modSld">
      <pc:chgData name="SMue - Sara Münnich" userId="7509f428-c1e0-4e2f-a875-f7c3f3229df9" providerId="ADAL" clId="{2B0BCE14-01EC-455F-8C06-DEDFFCF01A89}" dt="2022-11-24T13:55:02.317" v="9" actId="478"/>
      <pc:docMkLst>
        <pc:docMk/>
      </pc:docMkLst>
      <pc:sldChg chg="del">
        <pc:chgData name="SMue - Sara Münnich" userId="7509f428-c1e0-4e2f-a875-f7c3f3229df9" providerId="ADAL" clId="{2B0BCE14-01EC-455F-8C06-DEDFFCF01A89}" dt="2022-11-24T13:54:46.791" v="4" actId="2696"/>
        <pc:sldMkLst>
          <pc:docMk/>
          <pc:sldMk cId="155036189" sldId="380"/>
        </pc:sldMkLst>
      </pc:sldChg>
      <pc:sldChg chg="del">
        <pc:chgData name="SMue - Sara Münnich" userId="7509f428-c1e0-4e2f-a875-f7c3f3229df9" providerId="ADAL" clId="{2B0BCE14-01EC-455F-8C06-DEDFFCF01A89}" dt="2022-11-24T13:54:51.515" v="5" actId="2696"/>
        <pc:sldMkLst>
          <pc:docMk/>
          <pc:sldMk cId="22557051" sldId="381"/>
        </pc:sldMkLst>
      </pc:sldChg>
      <pc:sldChg chg="delSp modSp mod">
        <pc:chgData name="SMue - Sara Münnich" userId="7509f428-c1e0-4e2f-a875-f7c3f3229df9" providerId="ADAL" clId="{2B0BCE14-01EC-455F-8C06-DEDFFCF01A89}" dt="2022-11-24T13:53:43.177" v="3" actId="1076"/>
        <pc:sldMkLst>
          <pc:docMk/>
          <pc:sldMk cId="2483776836" sldId="390"/>
        </pc:sldMkLst>
        <pc:spChg chg="del topLvl">
          <ac:chgData name="SMue - Sara Münnich" userId="7509f428-c1e0-4e2f-a875-f7c3f3229df9" providerId="ADAL" clId="{2B0BCE14-01EC-455F-8C06-DEDFFCF01A89}" dt="2022-11-24T13:53:41.388" v="2" actId="478"/>
          <ac:spMkLst>
            <pc:docMk/>
            <pc:sldMk cId="2483776836" sldId="390"/>
            <ac:spMk id="5" creationId="{0C085A06-89B8-575B-7B9C-6F5AF8FA0A13}"/>
          </ac:spMkLst>
        </pc:spChg>
        <pc:spChg chg="del">
          <ac:chgData name="SMue - Sara Münnich" userId="7509f428-c1e0-4e2f-a875-f7c3f3229df9" providerId="ADAL" clId="{2B0BCE14-01EC-455F-8C06-DEDFFCF01A89}" dt="2022-11-24T13:53:40.120" v="1" actId="478"/>
          <ac:spMkLst>
            <pc:docMk/>
            <pc:sldMk cId="2483776836" sldId="390"/>
            <ac:spMk id="8" creationId="{D762B3D0-EBFB-4D2F-A70E-E473B06F9260}"/>
          </ac:spMkLst>
        </pc:spChg>
        <pc:grpChg chg="del">
          <ac:chgData name="SMue - Sara Münnich" userId="7509f428-c1e0-4e2f-a875-f7c3f3229df9" providerId="ADAL" clId="{2B0BCE14-01EC-455F-8C06-DEDFFCF01A89}" dt="2022-11-24T13:53:41.388" v="2" actId="478"/>
          <ac:grpSpMkLst>
            <pc:docMk/>
            <pc:sldMk cId="2483776836" sldId="390"/>
            <ac:grpSpMk id="9" creationId="{C489B960-9B78-600F-6887-4D086F335426}"/>
          </ac:grpSpMkLst>
        </pc:grpChg>
        <pc:picChg chg="mod topLvl">
          <ac:chgData name="SMue - Sara Münnich" userId="7509f428-c1e0-4e2f-a875-f7c3f3229df9" providerId="ADAL" clId="{2B0BCE14-01EC-455F-8C06-DEDFFCF01A89}" dt="2022-11-24T13:53:43.177" v="3" actId="1076"/>
          <ac:picMkLst>
            <pc:docMk/>
            <pc:sldMk cId="2483776836" sldId="390"/>
            <ac:picMk id="4" creationId="{72FE00CD-572A-396E-0CE5-0AA643E314EB}"/>
          </ac:picMkLst>
        </pc:picChg>
        <pc:picChg chg="del">
          <ac:chgData name="SMue - Sara Münnich" userId="7509f428-c1e0-4e2f-a875-f7c3f3229df9" providerId="ADAL" clId="{2B0BCE14-01EC-455F-8C06-DEDFFCF01A89}" dt="2022-11-24T13:53:38.983" v="0" actId="478"/>
          <ac:picMkLst>
            <pc:docMk/>
            <pc:sldMk cId="2483776836" sldId="390"/>
            <ac:picMk id="7" creationId="{F782D1AB-AF8B-1701-8DC8-A897C28DFC83}"/>
          </ac:picMkLst>
        </pc:picChg>
      </pc:sldChg>
      <pc:sldChg chg="delSp modSp mod">
        <pc:chgData name="SMue - Sara Münnich" userId="7509f428-c1e0-4e2f-a875-f7c3f3229df9" providerId="ADAL" clId="{2B0BCE14-01EC-455F-8C06-DEDFFCF01A89}" dt="2022-11-24T13:55:02.317" v="9" actId="478"/>
        <pc:sldMkLst>
          <pc:docMk/>
          <pc:sldMk cId="899208504" sldId="425"/>
        </pc:sldMkLst>
        <pc:spChg chg="del">
          <ac:chgData name="SMue - Sara Münnich" userId="7509f428-c1e0-4e2f-a875-f7c3f3229df9" providerId="ADAL" clId="{2B0BCE14-01EC-455F-8C06-DEDFFCF01A89}" dt="2022-11-24T13:55:02.317" v="9" actId="478"/>
          <ac:spMkLst>
            <pc:docMk/>
            <pc:sldMk cId="899208504" sldId="425"/>
            <ac:spMk id="3" creationId="{E5D9FD0E-090F-6502-13C6-4DB2B44C1275}"/>
          </ac:spMkLst>
        </pc:spChg>
        <pc:spChg chg="del">
          <ac:chgData name="SMue - Sara Münnich" userId="7509f428-c1e0-4e2f-a875-f7c3f3229df9" providerId="ADAL" clId="{2B0BCE14-01EC-455F-8C06-DEDFFCF01A89}" dt="2022-11-24T13:55:00.613" v="8" actId="478"/>
          <ac:spMkLst>
            <pc:docMk/>
            <pc:sldMk cId="899208504" sldId="425"/>
            <ac:spMk id="5" creationId="{F43E22A9-7FC2-E8DC-FA5E-89E3BC6492E5}"/>
          </ac:spMkLst>
        </pc:spChg>
        <pc:picChg chg="del mod">
          <ac:chgData name="SMue - Sara Münnich" userId="7509f428-c1e0-4e2f-a875-f7c3f3229df9" providerId="ADAL" clId="{2B0BCE14-01EC-455F-8C06-DEDFFCF01A89}" dt="2022-11-24T13:54:59.255" v="7" actId="478"/>
          <ac:picMkLst>
            <pc:docMk/>
            <pc:sldMk cId="899208504" sldId="425"/>
            <ac:picMk id="4" creationId="{C6DC710F-9E91-22E7-BB2F-20416D687A78}"/>
          </ac:picMkLst>
        </pc:picChg>
      </pc:sldChg>
    </pc:docChg>
  </pc:docChgLst>
  <pc:docChgLst>
    <pc:chgData name="SMue - Sara Münnich" userId="7509f428-c1e0-4e2f-a875-f7c3f3229df9" providerId="ADAL" clId="{FBADE6AA-98C0-478C-9DF7-315C593D9FAD}"/>
    <pc:docChg chg="custSel modSld">
      <pc:chgData name="SMue - Sara Münnich" userId="7509f428-c1e0-4e2f-a875-f7c3f3229df9" providerId="ADAL" clId="{FBADE6AA-98C0-478C-9DF7-315C593D9FAD}" dt="2022-06-10T08:19:26.352" v="0" actId="27636"/>
      <pc:docMkLst>
        <pc:docMk/>
      </pc:docMkLst>
      <pc:sldChg chg="modSp mod">
        <pc:chgData name="SMue - Sara Münnich" userId="7509f428-c1e0-4e2f-a875-f7c3f3229df9" providerId="ADAL" clId="{FBADE6AA-98C0-478C-9DF7-315C593D9FAD}" dt="2022-06-10T08:19:26.352" v="0" actId="27636"/>
        <pc:sldMkLst>
          <pc:docMk/>
          <pc:sldMk cId="1614718295" sldId="376"/>
        </pc:sldMkLst>
        <pc:spChg chg="mod">
          <ac:chgData name="SMue - Sara Münnich" userId="7509f428-c1e0-4e2f-a875-f7c3f3229df9" providerId="ADAL" clId="{FBADE6AA-98C0-478C-9DF7-315C593D9FAD}" dt="2022-06-10T08:19:26.352" v="0" actId="27636"/>
          <ac:spMkLst>
            <pc:docMk/>
            <pc:sldMk cId="1614718295" sldId="376"/>
            <ac:spMk id="2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F99875-552E-44CE-991F-7529D35DE956}" type="doc">
      <dgm:prSet loTypeId="urn:microsoft.com/office/officeart/2005/8/layout/pyramid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42236A8-9CD2-4D9F-B7DB-01E61B40BC38}">
      <dgm:prSet phldrT="[Text]" custT="1"/>
      <dgm:spPr>
        <a:solidFill>
          <a:schemeClr val="accent1"/>
        </a:solidFill>
      </dgm:spPr>
      <dgm:t>
        <a:bodyPr/>
        <a:lstStyle/>
        <a:p>
          <a:r>
            <a:rPr lang="de-DE" sz="1600">
              <a:solidFill>
                <a:schemeClr val="bg1"/>
              </a:solidFill>
            </a:rPr>
            <a:t>Brenn-barer</a:t>
          </a:r>
          <a:br>
            <a:rPr lang="de-DE" sz="1600">
              <a:solidFill>
                <a:schemeClr val="bg1"/>
              </a:solidFill>
            </a:rPr>
          </a:br>
          <a:r>
            <a:rPr lang="de-DE" sz="1600">
              <a:solidFill>
                <a:schemeClr val="bg1"/>
              </a:solidFill>
            </a:rPr>
            <a:t>Stoff</a:t>
          </a:r>
        </a:p>
      </dgm:t>
    </dgm:pt>
    <dgm:pt modelId="{D3A09F2E-807A-4E36-B2FD-5D34C66F52F2}" type="parTrans" cxnId="{3BDB8FDC-C891-4B61-B7CB-99F9B78018FC}">
      <dgm:prSet/>
      <dgm:spPr/>
      <dgm:t>
        <a:bodyPr/>
        <a:lstStyle/>
        <a:p>
          <a:endParaRPr lang="de-DE" sz="1600">
            <a:solidFill>
              <a:schemeClr val="tx1"/>
            </a:solidFill>
          </a:endParaRPr>
        </a:p>
      </dgm:t>
    </dgm:pt>
    <dgm:pt modelId="{FB0189F5-A7AD-43F8-A3C2-EB58DE4DDFB5}" type="sibTrans" cxnId="{3BDB8FDC-C891-4B61-B7CB-99F9B78018FC}">
      <dgm:prSet/>
      <dgm:spPr/>
      <dgm:t>
        <a:bodyPr/>
        <a:lstStyle/>
        <a:p>
          <a:endParaRPr lang="de-DE" sz="1600">
            <a:solidFill>
              <a:schemeClr val="tx1"/>
            </a:solidFill>
          </a:endParaRPr>
        </a:p>
      </dgm:t>
    </dgm:pt>
    <dgm:pt modelId="{C4501100-8E1A-4500-A840-A9CA2F660C23}">
      <dgm:prSet phldrT="[Text]" custT="1"/>
      <dgm:spPr>
        <a:solidFill>
          <a:schemeClr val="accent3"/>
        </a:solidFill>
      </dgm:spPr>
      <dgm:t>
        <a:bodyPr/>
        <a:lstStyle/>
        <a:p>
          <a:r>
            <a:rPr lang="de-DE" sz="1600">
              <a:solidFill>
                <a:schemeClr val="bg1"/>
              </a:solidFill>
            </a:rPr>
            <a:t>Sauer-stoff</a:t>
          </a:r>
        </a:p>
      </dgm:t>
    </dgm:pt>
    <dgm:pt modelId="{EB34CE37-CC07-4A5D-9581-26C7D71D537E}" type="parTrans" cxnId="{A101EBC3-F9F0-474F-8E4E-75AFDE714D2E}">
      <dgm:prSet/>
      <dgm:spPr/>
      <dgm:t>
        <a:bodyPr/>
        <a:lstStyle/>
        <a:p>
          <a:endParaRPr lang="de-DE" sz="1600">
            <a:solidFill>
              <a:schemeClr val="tx1"/>
            </a:solidFill>
          </a:endParaRPr>
        </a:p>
      </dgm:t>
    </dgm:pt>
    <dgm:pt modelId="{2142F9FA-C7DB-4452-A685-F7B0C903B81B}" type="sibTrans" cxnId="{A101EBC3-F9F0-474F-8E4E-75AFDE714D2E}">
      <dgm:prSet/>
      <dgm:spPr/>
      <dgm:t>
        <a:bodyPr/>
        <a:lstStyle/>
        <a:p>
          <a:endParaRPr lang="de-DE" sz="1600">
            <a:solidFill>
              <a:schemeClr val="tx1"/>
            </a:solidFill>
          </a:endParaRPr>
        </a:p>
      </dgm:t>
    </dgm:pt>
    <dgm:pt modelId="{C6A6E3B8-D438-4139-AEC1-BA99828DE47E}">
      <dgm:prSet phldrT="[Text]" custT="1"/>
      <dgm:spPr>
        <a:noFill/>
      </dgm:spPr>
      <dgm:t>
        <a:bodyPr/>
        <a:lstStyle/>
        <a:p>
          <a:r>
            <a:rPr lang="de-DE" sz="1600" b="1">
              <a:solidFill>
                <a:schemeClr val="tx1"/>
              </a:solidFill>
            </a:rPr>
            <a:t>Richtiges</a:t>
          </a:r>
          <a:br>
            <a:rPr lang="de-DE" sz="1600" b="1">
              <a:solidFill>
                <a:schemeClr val="tx1"/>
              </a:solidFill>
            </a:rPr>
          </a:br>
          <a:r>
            <a:rPr lang="de-DE" sz="1600" b="1">
              <a:solidFill>
                <a:schemeClr val="tx1"/>
              </a:solidFill>
            </a:rPr>
            <a:t>Mengen-</a:t>
          </a:r>
          <a:r>
            <a:rPr lang="de-DE" sz="1600" b="1" err="1">
              <a:solidFill>
                <a:schemeClr val="tx1"/>
              </a:solidFill>
            </a:rPr>
            <a:t>verhätnis</a:t>
          </a:r>
          <a:endParaRPr lang="de-DE" sz="1600" b="1">
            <a:solidFill>
              <a:schemeClr val="tx1"/>
            </a:solidFill>
          </a:endParaRPr>
        </a:p>
      </dgm:t>
    </dgm:pt>
    <dgm:pt modelId="{8077D4A0-66F9-4374-AA08-14EF92443EA7}" type="parTrans" cxnId="{EFA7D9F3-1321-4572-9A61-4BBE395060C0}">
      <dgm:prSet/>
      <dgm:spPr/>
      <dgm:t>
        <a:bodyPr/>
        <a:lstStyle/>
        <a:p>
          <a:endParaRPr lang="de-DE" sz="1600">
            <a:solidFill>
              <a:schemeClr val="tx1"/>
            </a:solidFill>
          </a:endParaRPr>
        </a:p>
      </dgm:t>
    </dgm:pt>
    <dgm:pt modelId="{6211A695-B758-4811-A010-D3ADC914977F}" type="sibTrans" cxnId="{EFA7D9F3-1321-4572-9A61-4BBE395060C0}">
      <dgm:prSet/>
      <dgm:spPr/>
      <dgm:t>
        <a:bodyPr/>
        <a:lstStyle/>
        <a:p>
          <a:endParaRPr lang="de-DE" sz="1600">
            <a:solidFill>
              <a:schemeClr val="tx1"/>
            </a:solidFill>
          </a:endParaRPr>
        </a:p>
      </dgm:t>
    </dgm:pt>
    <dgm:pt modelId="{E6E1286F-1CBD-4CA4-9A34-2AB428C36AAD}">
      <dgm:prSet phldrT="[Text]" custT="1"/>
      <dgm:spPr>
        <a:solidFill>
          <a:schemeClr val="accent2"/>
        </a:solidFill>
      </dgm:spPr>
      <dgm:t>
        <a:bodyPr/>
        <a:lstStyle/>
        <a:p>
          <a:r>
            <a:rPr lang="de-DE" sz="1600">
              <a:solidFill>
                <a:schemeClr val="bg1"/>
              </a:solidFill>
            </a:rPr>
            <a:t>Wärme</a:t>
          </a:r>
        </a:p>
      </dgm:t>
    </dgm:pt>
    <dgm:pt modelId="{BD01C65A-9285-44BA-9D71-F992B4CD9588}" type="parTrans" cxnId="{F44EF050-5162-4BB9-8845-E6DBB5DE4BEB}">
      <dgm:prSet/>
      <dgm:spPr/>
      <dgm:t>
        <a:bodyPr/>
        <a:lstStyle/>
        <a:p>
          <a:endParaRPr lang="de-DE" sz="1600">
            <a:solidFill>
              <a:schemeClr val="tx1"/>
            </a:solidFill>
          </a:endParaRPr>
        </a:p>
      </dgm:t>
    </dgm:pt>
    <dgm:pt modelId="{601DD290-73CA-4643-B2D8-24C7DC80E53D}" type="sibTrans" cxnId="{F44EF050-5162-4BB9-8845-E6DBB5DE4BEB}">
      <dgm:prSet/>
      <dgm:spPr/>
      <dgm:t>
        <a:bodyPr/>
        <a:lstStyle/>
        <a:p>
          <a:endParaRPr lang="de-DE" sz="1600">
            <a:solidFill>
              <a:schemeClr val="tx1"/>
            </a:solidFill>
          </a:endParaRPr>
        </a:p>
      </dgm:t>
    </dgm:pt>
    <dgm:pt modelId="{002F4DC2-91EA-4962-B09D-BCA8D48C518B}" type="pres">
      <dgm:prSet presAssocID="{3CF99875-552E-44CE-991F-7529D35DE956}" presName="compositeShape" presStyleCnt="0">
        <dgm:presLayoutVars>
          <dgm:chMax val="9"/>
          <dgm:dir/>
          <dgm:resizeHandles val="exact"/>
        </dgm:presLayoutVars>
      </dgm:prSet>
      <dgm:spPr/>
    </dgm:pt>
    <dgm:pt modelId="{31CFE154-83E2-4532-99B0-96E2BC3576E1}" type="pres">
      <dgm:prSet presAssocID="{3CF99875-552E-44CE-991F-7529D35DE956}" presName="triangle1" presStyleLbl="node1" presStyleIdx="0" presStyleCnt="4">
        <dgm:presLayoutVars>
          <dgm:bulletEnabled val="1"/>
        </dgm:presLayoutVars>
      </dgm:prSet>
      <dgm:spPr/>
    </dgm:pt>
    <dgm:pt modelId="{C98D679E-DA9C-49C9-9316-BC0F19F87E1B}" type="pres">
      <dgm:prSet presAssocID="{3CF99875-552E-44CE-991F-7529D35DE956}" presName="triangle2" presStyleLbl="node1" presStyleIdx="1" presStyleCnt="4">
        <dgm:presLayoutVars>
          <dgm:bulletEnabled val="1"/>
        </dgm:presLayoutVars>
      </dgm:prSet>
      <dgm:spPr/>
    </dgm:pt>
    <dgm:pt modelId="{7DC1B874-C573-4A6A-9338-DEA255780643}" type="pres">
      <dgm:prSet presAssocID="{3CF99875-552E-44CE-991F-7529D35DE956}" presName="triangle3" presStyleLbl="node1" presStyleIdx="2" presStyleCnt="4">
        <dgm:presLayoutVars>
          <dgm:bulletEnabled val="1"/>
        </dgm:presLayoutVars>
      </dgm:prSet>
      <dgm:spPr/>
    </dgm:pt>
    <dgm:pt modelId="{DEBA3351-B335-4C64-B6F7-53498812AAB5}" type="pres">
      <dgm:prSet presAssocID="{3CF99875-552E-44CE-991F-7529D35DE956}" presName="triangle4" presStyleLbl="node1" presStyleIdx="3" presStyleCnt="4">
        <dgm:presLayoutVars>
          <dgm:bulletEnabled val="1"/>
        </dgm:presLayoutVars>
      </dgm:prSet>
      <dgm:spPr/>
    </dgm:pt>
  </dgm:ptLst>
  <dgm:cxnLst>
    <dgm:cxn modelId="{C1BDD231-BEC6-45A0-8CD2-5B05A0C1BE8C}" type="presOf" srcId="{C6A6E3B8-D438-4139-AEC1-BA99828DE47E}" destId="{7DC1B874-C573-4A6A-9338-DEA255780643}" srcOrd="0" destOrd="0" presId="urn:microsoft.com/office/officeart/2005/8/layout/pyramid4"/>
    <dgm:cxn modelId="{5F5AC54B-177A-4EBE-BA2B-6B9614D572D2}" type="presOf" srcId="{3CF99875-552E-44CE-991F-7529D35DE956}" destId="{002F4DC2-91EA-4962-B09D-BCA8D48C518B}" srcOrd="0" destOrd="0" presId="urn:microsoft.com/office/officeart/2005/8/layout/pyramid4"/>
    <dgm:cxn modelId="{F44EF050-5162-4BB9-8845-E6DBB5DE4BEB}" srcId="{3CF99875-552E-44CE-991F-7529D35DE956}" destId="{E6E1286F-1CBD-4CA4-9A34-2AB428C36AAD}" srcOrd="3" destOrd="0" parTransId="{BD01C65A-9285-44BA-9D71-F992B4CD9588}" sibTransId="{601DD290-73CA-4643-B2D8-24C7DC80E53D}"/>
    <dgm:cxn modelId="{D2A3675A-355A-4E27-B08C-800111A8DCCD}" type="presOf" srcId="{142236A8-9CD2-4D9F-B7DB-01E61B40BC38}" destId="{31CFE154-83E2-4532-99B0-96E2BC3576E1}" srcOrd="0" destOrd="0" presId="urn:microsoft.com/office/officeart/2005/8/layout/pyramid4"/>
    <dgm:cxn modelId="{7FC83C5B-AA77-4F23-9BCA-798C0CEB9432}" type="presOf" srcId="{C4501100-8E1A-4500-A840-A9CA2F660C23}" destId="{C98D679E-DA9C-49C9-9316-BC0F19F87E1B}" srcOrd="0" destOrd="0" presId="urn:microsoft.com/office/officeart/2005/8/layout/pyramid4"/>
    <dgm:cxn modelId="{754BD970-6CA4-44A2-A33A-65EEE3F47F01}" type="presOf" srcId="{E6E1286F-1CBD-4CA4-9A34-2AB428C36AAD}" destId="{DEBA3351-B335-4C64-B6F7-53498812AAB5}" srcOrd="0" destOrd="0" presId="urn:microsoft.com/office/officeart/2005/8/layout/pyramid4"/>
    <dgm:cxn modelId="{A101EBC3-F9F0-474F-8E4E-75AFDE714D2E}" srcId="{3CF99875-552E-44CE-991F-7529D35DE956}" destId="{C4501100-8E1A-4500-A840-A9CA2F660C23}" srcOrd="1" destOrd="0" parTransId="{EB34CE37-CC07-4A5D-9581-26C7D71D537E}" sibTransId="{2142F9FA-C7DB-4452-A685-F7B0C903B81B}"/>
    <dgm:cxn modelId="{3BDB8FDC-C891-4B61-B7CB-99F9B78018FC}" srcId="{3CF99875-552E-44CE-991F-7529D35DE956}" destId="{142236A8-9CD2-4D9F-B7DB-01E61B40BC38}" srcOrd="0" destOrd="0" parTransId="{D3A09F2E-807A-4E36-B2FD-5D34C66F52F2}" sibTransId="{FB0189F5-A7AD-43F8-A3C2-EB58DE4DDFB5}"/>
    <dgm:cxn modelId="{EFA7D9F3-1321-4572-9A61-4BBE395060C0}" srcId="{3CF99875-552E-44CE-991F-7529D35DE956}" destId="{C6A6E3B8-D438-4139-AEC1-BA99828DE47E}" srcOrd="2" destOrd="0" parTransId="{8077D4A0-66F9-4374-AA08-14EF92443EA7}" sibTransId="{6211A695-B758-4811-A010-D3ADC914977F}"/>
    <dgm:cxn modelId="{B0C6C688-AE56-4FB2-851E-0A60F0CC9AD3}" type="presParOf" srcId="{002F4DC2-91EA-4962-B09D-BCA8D48C518B}" destId="{31CFE154-83E2-4532-99B0-96E2BC3576E1}" srcOrd="0" destOrd="0" presId="urn:microsoft.com/office/officeart/2005/8/layout/pyramid4"/>
    <dgm:cxn modelId="{3E231664-9C11-471E-A26B-06376F15550E}" type="presParOf" srcId="{002F4DC2-91EA-4962-B09D-BCA8D48C518B}" destId="{C98D679E-DA9C-49C9-9316-BC0F19F87E1B}" srcOrd="1" destOrd="0" presId="urn:microsoft.com/office/officeart/2005/8/layout/pyramid4"/>
    <dgm:cxn modelId="{02A9D1B7-FC10-4E70-BD7F-F3A001C40211}" type="presParOf" srcId="{002F4DC2-91EA-4962-B09D-BCA8D48C518B}" destId="{7DC1B874-C573-4A6A-9338-DEA255780643}" srcOrd="2" destOrd="0" presId="urn:microsoft.com/office/officeart/2005/8/layout/pyramid4"/>
    <dgm:cxn modelId="{793E9E10-ACF9-4690-BD7E-EAE26DD3C77B}" type="presParOf" srcId="{002F4DC2-91EA-4962-B09D-BCA8D48C518B}" destId="{DEBA3351-B335-4C64-B6F7-53498812AAB5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CFE154-83E2-4532-99B0-96E2BC3576E1}">
      <dsp:nvSpPr>
        <dsp:cNvPr id="0" name=""/>
        <dsp:cNvSpPr/>
      </dsp:nvSpPr>
      <dsp:spPr>
        <a:xfrm>
          <a:off x="4267130" y="0"/>
          <a:ext cx="1981340" cy="1981340"/>
        </a:xfrm>
        <a:prstGeom prst="triangl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>
              <a:solidFill>
                <a:schemeClr val="bg1"/>
              </a:solidFill>
            </a:rPr>
            <a:t>Brenn-barer</a:t>
          </a:r>
          <a:br>
            <a:rPr lang="de-DE" sz="1600" kern="1200">
              <a:solidFill>
                <a:schemeClr val="bg1"/>
              </a:solidFill>
            </a:rPr>
          </a:br>
          <a:r>
            <a:rPr lang="de-DE" sz="1600" kern="1200">
              <a:solidFill>
                <a:schemeClr val="bg1"/>
              </a:solidFill>
            </a:rPr>
            <a:t>Stoff</a:t>
          </a:r>
        </a:p>
      </dsp:txBody>
      <dsp:txXfrm>
        <a:off x="4762465" y="990670"/>
        <a:ext cx="990670" cy="990670"/>
      </dsp:txXfrm>
    </dsp:sp>
    <dsp:sp modelId="{C98D679E-DA9C-49C9-9316-BC0F19F87E1B}">
      <dsp:nvSpPr>
        <dsp:cNvPr id="0" name=""/>
        <dsp:cNvSpPr/>
      </dsp:nvSpPr>
      <dsp:spPr>
        <a:xfrm>
          <a:off x="3276460" y="1981340"/>
          <a:ext cx="1981340" cy="1981340"/>
        </a:xfrm>
        <a:prstGeom prst="triangle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>
              <a:solidFill>
                <a:schemeClr val="bg1"/>
              </a:solidFill>
            </a:rPr>
            <a:t>Sauer-stoff</a:t>
          </a:r>
        </a:p>
      </dsp:txBody>
      <dsp:txXfrm>
        <a:off x="3771795" y="2972010"/>
        <a:ext cx="990670" cy="990670"/>
      </dsp:txXfrm>
    </dsp:sp>
    <dsp:sp modelId="{7DC1B874-C573-4A6A-9338-DEA255780643}">
      <dsp:nvSpPr>
        <dsp:cNvPr id="0" name=""/>
        <dsp:cNvSpPr/>
      </dsp:nvSpPr>
      <dsp:spPr>
        <a:xfrm rot="10800000">
          <a:off x="4267130" y="1981340"/>
          <a:ext cx="1981340" cy="1981340"/>
        </a:xfrm>
        <a:prstGeom prst="triangle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>
              <a:solidFill>
                <a:schemeClr val="tx1"/>
              </a:solidFill>
            </a:rPr>
            <a:t>Richtiges</a:t>
          </a:r>
          <a:br>
            <a:rPr lang="de-DE" sz="1600" b="1" kern="1200">
              <a:solidFill>
                <a:schemeClr val="tx1"/>
              </a:solidFill>
            </a:rPr>
          </a:br>
          <a:r>
            <a:rPr lang="de-DE" sz="1600" b="1" kern="1200">
              <a:solidFill>
                <a:schemeClr val="tx1"/>
              </a:solidFill>
            </a:rPr>
            <a:t>Mengen-</a:t>
          </a:r>
          <a:r>
            <a:rPr lang="de-DE" sz="1600" b="1" kern="1200" err="1">
              <a:solidFill>
                <a:schemeClr val="tx1"/>
              </a:solidFill>
            </a:rPr>
            <a:t>verhätnis</a:t>
          </a:r>
          <a:endParaRPr lang="de-DE" sz="1600" b="1" kern="1200">
            <a:solidFill>
              <a:schemeClr val="tx1"/>
            </a:solidFill>
          </a:endParaRPr>
        </a:p>
      </dsp:txBody>
      <dsp:txXfrm rot="10800000">
        <a:off x="4762465" y="1981340"/>
        <a:ext cx="990670" cy="990670"/>
      </dsp:txXfrm>
    </dsp:sp>
    <dsp:sp modelId="{DEBA3351-B335-4C64-B6F7-53498812AAB5}">
      <dsp:nvSpPr>
        <dsp:cNvPr id="0" name=""/>
        <dsp:cNvSpPr/>
      </dsp:nvSpPr>
      <dsp:spPr>
        <a:xfrm>
          <a:off x="5257800" y="1981340"/>
          <a:ext cx="1981340" cy="1981340"/>
        </a:xfrm>
        <a:prstGeom prst="triangl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>
              <a:solidFill>
                <a:schemeClr val="bg1"/>
              </a:solidFill>
            </a:rPr>
            <a:t>Wärme</a:t>
          </a:r>
        </a:p>
      </dsp:txBody>
      <dsp:txXfrm>
        <a:off x="5753135" y="2972010"/>
        <a:ext cx="990670" cy="9906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50B09-1520-4448-B3C5-A66102EC8C2B}" type="datetimeFigureOut">
              <a:rPr lang="de-DE" smtClean="0"/>
              <a:t>29.11.22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72A38-A127-4720-85DF-29EC8EF110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788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65834-47BF-475E-8E5D-1D3F2B1132E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260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A05C2B17-26DF-53E0-F98F-193F681F72BB}"/>
              </a:ext>
            </a:extLst>
          </p:cNvPr>
          <p:cNvSpPr/>
          <p:nvPr/>
        </p:nvSpPr>
        <p:spPr>
          <a:xfrm>
            <a:off x="0" y="0"/>
            <a:ext cx="12192000" cy="42168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A9EDD3-0F3E-F8A9-A941-186D8B2B88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15326"/>
            <a:ext cx="9144000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28F5902-E5A0-B45B-2DF4-64C079F1F1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47713"/>
            <a:ext cx="9144000" cy="452762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1459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F3E2DE6C-3174-D385-EA2D-28EFC5A1A437}"/>
              </a:ext>
            </a:extLst>
          </p:cNvPr>
          <p:cNvSpPr/>
          <p:nvPr/>
        </p:nvSpPr>
        <p:spPr>
          <a:xfrm>
            <a:off x="0" y="1"/>
            <a:ext cx="12192000" cy="4414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6D31B6A-DA16-9637-E6E9-9486D54304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979000"/>
            <a:ext cx="10515600" cy="900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/>
              <a:t>Vielen Dank für Ihre Aufmerksamkeit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A6CAD35-7AA1-9E78-64B5-79780B980B60}"/>
              </a:ext>
            </a:extLst>
          </p:cNvPr>
          <p:cNvSpPr txBox="1"/>
          <p:nvPr/>
        </p:nvSpPr>
        <p:spPr>
          <a:xfrm>
            <a:off x="838200" y="4821382"/>
            <a:ext cx="105156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/>
              <a:t>TRAGEN SIE HIER IHREN NAMEN EIN</a:t>
            </a:r>
          </a:p>
          <a:p>
            <a:endParaRPr lang="de-DE"/>
          </a:p>
          <a:p>
            <a:r>
              <a:rPr lang="de-DE" sz="1600"/>
              <a:t>Unternehmen</a:t>
            </a:r>
          </a:p>
          <a:p>
            <a:r>
              <a:rPr lang="de-DE" sz="1600"/>
              <a:t>Straße/Hausnummer</a:t>
            </a:r>
          </a:p>
          <a:p>
            <a:r>
              <a:rPr lang="de-DE" sz="1600"/>
              <a:t>PLZ/ Stadt</a:t>
            </a:r>
          </a:p>
          <a:p>
            <a:r>
              <a:rPr lang="de-DE" sz="1600"/>
              <a:t>Telefon</a:t>
            </a:r>
          </a:p>
        </p:txBody>
      </p:sp>
    </p:spTree>
    <p:extLst>
      <p:ext uri="{BB962C8B-B14F-4D97-AF65-F5344CB8AC3E}">
        <p14:creationId xmlns:p14="http://schemas.microsoft.com/office/powerpoint/2010/main" val="1994807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A05C2B17-26DF-53E0-F98F-193F681F72BB}"/>
              </a:ext>
            </a:extLst>
          </p:cNvPr>
          <p:cNvSpPr/>
          <p:nvPr/>
        </p:nvSpPr>
        <p:spPr>
          <a:xfrm>
            <a:off x="2419926" y="1320800"/>
            <a:ext cx="9772073" cy="28960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A9EDD3-0F3E-F8A9-A941-186D8B2B88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3962" y="1575046"/>
            <a:ext cx="9005660" cy="1971718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28F5902-E5A0-B45B-2DF4-64C079F1F1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3963" y="3663486"/>
            <a:ext cx="9005660" cy="452762"/>
          </a:xfrm>
        </p:spPr>
        <p:txBody>
          <a:bodyPr/>
          <a:lstStyle>
            <a:lvl1pPr marL="0" indent="0" algn="l">
              <a:buNone/>
              <a:defRPr sz="2400" cap="all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E3368B8-69C5-C543-A869-A72771CCC456}"/>
              </a:ext>
            </a:extLst>
          </p:cNvPr>
          <p:cNvSpPr/>
          <p:nvPr/>
        </p:nvSpPr>
        <p:spPr>
          <a:xfrm>
            <a:off x="0" y="1320800"/>
            <a:ext cx="2327563" cy="289609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7198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bschnitt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F3E2DE6C-3174-D385-EA2D-28EFC5A1A437}"/>
              </a:ext>
            </a:extLst>
          </p:cNvPr>
          <p:cNvSpPr/>
          <p:nvPr/>
        </p:nvSpPr>
        <p:spPr>
          <a:xfrm>
            <a:off x="0" y="0"/>
            <a:ext cx="12192000" cy="5163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6D31B6A-DA16-9637-E6E9-9486D5430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29000"/>
            <a:ext cx="10515600" cy="900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85D36C03-F72E-DCEC-9438-856A0DC46C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447713"/>
            <a:ext cx="10515600" cy="452762"/>
          </a:xfrm>
        </p:spPr>
        <p:txBody>
          <a:bodyPr>
            <a:normAutofit/>
          </a:bodyPr>
          <a:lstStyle>
            <a:lvl1pPr marL="0" indent="0" algn="l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33670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EA775C-7238-6C4E-53B2-7B59EFA1D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536087-38DB-80BA-019A-A5EBF3AB8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5A7FCE5-4ED4-A965-0DFF-7D1DE7DCF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54F2F-69D7-4911-8268-F1ACF8A02E0B}" type="datetimeFigureOut">
              <a:rPr lang="de-DE" smtClean="0"/>
              <a:t>29.11.22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A7B941A-ADF1-23E4-EF8C-B4815A050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48EE68-6C45-7D29-44A5-ADDD8EEB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00AE-37A5-4E03-99BE-3C62282F57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4085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536087-38DB-80BA-019A-A5EBF3AB8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5A7FCE5-4ED4-A965-0DFF-7D1DE7DCF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54F2F-69D7-4911-8268-F1ACF8A02E0B}" type="datetimeFigureOut">
              <a:rPr lang="de-DE" smtClean="0"/>
              <a:t>29.11.22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A7B941A-ADF1-23E4-EF8C-B4815A050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48EE68-6C45-7D29-44A5-ADDD8EEB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00AE-37A5-4E03-99BE-3C62282F576F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B64559A7-821F-0928-CEA2-F2D10072D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E423EFD-D24F-3894-FBE5-B04FEF6120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291758"/>
            <a:ext cx="10515600" cy="360363"/>
          </a:xfrm>
        </p:spPr>
        <p:txBody>
          <a:bodyPr>
            <a:noAutofit/>
          </a:bodyPr>
          <a:lstStyle>
            <a:lvl1pPr marL="0" indent="0">
              <a:buNone/>
              <a:defRPr sz="1800" b="0" i="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Untertitel einfügen</a:t>
            </a:r>
          </a:p>
        </p:txBody>
      </p:sp>
    </p:spTree>
    <p:extLst>
      <p:ext uri="{BB962C8B-B14F-4D97-AF65-F5344CB8AC3E}">
        <p14:creationId xmlns:p14="http://schemas.microsoft.com/office/powerpoint/2010/main" val="2772593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B226E8-F55F-5680-963E-0EDEEB652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E4D73C4-97F5-C88A-77C7-62D50348E6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4A7714B-21D4-EF20-7722-AD247A8F22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C49FC6D-CA01-4F47-E0A6-E47E280C3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54F2F-69D7-4911-8268-F1ACF8A02E0B}" type="datetimeFigureOut">
              <a:rPr lang="de-DE" smtClean="0"/>
              <a:t>29.11.22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382F717-FB0F-5176-2BF4-9119EC00C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4841148-90BD-E5E0-F334-723301097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00AE-37A5-4E03-99BE-3C62282F57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6515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44E697-3A1B-C39D-6367-9A65D672A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677B3A9-08F7-C1EB-DDE3-DD9BCBAAC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solidFill>
            <a:schemeClr val="accent4"/>
          </a:solidFill>
          <a:ln>
            <a:noFill/>
          </a:ln>
        </p:spPr>
        <p:txBody>
          <a:bodyPr anchor="b"/>
          <a:lstStyle>
            <a:lvl1pPr marL="0" indent="0">
              <a:buNone/>
              <a:defRPr sz="24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4D1B676-CBB4-9EB0-5BC5-1F50757D30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4pPr marL="1371600" indent="0">
              <a:buNone/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5DE591E-408A-F191-411E-EFB299C7C4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solidFill>
            <a:schemeClr val="accent1"/>
          </a:solidFill>
        </p:spPr>
        <p:txBody>
          <a:bodyPr anchor="b"/>
          <a:lstStyle>
            <a:lvl1pPr marL="0" indent="0">
              <a:buNone/>
              <a:defRPr sz="24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7392F14-9442-FD86-4DB3-D0AB1519F3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78F19BF-42B2-0915-88E8-E23520C49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54F2F-69D7-4911-8268-F1ACF8A02E0B}" type="datetimeFigureOut">
              <a:rPr lang="de-DE" smtClean="0"/>
              <a:t>29.11.22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C764D44-DA80-64AA-A45C-9A45B1831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2695CEE-3794-77ED-4085-DD9448831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00AE-37A5-4E03-99BE-3C62282F57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816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248701-A4A0-6F89-16DB-791188BEF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94B49CB-D60D-814D-C2F0-87D4F3961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54F2F-69D7-4911-8268-F1ACF8A02E0B}" type="datetimeFigureOut">
              <a:rPr lang="de-DE" smtClean="0"/>
              <a:t>29.11.22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E5D670C-2D20-88AC-7200-6725F3E02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D614BE1-83E5-B890-C3F2-4E47D99B1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00AE-37A5-4E03-99BE-3C62282F57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5608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8F3B1E5-72AC-6A1D-2599-C1660680D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54F2F-69D7-4911-8268-F1ACF8A02E0B}" type="datetimeFigureOut">
              <a:rPr lang="de-DE" smtClean="0"/>
              <a:t>29.11.22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BD39779-8649-DEF5-14DE-634156D6A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B6E00A8-1E1D-AC67-27C1-001BD7EBE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00AE-37A5-4E03-99BE-3C62282F57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1456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B918276D-F7B0-BF4D-1FD2-8163152D00A2}"/>
              </a:ext>
            </a:extLst>
          </p:cNvPr>
          <p:cNvSpPr/>
          <p:nvPr/>
        </p:nvSpPr>
        <p:spPr>
          <a:xfrm>
            <a:off x="11443316" y="6425313"/>
            <a:ext cx="748683" cy="43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DF2E400-1535-4363-C620-72B4EB363D40}"/>
              </a:ext>
            </a:extLst>
          </p:cNvPr>
          <p:cNvSpPr/>
          <p:nvPr/>
        </p:nvSpPr>
        <p:spPr>
          <a:xfrm>
            <a:off x="-1" y="6434032"/>
            <a:ext cx="11353801" cy="43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2364B14-0BAA-4650-1153-87E3A2DCE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D428418-E33B-D84F-7CBF-049C713E2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B0286A1-6A5B-9262-700B-84725D467B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717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E0C54F2F-69D7-4911-8268-F1ACF8A02E0B}" type="datetimeFigureOut">
              <a:rPr lang="de-DE" smtClean="0"/>
              <a:t>29.11.22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0CAA42-6F9D-07FA-C981-AD8C9AB535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674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164DE82-0EDD-A083-943C-FB41BC407E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6135" y="6458750"/>
            <a:ext cx="5230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B5300AE-37A5-4E03-99BE-3C62282F576F}" type="slidenum">
              <a:rPr lang="de-DE" smtClean="0"/>
              <a:t>‹Nr.›</a:t>
            </a:fld>
            <a:endParaRPr lang="de-DE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745B4A97-4149-1A63-A909-4622B9470209}"/>
              </a:ext>
            </a:extLst>
          </p:cNvPr>
          <p:cNvCxnSpPr/>
          <p:nvPr/>
        </p:nvCxnSpPr>
        <p:spPr>
          <a:xfrm>
            <a:off x="0" y="1281911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95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39">
          <p15:clr>
            <a:srgbClr val="F26B43"/>
          </p15:clr>
        </p15:guide>
        <p15:guide id="2" pos="506">
          <p15:clr>
            <a:srgbClr val="F26B43"/>
          </p15:clr>
        </p15:guide>
        <p15:guide id="3" pos="7151">
          <p15:clr>
            <a:srgbClr val="F26B43"/>
          </p15:clr>
        </p15:guide>
        <p15:guide id="4" orient="horz" pos="3906">
          <p15:clr>
            <a:srgbClr val="F26B43"/>
          </p15:clr>
        </p15:guide>
        <p15:guide id="5" orient="horz" pos="822">
          <p15:clr>
            <a:srgbClr val="F26B43"/>
          </p15:clr>
        </p15:guide>
        <p15:guide id="6" orient="horz" pos="2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7" Type="http://schemas.openxmlformats.org/officeDocument/2006/relationships/image" Target="../media/image40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svg"/><Relationship Id="rId7" Type="http://schemas.openxmlformats.org/officeDocument/2006/relationships/image" Target="../media/image46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5.png"/><Relationship Id="rId11" Type="http://schemas.openxmlformats.org/officeDocument/2006/relationships/image" Target="../media/image50.svg"/><Relationship Id="rId5" Type="http://schemas.openxmlformats.org/officeDocument/2006/relationships/image" Target="../media/image44.sv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openxmlformats.org/officeDocument/2006/relationships/image" Target="../media/image31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30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E7F5F5-7B35-C11E-5485-CCCE91717D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Erstunterweisung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BEB4066-FC76-D2FC-FD15-C32356DE56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3FF91705-6266-B9F6-B11E-1FEFB7458E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78574" y="5501840"/>
            <a:ext cx="2704433" cy="6683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3776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Richtiger Umgang mit Feuerlöschgeräten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noProof="1"/>
              <a:t>Feuerbekämpfung erfolgt in Windrichtung</a:t>
            </a:r>
            <a:endParaRPr lang="de-DE" altLang="de-DE"/>
          </a:p>
          <a:p>
            <a:r>
              <a:rPr lang="de-DE" altLang="de-DE" noProof="1"/>
              <a:t>Bei Flächenbränden beginnt man vorn mit dem Löschen</a:t>
            </a:r>
          </a:p>
          <a:p>
            <a:r>
              <a:rPr lang="de-DE" altLang="de-DE" noProof="1"/>
              <a:t>Bei Tropf- und Fließbränden löscht man von oben nach unten</a:t>
            </a:r>
          </a:p>
          <a:p>
            <a:r>
              <a:rPr lang="de-DE" altLang="de-DE"/>
              <a:t>Wandbrände von unten nach oben löschen</a:t>
            </a:r>
          </a:p>
          <a:p>
            <a:r>
              <a:rPr lang="de-DE" altLang="de-DE" noProof="1"/>
              <a:t>Gleichzeitiger Einsatz angemessener Anzahl von Löschern</a:t>
            </a:r>
          </a:p>
          <a:p>
            <a:r>
              <a:rPr lang="de-DE" altLang="de-DE"/>
              <a:t>Brandherd weiter beobachten</a:t>
            </a:r>
          </a:p>
          <a:p>
            <a:r>
              <a:rPr lang="de-DE" altLang="de-DE"/>
              <a:t>Nach Gebrauch Feuerlöscher neu auffüllen</a:t>
            </a:r>
            <a:endParaRPr lang="de-DE" altLang="de-DE" noProof="1"/>
          </a:p>
          <a:p>
            <a:endParaRPr lang="de-DE" altLang="de-DE"/>
          </a:p>
          <a:p>
            <a:endParaRPr lang="de-DE"/>
          </a:p>
          <a:p>
            <a:endParaRPr lang="de-DE"/>
          </a:p>
          <a:p>
            <a:endParaRPr lang="de-DE" altLang="de-DE"/>
          </a:p>
          <a:p>
            <a:endParaRPr lang="de-DE" altLang="de-DE"/>
          </a:p>
          <a:p>
            <a:endParaRPr lang="de-DE" altLang="de-DE"/>
          </a:p>
          <a:p>
            <a:endParaRPr lang="de-DE" altLang="de-DE"/>
          </a:p>
          <a:p>
            <a:endParaRPr lang="de-DE" altLang="de-DE"/>
          </a:p>
          <a:p>
            <a:endParaRPr lang="de-DE" alt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6D4A5E3-63E0-47BE-8A03-EC99BF2EB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10</a:t>
            </a:fld>
            <a:endParaRPr lang="de-DE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858" y="1595252"/>
            <a:ext cx="2517697" cy="458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561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Flucht- und Rettungswege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noProof="1"/>
              <a:t>Türen in Fluchtwegen und Notausgängen dürfen u.a. während der Betriebszeit </a:t>
            </a:r>
            <a:br>
              <a:rPr lang="de-DE" altLang="de-DE" noProof="1"/>
            </a:br>
            <a:r>
              <a:rPr lang="de-DE" altLang="de-DE" noProof="1"/>
              <a:t>nicht versch</a:t>
            </a:r>
            <a:r>
              <a:rPr lang="de-DE" altLang="de-DE" err="1"/>
              <a:t>lossen</a:t>
            </a:r>
            <a:r>
              <a:rPr lang="de-DE" altLang="de-DE"/>
              <a:t> werden.</a:t>
            </a:r>
            <a:r>
              <a:rPr lang="de-DE" altLang="de-DE" noProof="1"/>
              <a:t> </a:t>
            </a:r>
            <a:endParaRPr lang="de-DE" altLang="de-DE"/>
          </a:p>
          <a:p>
            <a:r>
              <a:rPr lang="de-DE" altLang="de-DE"/>
              <a:t>N</a:t>
            </a:r>
            <a:r>
              <a:rPr lang="de-DE" altLang="de-DE" noProof="1"/>
              <a:t>otausgänge müssen jederzeit freigeräumt lassen.</a:t>
            </a:r>
            <a:endParaRPr lang="de-DE" altLang="de-DE"/>
          </a:p>
          <a:p>
            <a:r>
              <a:rPr lang="de-DE" altLang="de-DE" noProof="1"/>
              <a:t>Sicherheitsschilder müssen jederzeit klar erkennbar sein.</a:t>
            </a:r>
          </a:p>
          <a:p>
            <a:endParaRPr lang="de-DE" altLang="de-DE"/>
          </a:p>
          <a:p>
            <a:endParaRPr lang="de-DE"/>
          </a:p>
          <a:p>
            <a:endParaRPr lang="de-DE"/>
          </a:p>
          <a:p>
            <a:endParaRPr lang="de-DE" altLang="de-DE"/>
          </a:p>
          <a:p>
            <a:endParaRPr lang="de-DE" altLang="de-DE"/>
          </a:p>
          <a:p>
            <a:endParaRPr lang="de-DE" altLang="de-DE"/>
          </a:p>
          <a:p>
            <a:endParaRPr lang="de-DE" altLang="de-DE"/>
          </a:p>
          <a:p>
            <a:endParaRPr lang="de-DE" altLang="de-DE"/>
          </a:p>
          <a:p>
            <a:endParaRPr lang="de-DE" alt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3FC3468-C15B-4771-9F21-02DA8F54E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11</a:t>
            </a:fld>
            <a:endParaRPr lang="de-DE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596" y="3596222"/>
            <a:ext cx="3970808" cy="2987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708688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647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Kennzeichnungen im Unternehmen </a:t>
            </a: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412" y="1797849"/>
            <a:ext cx="1368152" cy="1370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708688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86949"/>
            <a:ext cx="1944216" cy="1462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708688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412" y="4868475"/>
            <a:ext cx="1368152" cy="1370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708688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7" name="Textfeld 16"/>
          <p:cNvSpPr txBox="1"/>
          <p:nvPr/>
        </p:nvSpPr>
        <p:spPr>
          <a:xfrm>
            <a:off x="2875850" y="2298467"/>
            <a:ext cx="1399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Feuerlöscher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2875850" y="3817099"/>
            <a:ext cx="1409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Brandmelder</a:t>
            </a:r>
          </a:p>
        </p:txBody>
      </p:sp>
      <p:pic>
        <p:nvPicPr>
          <p:cNvPr id="19" name="Bild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444" y="1781200"/>
            <a:ext cx="1436485" cy="1370568"/>
          </a:xfrm>
          <a:prstGeom prst="rect">
            <a:avLst/>
          </a:prstGeom>
        </p:spPr>
      </p:pic>
      <p:pic>
        <p:nvPicPr>
          <p:cNvPr id="20" name="Bild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44" y="3252488"/>
            <a:ext cx="1475485" cy="1448948"/>
          </a:xfrm>
          <a:prstGeom prst="rect">
            <a:avLst/>
          </a:prstGeom>
        </p:spPr>
      </p:pic>
      <p:pic>
        <p:nvPicPr>
          <p:cNvPr id="21" name="Bild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444" y="4802156"/>
            <a:ext cx="1436485" cy="1436485"/>
          </a:xfrm>
          <a:prstGeom prst="rect">
            <a:avLst/>
          </a:prstGeom>
        </p:spPr>
      </p:pic>
      <p:sp>
        <p:nvSpPr>
          <p:cNvPr id="22" name="Textfeld 21"/>
          <p:cNvSpPr txBox="1"/>
          <p:nvPr/>
        </p:nvSpPr>
        <p:spPr>
          <a:xfrm>
            <a:off x="2875850" y="5335732"/>
            <a:ext cx="1994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Brandmeldetelefon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8369250" y="2298467"/>
            <a:ext cx="143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Sammelstelle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8369250" y="3817099"/>
            <a:ext cx="1399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Rettungsweg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8369250" y="5335732"/>
            <a:ext cx="1133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Erste Hilfe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B78F0B6-9CE6-4EF2-9863-7D869AFED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198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4F447F18-DFDD-4F8F-B485-93081DC4708B}"/>
              </a:ext>
            </a:extLst>
          </p:cNvPr>
          <p:cNvGrpSpPr/>
          <p:nvPr/>
        </p:nvGrpSpPr>
        <p:grpSpPr>
          <a:xfrm>
            <a:off x="803275" y="2429436"/>
            <a:ext cx="10548938" cy="3795628"/>
            <a:chOff x="-460673" y="1805926"/>
            <a:chExt cx="13021378" cy="4685241"/>
          </a:xfrm>
        </p:grpSpPr>
        <p:grpSp>
          <p:nvGrpSpPr>
            <p:cNvPr id="7" name="Gruppieren 6">
              <a:extLst>
                <a:ext uri="{FF2B5EF4-FFF2-40B4-BE49-F238E27FC236}">
                  <a16:creationId xmlns:a16="http://schemas.microsoft.com/office/drawing/2014/main" id="{68D18639-341C-4711-A028-549CB045DEA9}"/>
                </a:ext>
              </a:extLst>
            </p:cNvPr>
            <p:cNvGrpSpPr/>
            <p:nvPr/>
          </p:nvGrpSpPr>
          <p:grpSpPr>
            <a:xfrm>
              <a:off x="3915336" y="1805926"/>
              <a:ext cx="4360985" cy="4360985"/>
              <a:chOff x="3915336" y="1805926"/>
              <a:chExt cx="4360985" cy="4360985"/>
            </a:xfrm>
          </p:grpSpPr>
          <p:sp>
            <p:nvSpPr>
              <p:cNvPr id="38" name="Freihandform 37"/>
              <p:cNvSpPr/>
              <p:nvPr/>
            </p:nvSpPr>
            <p:spPr>
              <a:xfrm>
                <a:off x="6054577" y="1805926"/>
                <a:ext cx="2079669" cy="1693086"/>
              </a:xfrm>
              <a:custGeom>
                <a:avLst/>
                <a:gdLst>
                  <a:gd name="connsiteX0" fmla="*/ 43587 w 2197379"/>
                  <a:gd name="connsiteY0" fmla="*/ 0 h 1788915"/>
                  <a:gd name="connsiteX1" fmla="*/ 2166443 w 2197379"/>
                  <a:gd name="connsiteY1" fmla="*/ 1407124 h 1788915"/>
                  <a:gd name="connsiteX2" fmla="*/ 2197379 w 2197379"/>
                  <a:gd name="connsiteY2" fmla="*/ 1491646 h 1788915"/>
                  <a:gd name="connsiteX3" fmla="*/ 1881693 w 2197379"/>
                  <a:gd name="connsiteY3" fmla="*/ 1788915 h 1788915"/>
                  <a:gd name="connsiteX4" fmla="*/ 1444531 w 2197379"/>
                  <a:gd name="connsiteY4" fmla="*/ 1733076 h 1788915"/>
                  <a:gd name="connsiteX5" fmla="*/ 1437879 w 2197379"/>
                  <a:gd name="connsiteY5" fmla="*/ 1714901 h 1788915"/>
                  <a:gd name="connsiteX6" fmla="*/ 43587 w 2197379"/>
                  <a:gd name="connsiteY6" fmla="*/ 790702 h 1788915"/>
                  <a:gd name="connsiteX7" fmla="*/ 0 w 2197379"/>
                  <a:gd name="connsiteY7" fmla="*/ 792903 h 1788915"/>
                  <a:gd name="connsiteX8" fmla="*/ 187605 w 2197379"/>
                  <a:gd name="connsiteY8" fmla="*/ 395645 h 1788915"/>
                  <a:gd name="connsiteX9" fmla="*/ 1759 w 2197379"/>
                  <a:gd name="connsiteY9" fmla="*/ 2112 h 1788915"/>
                  <a:gd name="connsiteX10" fmla="*/ 43587 w 2197379"/>
                  <a:gd name="connsiteY10" fmla="*/ 0 h 1788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97379" h="1788915">
                    <a:moveTo>
                      <a:pt x="43587" y="0"/>
                    </a:moveTo>
                    <a:cubicBezTo>
                      <a:pt x="997898" y="0"/>
                      <a:pt x="1816691" y="580216"/>
                      <a:pt x="2166443" y="1407124"/>
                    </a:cubicBezTo>
                    <a:lnTo>
                      <a:pt x="2197379" y="1491646"/>
                    </a:lnTo>
                    <a:lnTo>
                      <a:pt x="1881693" y="1788915"/>
                    </a:lnTo>
                    <a:lnTo>
                      <a:pt x="1444531" y="1733076"/>
                    </a:lnTo>
                    <a:lnTo>
                      <a:pt x="1437879" y="1714901"/>
                    </a:lnTo>
                    <a:cubicBezTo>
                      <a:pt x="1208162" y="1171788"/>
                      <a:pt x="670378" y="790702"/>
                      <a:pt x="43587" y="790702"/>
                    </a:cubicBezTo>
                    <a:lnTo>
                      <a:pt x="0" y="792903"/>
                    </a:lnTo>
                    <a:lnTo>
                      <a:pt x="187605" y="395645"/>
                    </a:lnTo>
                    <a:lnTo>
                      <a:pt x="1759" y="2112"/>
                    </a:lnTo>
                    <a:lnTo>
                      <a:pt x="43587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35000" tIns="0" rIns="0" bIns="108000" rtlCol="0" anchor="ctr">
                <a:noAutofit/>
                <a:scene3d>
                  <a:camera prst="orthographicFront">
                    <a:rot lat="0" lon="0" rev="19200000"/>
                  </a:camera>
                  <a:lightRig rig="threePt" dir="t"/>
                </a:scene3d>
              </a:bodyPr>
              <a:lstStyle/>
              <a:p>
                <a:pPr algn="ctr">
                  <a:lnSpc>
                    <a:spcPct val="90000"/>
                  </a:lnSpc>
                </a:pPr>
                <a:endParaRPr lang="de-DE" sz="135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Freihandform 36"/>
              <p:cNvSpPr/>
              <p:nvPr/>
            </p:nvSpPr>
            <p:spPr>
              <a:xfrm>
                <a:off x="4009616" y="1811054"/>
                <a:ext cx="2159088" cy="1772717"/>
              </a:xfrm>
              <a:custGeom>
                <a:avLst/>
                <a:gdLst>
                  <a:gd name="connsiteX0" fmla="*/ 2097008 w 2281293"/>
                  <a:gd name="connsiteY0" fmla="*/ 0 h 1873053"/>
                  <a:gd name="connsiteX1" fmla="*/ 2281293 w 2281293"/>
                  <a:gd name="connsiteY1" fmla="*/ 390227 h 1873053"/>
                  <a:gd name="connsiteX2" fmla="*/ 2092051 w 2281293"/>
                  <a:gd name="connsiteY2" fmla="*/ 790952 h 1873053"/>
                  <a:gd name="connsiteX3" fmla="*/ 2049577 w 2281293"/>
                  <a:gd name="connsiteY3" fmla="*/ 793097 h 1873053"/>
                  <a:gd name="connsiteX4" fmla="*/ 759118 w 2281293"/>
                  <a:gd name="connsiteY4" fmla="*/ 1848510 h 1873053"/>
                  <a:gd name="connsiteX5" fmla="*/ 752808 w 2281293"/>
                  <a:gd name="connsiteY5" fmla="*/ 1873053 h 1873053"/>
                  <a:gd name="connsiteX6" fmla="*/ 434485 w 2281293"/>
                  <a:gd name="connsiteY6" fmla="*/ 1573300 h 1873053"/>
                  <a:gd name="connsiteX7" fmla="*/ 0 w 2281293"/>
                  <a:gd name="connsiteY7" fmla="*/ 1628797 h 1873053"/>
                  <a:gd name="connsiteX8" fmla="*/ 3964 w 2281293"/>
                  <a:gd name="connsiteY8" fmla="*/ 1613379 h 1873053"/>
                  <a:gd name="connsiteX9" fmla="*/ 1968733 w 2281293"/>
                  <a:gd name="connsiteY9" fmla="*/ 6477 h 1873053"/>
                  <a:gd name="connsiteX10" fmla="*/ 2097008 w 2281293"/>
                  <a:gd name="connsiteY10" fmla="*/ 0 h 1873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81293" h="1873053">
                    <a:moveTo>
                      <a:pt x="2097008" y="0"/>
                    </a:moveTo>
                    <a:lnTo>
                      <a:pt x="2281293" y="390227"/>
                    </a:lnTo>
                    <a:lnTo>
                      <a:pt x="2092051" y="790952"/>
                    </a:lnTo>
                    <a:lnTo>
                      <a:pt x="2049577" y="793097"/>
                    </a:lnTo>
                    <a:cubicBezTo>
                      <a:pt x="1439143" y="855090"/>
                      <a:pt x="935970" y="1279914"/>
                      <a:pt x="759118" y="1848510"/>
                    </a:cubicBezTo>
                    <a:lnTo>
                      <a:pt x="752808" y="1873053"/>
                    </a:lnTo>
                    <a:lnTo>
                      <a:pt x="434485" y="1573300"/>
                    </a:lnTo>
                    <a:lnTo>
                      <a:pt x="0" y="1628797"/>
                    </a:lnTo>
                    <a:lnTo>
                      <a:pt x="3964" y="1613379"/>
                    </a:lnTo>
                    <a:cubicBezTo>
                      <a:pt x="273227" y="747672"/>
                      <a:pt x="1039325" y="100863"/>
                      <a:pt x="1968733" y="6477"/>
                    </a:cubicBezTo>
                    <a:lnTo>
                      <a:pt x="209700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162000" bIns="108000" rtlCol="0" anchor="ctr">
                <a:noAutofit/>
                <a:scene3d>
                  <a:camera prst="orthographicFront">
                    <a:rot lat="0" lon="0" rev="2400000"/>
                  </a:camera>
                  <a:lightRig rig="threePt" dir="t"/>
                </a:scene3d>
              </a:bodyPr>
              <a:lstStyle/>
              <a:p>
                <a:pPr algn="ctr">
                  <a:lnSpc>
                    <a:spcPct val="90000"/>
                  </a:lnSpc>
                </a:pPr>
                <a:endParaRPr lang="de-DE" sz="1350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Freihandform 33"/>
              <p:cNvSpPr/>
              <p:nvPr/>
            </p:nvSpPr>
            <p:spPr>
              <a:xfrm>
                <a:off x="7020037" y="3276255"/>
                <a:ext cx="1256284" cy="2411194"/>
              </a:xfrm>
              <a:custGeom>
                <a:avLst/>
                <a:gdLst>
                  <a:gd name="connsiteX0" fmla="*/ 1199930 w 1327390"/>
                  <a:gd name="connsiteY0" fmla="*/ 0 h 2547668"/>
                  <a:gd name="connsiteX1" fmla="*/ 1223811 w 1327390"/>
                  <a:gd name="connsiteY1" fmla="*/ 65247 h 2547668"/>
                  <a:gd name="connsiteX2" fmla="*/ 1327390 w 1327390"/>
                  <a:gd name="connsiteY2" fmla="*/ 750359 h 2547668"/>
                  <a:gd name="connsiteX3" fmla="*/ 488981 w 1327390"/>
                  <a:gd name="connsiteY3" fmla="*/ 2528167 h 2547668"/>
                  <a:gd name="connsiteX4" fmla="*/ 462904 w 1327390"/>
                  <a:gd name="connsiteY4" fmla="*/ 2547668 h 2547668"/>
                  <a:gd name="connsiteX5" fmla="*/ 82110 w 1327390"/>
                  <a:gd name="connsiteY5" fmla="*/ 2339008 h 2547668"/>
                  <a:gd name="connsiteX6" fmla="*/ 0 w 1327390"/>
                  <a:gd name="connsiteY6" fmla="*/ 1905319 h 2547668"/>
                  <a:gd name="connsiteX7" fmla="*/ 93480 w 1327390"/>
                  <a:gd name="connsiteY7" fmla="*/ 1820358 h 2547668"/>
                  <a:gd name="connsiteX8" fmla="*/ 536688 w 1327390"/>
                  <a:gd name="connsiteY8" fmla="*/ 750359 h 2547668"/>
                  <a:gd name="connsiteX9" fmla="*/ 468657 w 1327390"/>
                  <a:gd name="connsiteY9" fmla="*/ 300378 h 2547668"/>
                  <a:gd name="connsiteX10" fmla="*/ 447882 w 1327390"/>
                  <a:gd name="connsiteY10" fmla="*/ 243616 h 2547668"/>
                  <a:gd name="connsiteX11" fmla="*/ 882297 w 1327390"/>
                  <a:gd name="connsiteY11" fmla="*/ 299103 h 2547668"/>
                  <a:gd name="connsiteX12" fmla="*/ 1199930 w 1327390"/>
                  <a:gd name="connsiteY12" fmla="*/ 0 h 2547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27390" h="2547668">
                    <a:moveTo>
                      <a:pt x="1199930" y="0"/>
                    </a:moveTo>
                    <a:lnTo>
                      <a:pt x="1223811" y="65247"/>
                    </a:lnTo>
                    <a:cubicBezTo>
                      <a:pt x="1291127" y="281674"/>
                      <a:pt x="1327390" y="511782"/>
                      <a:pt x="1327390" y="750359"/>
                    </a:cubicBezTo>
                    <a:cubicBezTo>
                      <a:pt x="1327390" y="1466092"/>
                      <a:pt x="1001019" y="2105597"/>
                      <a:pt x="488981" y="2528167"/>
                    </a:cubicBezTo>
                    <a:lnTo>
                      <a:pt x="462904" y="2547668"/>
                    </a:lnTo>
                    <a:lnTo>
                      <a:pt x="82110" y="2339008"/>
                    </a:lnTo>
                    <a:lnTo>
                      <a:pt x="0" y="1905319"/>
                    </a:lnTo>
                    <a:lnTo>
                      <a:pt x="93480" y="1820358"/>
                    </a:lnTo>
                    <a:cubicBezTo>
                      <a:pt x="367317" y="1546521"/>
                      <a:pt x="536688" y="1168220"/>
                      <a:pt x="536688" y="750359"/>
                    </a:cubicBezTo>
                    <a:cubicBezTo>
                      <a:pt x="536688" y="593661"/>
                      <a:pt x="512870" y="442527"/>
                      <a:pt x="468657" y="300378"/>
                    </a:cubicBezTo>
                    <a:lnTo>
                      <a:pt x="447882" y="243616"/>
                    </a:lnTo>
                    <a:lnTo>
                      <a:pt x="882297" y="299103"/>
                    </a:lnTo>
                    <a:lnTo>
                      <a:pt x="1199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62000" tIns="108000" rIns="0" bIns="0" rtlCol="0" anchor="ctr">
                <a:noAutofit/>
                <a:scene3d>
                  <a:camera prst="orthographicFront">
                    <a:rot lat="0" lon="0" rev="15000000"/>
                  </a:camera>
                  <a:lightRig rig="threePt" dir="t"/>
                </a:scene3d>
              </a:bodyPr>
              <a:lstStyle/>
              <a:p>
                <a:pPr algn="ctr">
                  <a:lnSpc>
                    <a:spcPct val="90000"/>
                  </a:lnSpc>
                </a:pPr>
                <a:endParaRPr lang="de-DE" sz="135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Freihandform 31"/>
              <p:cNvSpPr/>
              <p:nvPr/>
            </p:nvSpPr>
            <p:spPr>
              <a:xfrm>
                <a:off x="3915336" y="3360399"/>
                <a:ext cx="1383307" cy="2419606"/>
              </a:xfrm>
              <a:custGeom>
                <a:avLst/>
                <a:gdLst>
                  <a:gd name="connsiteX0" fmla="*/ 513390 w 1461602"/>
                  <a:gd name="connsiteY0" fmla="*/ 0 h 2556556"/>
                  <a:gd name="connsiteX1" fmla="*/ 835191 w 1461602"/>
                  <a:gd name="connsiteY1" fmla="*/ 303028 h 2556556"/>
                  <a:gd name="connsiteX2" fmla="*/ 821445 w 1461602"/>
                  <a:gd name="connsiteY2" fmla="*/ 356488 h 2556556"/>
                  <a:gd name="connsiteX3" fmla="*/ 790702 w 1461602"/>
                  <a:gd name="connsiteY3" fmla="*/ 661452 h 2556556"/>
                  <a:gd name="connsiteX4" fmla="*/ 1457861 w 1461602"/>
                  <a:gd name="connsiteY4" fmla="*/ 1916227 h 2556556"/>
                  <a:gd name="connsiteX5" fmla="*/ 1461602 w 1461602"/>
                  <a:gd name="connsiteY5" fmla="*/ 1918500 h 2556556"/>
                  <a:gd name="connsiteX6" fmla="*/ 1076071 w 1461602"/>
                  <a:gd name="connsiteY6" fmla="*/ 2129755 h 2556556"/>
                  <a:gd name="connsiteX7" fmla="*/ 995265 w 1461602"/>
                  <a:gd name="connsiteY7" fmla="*/ 2556556 h 2556556"/>
                  <a:gd name="connsiteX8" fmla="*/ 838409 w 1461602"/>
                  <a:gd name="connsiteY8" fmla="*/ 2439260 h 2556556"/>
                  <a:gd name="connsiteX9" fmla="*/ 0 w 1461602"/>
                  <a:gd name="connsiteY9" fmla="*/ 661452 h 2556556"/>
                  <a:gd name="connsiteX10" fmla="*/ 46807 w 1461602"/>
                  <a:gd name="connsiteY10" fmla="*/ 197134 h 2556556"/>
                  <a:gd name="connsiteX11" fmla="*/ 83372 w 1461602"/>
                  <a:gd name="connsiteY11" fmla="*/ 54927 h 2556556"/>
                  <a:gd name="connsiteX12" fmla="*/ 513390 w 1461602"/>
                  <a:gd name="connsiteY12" fmla="*/ 0 h 2556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61602" h="2556556">
                    <a:moveTo>
                      <a:pt x="513390" y="0"/>
                    </a:moveTo>
                    <a:lnTo>
                      <a:pt x="835191" y="303028"/>
                    </a:lnTo>
                    <a:lnTo>
                      <a:pt x="821445" y="356488"/>
                    </a:lnTo>
                    <a:cubicBezTo>
                      <a:pt x="801288" y="454994"/>
                      <a:pt x="790702" y="556987"/>
                      <a:pt x="790702" y="661452"/>
                    </a:cubicBezTo>
                    <a:cubicBezTo>
                      <a:pt x="790702" y="1183778"/>
                      <a:pt x="1055345" y="1644293"/>
                      <a:pt x="1457861" y="1916227"/>
                    </a:cubicBezTo>
                    <a:lnTo>
                      <a:pt x="1461602" y="1918500"/>
                    </a:lnTo>
                    <a:lnTo>
                      <a:pt x="1076071" y="2129755"/>
                    </a:lnTo>
                    <a:lnTo>
                      <a:pt x="995265" y="2556556"/>
                    </a:lnTo>
                    <a:lnTo>
                      <a:pt x="838409" y="2439260"/>
                    </a:lnTo>
                    <a:cubicBezTo>
                      <a:pt x="326372" y="2016690"/>
                      <a:pt x="0" y="1377185"/>
                      <a:pt x="0" y="661452"/>
                    </a:cubicBezTo>
                    <a:cubicBezTo>
                      <a:pt x="0" y="502400"/>
                      <a:pt x="16117" y="347113"/>
                      <a:pt x="46807" y="197134"/>
                    </a:cubicBezTo>
                    <a:lnTo>
                      <a:pt x="83372" y="54927"/>
                    </a:lnTo>
                    <a:lnTo>
                      <a:pt x="51339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243000" bIns="0" rtlCol="0" anchor="ctr">
                <a:noAutofit/>
                <a:scene3d>
                  <a:camera prst="orthographicFront">
                    <a:rot lat="0" lon="0" rev="17400000"/>
                  </a:camera>
                  <a:lightRig rig="threePt" dir="t"/>
                </a:scene3d>
              </a:bodyPr>
              <a:lstStyle/>
              <a:p>
                <a:pPr algn="ctr">
                  <a:lnSpc>
                    <a:spcPct val="90000"/>
                  </a:lnSpc>
                </a:pPr>
                <a:endParaRPr lang="de-DE" sz="135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Freihandform 27"/>
              <p:cNvSpPr/>
              <p:nvPr/>
            </p:nvSpPr>
            <p:spPr>
              <a:xfrm>
                <a:off x="4909175" y="5119612"/>
                <a:ext cx="2498494" cy="1047299"/>
              </a:xfrm>
              <a:custGeom>
                <a:avLst/>
                <a:gdLst>
                  <a:gd name="connsiteX0" fmla="*/ 2176682 w 2639910"/>
                  <a:gd name="connsiteY0" fmla="*/ 0 h 1106576"/>
                  <a:gd name="connsiteX1" fmla="*/ 2258228 w 2639910"/>
                  <a:gd name="connsiteY1" fmla="*/ 430709 h 1106576"/>
                  <a:gd name="connsiteX2" fmla="*/ 2639910 w 2639910"/>
                  <a:gd name="connsiteY2" fmla="*/ 639856 h 1106576"/>
                  <a:gd name="connsiteX3" fmla="*/ 2541956 w 2639910"/>
                  <a:gd name="connsiteY3" fmla="*/ 713105 h 1106576"/>
                  <a:gd name="connsiteX4" fmla="*/ 1253818 w 2639910"/>
                  <a:gd name="connsiteY4" fmla="*/ 1106576 h 1106576"/>
                  <a:gd name="connsiteX5" fmla="*/ 155638 w 2639910"/>
                  <a:gd name="connsiteY5" fmla="*/ 828507 h 1106576"/>
                  <a:gd name="connsiteX6" fmla="*/ 0 w 2639910"/>
                  <a:gd name="connsiteY6" fmla="*/ 733955 h 1106576"/>
                  <a:gd name="connsiteX7" fmla="*/ 80199 w 2639910"/>
                  <a:gd name="connsiteY7" fmla="*/ 310363 h 1106576"/>
                  <a:gd name="connsiteX8" fmla="*/ 471316 w 2639910"/>
                  <a:gd name="connsiteY8" fmla="*/ 96047 h 1106576"/>
                  <a:gd name="connsiteX9" fmla="*/ 532534 w 2639910"/>
                  <a:gd name="connsiteY9" fmla="*/ 133238 h 1106576"/>
                  <a:gd name="connsiteX10" fmla="*/ 1253818 w 2639910"/>
                  <a:gd name="connsiteY10" fmla="*/ 315874 h 1106576"/>
                  <a:gd name="connsiteX11" fmla="*/ 2099866 w 2639910"/>
                  <a:gd name="connsiteY11" fmla="*/ 57442 h 1106576"/>
                  <a:gd name="connsiteX12" fmla="*/ 2176682 w 2639910"/>
                  <a:gd name="connsiteY12" fmla="*/ 0 h 1106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39910" h="1106576">
                    <a:moveTo>
                      <a:pt x="2176682" y="0"/>
                    </a:moveTo>
                    <a:lnTo>
                      <a:pt x="2258228" y="430709"/>
                    </a:lnTo>
                    <a:lnTo>
                      <a:pt x="2639910" y="639856"/>
                    </a:lnTo>
                    <a:lnTo>
                      <a:pt x="2541956" y="713105"/>
                    </a:lnTo>
                    <a:cubicBezTo>
                      <a:pt x="2174250" y="961522"/>
                      <a:pt x="1730973" y="1106576"/>
                      <a:pt x="1253818" y="1106576"/>
                    </a:cubicBezTo>
                    <a:cubicBezTo>
                      <a:pt x="856189" y="1106576"/>
                      <a:pt x="482087" y="1005844"/>
                      <a:pt x="155638" y="828507"/>
                    </a:cubicBezTo>
                    <a:lnTo>
                      <a:pt x="0" y="733955"/>
                    </a:lnTo>
                    <a:lnTo>
                      <a:pt x="80199" y="310363"/>
                    </a:lnTo>
                    <a:lnTo>
                      <a:pt x="471316" y="96047"/>
                    </a:lnTo>
                    <a:lnTo>
                      <a:pt x="532534" y="133238"/>
                    </a:lnTo>
                    <a:cubicBezTo>
                      <a:pt x="746945" y="249714"/>
                      <a:pt x="992655" y="315874"/>
                      <a:pt x="1253818" y="315874"/>
                    </a:cubicBezTo>
                    <a:cubicBezTo>
                      <a:pt x="1567214" y="315874"/>
                      <a:pt x="1858357" y="220603"/>
                      <a:pt x="2099866" y="57442"/>
                    </a:cubicBezTo>
                    <a:lnTo>
                      <a:pt x="217668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135000" rIns="0" bIns="0" rtlCol="0" anchor="ctr">
                <a:noAutofit/>
                <a:scene3d>
                  <a:camera prst="orthographicFront">
                    <a:rot lat="0" lon="0" rev="0"/>
                  </a:camera>
                  <a:lightRig rig="threePt" dir="t"/>
                </a:scene3d>
              </a:bodyPr>
              <a:lstStyle/>
              <a:p>
                <a:pPr algn="ctr">
                  <a:lnSpc>
                    <a:spcPct val="90000"/>
                  </a:lnSpc>
                </a:pPr>
                <a:endParaRPr lang="de-DE" sz="135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B3DCF129-E43A-41AC-9624-3BD4DA38759E}"/>
                </a:ext>
              </a:extLst>
            </p:cNvPr>
            <p:cNvGrpSpPr/>
            <p:nvPr/>
          </p:nvGrpSpPr>
          <p:grpSpPr>
            <a:xfrm>
              <a:off x="-460673" y="2092702"/>
              <a:ext cx="13021378" cy="4398465"/>
              <a:chOff x="-460673" y="2092702"/>
              <a:chExt cx="13021378" cy="4398465"/>
            </a:xfrm>
          </p:grpSpPr>
          <p:sp>
            <p:nvSpPr>
              <p:cNvPr id="3" name="Freihandform 58">
                <a:extLst>
                  <a:ext uri="{FF2B5EF4-FFF2-40B4-BE49-F238E27FC236}">
                    <a16:creationId xmlns:a16="http://schemas.microsoft.com/office/drawing/2014/main" id="{E4380B8C-4BA8-4D6E-A8EC-BF1CAD29EA4F}"/>
                  </a:ext>
                </a:extLst>
              </p:cNvPr>
              <p:cNvSpPr/>
              <p:nvPr/>
            </p:nvSpPr>
            <p:spPr>
              <a:xfrm>
                <a:off x="8276319" y="2120831"/>
                <a:ext cx="4284386" cy="590824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67500" tIns="35100" rIns="67500" bIns="0" rtlCol="0" anchor="ctr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de-DE" sz="1600">
                    <a:solidFill>
                      <a:schemeClr val="accent1"/>
                    </a:solidFill>
                    <a:ea typeface="Arial" charset="0"/>
                    <a:cs typeface="Arial" charset="0"/>
                  </a:rPr>
                  <a:t>Nach Vorschrift befüllter Verbandkasten</a:t>
                </a:r>
              </a:p>
              <a:p>
                <a:pPr algn="r">
                  <a:lnSpc>
                    <a:spcPct val="90000"/>
                  </a:lnSpc>
                </a:pPr>
                <a:endParaRPr lang="de-DE" sz="16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" name="Freihandform 58">
                <a:extLst>
                  <a:ext uri="{FF2B5EF4-FFF2-40B4-BE49-F238E27FC236}">
                    <a16:creationId xmlns:a16="http://schemas.microsoft.com/office/drawing/2014/main" id="{FED14469-52F3-46AB-A2F5-35255BBE6841}"/>
                  </a:ext>
                </a:extLst>
              </p:cNvPr>
              <p:cNvSpPr/>
              <p:nvPr/>
            </p:nvSpPr>
            <p:spPr>
              <a:xfrm>
                <a:off x="8688289" y="4397634"/>
                <a:ext cx="3691787" cy="590824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67500" tIns="35100" rIns="67500" bIns="0" rtlCol="0" anchor="ctr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de-DE" sz="160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Verbandbuch, Notfallbroschüren</a:t>
                </a:r>
              </a:p>
              <a:p>
                <a:pPr algn="r">
                  <a:lnSpc>
                    <a:spcPct val="90000"/>
                  </a:lnSpc>
                </a:pPr>
                <a:endParaRPr lang="de-DE" sz="160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5" name="Freihandform 58">
                <a:extLst>
                  <a:ext uri="{FF2B5EF4-FFF2-40B4-BE49-F238E27FC236}">
                    <a16:creationId xmlns:a16="http://schemas.microsoft.com/office/drawing/2014/main" id="{D43696E1-6AB2-48D0-883A-045AFFD14E83}"/>
                  </a:ext>
                </a:extLst>
              </p:cNvPr>
              <p:cNvSpPr/>
              <p:nvPr/>
            </p:nvSpPr>
            <p:spPr>
              <a:xfrm>
                <a:off x="2447595" y="2092702"/>
                <a:ext cx="1871262" cy="590824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67500" tIns="35100" rIns="67500" bIns="0" rtlCol="0" anchor="ctr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de-DE" sz="1600">
                    <a:ea typeface="Arial" charset="0"/>
                    <a:cs typeface="Arial" charset="0"/>
                  </a:rPr>
                  <a:t>Feuerlöscher</a:t>
                </a:r>
              </a:p>
              <a:p>
                <a:pPr>
                  <a:lnSpc>
                    <a:spcPct val="90000"/>
                  </a:lnSpc>
                </a:pPr>
                <a:r>
                  <a:rPr lang="de-DE" sz="1600">
                    <a:solidFill>
                      <a:schemeClr val="accent5"/>
                    </a:solidFill>
                  </a:rPr>
                  <a:t>Feuerlöscher</a:t>
                </a:r>
              </a:p>
            </p:txBody>
          </p:sp>
          <p:sp>
            <p:nvSpPr>
              <p:cNvPr id="6" name="Freihandform 58">
                <a:extLst>
                  <a:ext uri="{FF2B5EF4-FFF2-40B4-BE49-F238E27FC236}">
                    <a16:creationId xmlns:a16="http://schemas.microsoft.com/office/drawing/2014/main" id="{1A14E5AE-FB8C-473E-A9AE-43C58D701442}"/>
                  </a:ext>
                </a:extLst>
              </p:cNvPr>
              <p:cNvSpPr/>
              <p:nvPr/>
            </p:nvSpPr>
            <p:spPr>
              <a:xfrm>
                <a:off x="7407669" y="6166911"/>
                <a:ext cx="1979910" cy="324256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67500" tIns="35100" rIns="67500" bIns="0" rtlCol="0" anchor="ctr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de-DE" sz="1600">
                    <a:solidFill>
                      <a:schemeClr val="accent3"/>
                    </a:solidFill>
                  </a:rPr>
                  <a:t>Fluchtwege</a:t>
                </a:r>
              </a:p>
            </p:txBody>
          </p:sp>
          <p:sp>
            <p:nvSpPr>
              <p:cNvPr id="17" name="Freihandform 58">
                <a:extLst>
                  <a:ext uri="{FF2B5EF4-FFF2-40B4-BE49-F238E27FC236}">
                    <a16:creationId xmlns:a16="http://schemas.microsoft.com/office/drawing/2014/main" id="{53195CFE-0E3B-4211-9D8A-710976C193DC}"/>
                  </a:ext>
                </a:extLst>
              </p:cNvPr>
              <p:cNvSpPr/>
              <p:nvPr/>
            </p:nvSpPr>
            <p:spPr>
              <a:xfrm>
                <a:off x="-460673" y="4700445"/>
                <a:ext cx="4170025" cy="1137898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67500" tIns="35100" rIns="67500" bIns="0" rtlCol="0" anchor="ctr">
                <a:spAutoFit/>
              </a:bodyPr>
              <a:lstStyle/>
              <a:p>
                <a:pPr algn="r">
                  <a:lnSpc>
                    <a:spcPct val="90000"/>
                  </a:lnSpc>
                </a:pPr>
                <a:r>
                  <a:rPr lang="de-DE" sz="1600">
                    <a:solidFill>
                      <a:schemeClr val="accent4"/>
                    </a:solidFill>
                    <a:ea typeface="Arial" charset="0"/>
                    <a:cs typeface="Arial" charset="0"/>
                  </a:rPr>
                  <a:t>Aushänge und Anleitungen für die Erste Hilfe sowie Namen der                                  Ersthelfer / Sicherheitsbeauftragten</a:t>
                </a:r>
              </a:p>
              <a:p>
                <a:pPr algn="r">
                  <a:lnSpc>
                    <a:spcPct val="90000"/>
                  </a:lnSpc>
                </a:pPr>
                <a:endParaRPr lang="de-DE" sz="1600">
                  <a:solidFill>
                    <a:schemeClr val="accent4"/>
                  </a:solidFill>
                </a:endParaRPr>
              </a:p>
            </p:txBody>
          </p:sp>
        </p:grpSp>
      </p:grpSp>
      <p:sp>
        <p:nvSpPr>
          <p:cNvPr id="9" name="Titel 8">
            <a:extLst>
              <a:ext uri="{FF2B5EF4-FFF2-40B4-BE49-F238E27FC236}">
                <a16:creationId xmlns:a16="http://schemas.microsoft.com/office/drawing/2014/main" id="{360A6541-2847-48E5-88FA-0D168316E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Rundgang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DC6F515-DB12-4F11-8BE5-E32B86996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768B3-89AA-4A51-9E82-E99AADDCE331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15B2EE9B-E2F2-471F-5ADE-A5C2B08C3A4E}"/>
              </a:ext>
            </a:extLst>
          </p:cNvPr>
          <p:cNvSpPr txBox="1"/>
          <p:nvPr/>
        </p:nvSpPr>
        <p:spPr>
          <a:xfrm>
            <a:off x="803274" y="1808163"/>
            <a:ext cx="61623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400">
                <a:ea typeface="Arial" charset="0"/>
                <a:cs typeface="Arial" charset="0"/>
              </a:rPr>
              <a:t>Im Arbeitsbereich müssen vorhanden sein:</a:t>
            </a:r>
          </a:p>
        </p:txBody>
      </p:sp>
      <p:pic>
        <p:nvPicPr>
          <p:cNvPr id="16" name="Grafik 15" descr="Feuerlöscher mit einfarbiger Füllung">
            <a:extLst>
              <a:ext uri="{FF2B5EF4-FFF2-40B4-BE49-F238E27FC236}">
                <a16:creationId xmlns:a16="http://schemas.microsoft.com/office/drawing/2014/main" id="{D73A9101-BC20-DE4B-31DD-70BBB158AB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70983" y="2751247"/>
            <a:ext cx="540000" cy="540000"/>
          </a:xfrm>
          <a:prstGeom prst="rect">
            <a:avLst/>
          </a:prstGeom>
        </p:spPr>
      </p:pic>
      <p:pic>
        <p:nvPicPr>
          <p:cNvPr id="20" name="Grafik 19" descr="Gehen mit einfarbiger Füllung">
            <a:extLst>
              <a:ext uri="{FF2B5EF4-FFF2-40B4-BE49-F238E27FC236}">
                <a16:creationId xmlns:a16="http://schemas.microsoft.com/office/drawing/2014/main" id="{DF2C100D-21DC-BCC7-9E9A-663AD7DD8A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37579" y="5378934"/>
            <a:ext cx="540000" cy="540000"/>
          </a:xfrm>
          <a:prstGeom prst="rect">
            <a:avLst/>
          </a:prstGeom>
        </p:spPr>
      </p:pic>
      <p:pic>
        <p:nvPicPr>
          <p:cNvPr id="22" name="Grafik 21" descr="Liste mit einfarbiger Füllung">
            <a:extLst>
              <a:ext uri="{FF2B5EF4-FFF2-40B4-BE49-F238E27FC236}">
                <a16:creationId xmlns:a16="http://schemas.microsoft.com/office/drawing/2014/main" id="{2CD3027E-F23A-87A3-1B97-9DF1C97AB6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95801" y="4395563"/>
            <a:ext cx="540000" cy="540000"/>
          </a:xfrm>
          <a:prstGeom prst="rect">
            <a:avLst/>
          </a:prstGeom>
        </p:spPr>
      </p:pic>
      <p:pic>
        <p:nvPicPr>
          <p:cNvPr id="24" name="Grafik 23" descr="Geschlossenes Buch mit einfarbiger Füllung">
            <a:extLst>
              <a:ext uri="{FF2B5EF4-FFF2-40B4-BE49-F238E27FC236}">
                <a16:creationId xmlns:a16="http://schemas.microsoft.com/office/drawing/2014/main" id="{25CD8650-7C9B-525E-5722-77538F4AC2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40116" y="4398843"/>
            <a:ext cx="540000" cy="540000"/>
          </a:xfrm>
          <a:prstGeom prst="rect">
            <a:avLst/>
          </a:prstGeom>
        </p:spPr>
      </p:pic>
      <p:pic>
        <p:nvPicPr>
          <p:cNvPr id="26" name="Grafik 25" descr="Verbandskasten mit einfarbiger Füllung">
            <a:extLst>
              <a:ext uri="{FF2B5EF4-FFF2-40B4-BE49-F238E27FC236}">
                <a16:creationId xmlns:a16="http://schemas.microsoft.com/office/drawing/2014/main" id="{0ED54664-CD95-AA9D-7FAB-0029F2B7B7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798334" y="2810478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818238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BCBC16-6509-8C05-6943-946CE5103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9208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Gesetzliche Grundlagen</a:t>
            </a:r>
          </a:p>
        </p:txBody>
      </p:sp>
      <p:graphicFrame>
        <p:nvGraphicFramePr>
          <p:cNvPr id="6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94529"/>
              </p:ext>
            </p:extLst>
          </p:nvPr>
        </p:nvGraphicFramePr>
        <p:xfrm>
          <a:off x="803275" y="1808164"/>
          <a:ext cx="10644654" cy="439261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527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715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4224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b="1" spc="-10">
                          <a:solidFill>
                            <a:srgbClr val="FFFFFF"/>
                          </a:solidFill>
                        </a:rPr>
                        <a:t>Sozialgesetzbuch</a:t>
                      </a:r>
                      <a:r>
                        <a:rPr sz="1800" b="1" spc="-8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1800" b="1" spc="-5">
                          <a:solidFill>
                            <a:srgbClr val="FFFFFF"/>
                          </a:solidFill>
                        </a:rPr>
                        <a:t>VII</a:t>
                      </a:r>
                      <a:endParaRPr sz="1800"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506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spc="-10"/>
                        <a:t>Arbeitsschutzgesetz</a:t>
                      </a:r>
                      <a:r>
                        <a:rPr sz="1800" b="1" spc="-40"/>
                        <a:t> </a:t>
                      </a:r>
                      <a:r>
                        <a:rPr sz="1800" b="1"/>
                        <a:t>(ArbSchG)</a:t>
                      </a:r>
                      <a:endParaRPr sz="1800"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spc="-10"/>
                        <a:t>Arbeitssicherheitsgesetz</a:t>
                      </a:r>
                      <a:r>
                        <a:rPr sz="1800" b="1" spc="-20"/>
                        <a:t> </a:t>
                      </a:r>
                      <a:r>
                        <a:rPr sz="1800" b="1"/>
                        <a:t>(ArbSichG)</a:t>
                      </a:r>
                      <a:endParaRPr sz="1800"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4117">
                <a:tc>
                  <a:txBody>
                    <a:bodyPr/>
                    <a:lstStyle/>
                    <a:p>
                      <a:pPr marL="84455" marR="12446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de-DE" sz="1800" spc="-5"/>
                        <a:t>Gesetz zur Maßnahmendurchführung zur Verbesserung der Sicherheit und des Gesundheitsschutzes bei der Arbeit.</a:t>
                      </a:r>
                      <a:endParaRPr sz="1800"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2080" marR="9334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spc="-5"/>
                        <a:t>Gesetz über </a:t>
                      </a:r>
                      <a:r>
                        <a:rPr sz="1800" spc="-10"/>
                        <a:t>Betriebsärzte,  </a:t>
                      </a:r>
                      <a:r>
                        <a:rPr sz="1800" spc="-5"/>
                        <a:t>Sicherheitsingenieure und andere </a:t>
                      </a:r>
                      <a:r>
                        <a:rPr sz="1800" spc="-20"/>
                        <a:t>Fachkräfte  </a:t>
                      </a:r>
                      <a:r>
                        <a:rPr sz="1800" spc="-5"/>
                        <a:t>für</a:t>
                      </a:r>
                      <a:r>
                        <a:rPr sz="1800" spc="-30"/>
                        <a:t> </a:t>
                      </a:r>
                      <a:r>
                        <a:rPr sz="1800" spc="-5"/>
                        <a:t>Arbeitssicherheit</a:t>
                      </a:r>
                      <a:endParaRPr sz="1800"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3765">
                <a:tc>
                  <a:txBody>
                    <a:bodyPr/>
                    <a:lstStyle/>
                    <a:p>
                      <a:pPr marL="84455" marR="38608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de-DE" sz="1800" spc="-10"/>
                        <a:t>Beschreibt Maßnahmen zur Verbesserung von Gesundheitsschutz und Sicherheit und enthält grundlegende Vorgaben für den Arbeitsschutz.</a:t>
                      </a:r>
                      <a:endParaRPr sz="1800"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2080" marR="51117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spc="-10"/>
                        <a:t>Regelt </a:t>
                      </a:r>
                      <a:r>
                        <a:rPr sz="1800" spc="-5"/>
                        <a:t>das </a:t>
                      </a:r>
                      <a:r>
                        <a:rPr sz="1800" spc="-15" err="1"/>
                        <a:t>Wirken</a:t>
                      </a:r>
                      <a:r>
                        <a:rPr sz="1800" spc="-15"/>
                        <a:t> </a:t>
                      </a:r>
                      <a:r>
                        <a:rPr sz="1800" spc="-5"/>
                        <a:t>sowie die </a:t>
                      </a:r>
                      <a:r>
                        <a:rPr sz="1800"/>
                        <a:t>Aus- und  </a:t>
                      </a:r>
                      <a:r>
                        <a:rPr sz="1800" spc="-10"/>
                        <a:t>Fortbildung </a:t>
                      </a:r>
                      <a:r>
                        <a:rPr sz="1800" spc="-5"/>
                        <a:t>der im </a:t>
                      </a:r>
                      <a:r>
                        <a:rPr sz="1800"/>
                        <a:t>Arbeitsschutz </a:t>
                      </a:r>
                      <a:r>
                        <a:rPr sz="1800" spc="-10" err="1"/>
                        <a:t>tätigen</a:t>
                      </a:r>
                      <a:r>
                        <a:rPr sz="1800" spc="-10"/>
                        <a:t> </a:t>
                      </a:r>
                      <a:r>
                        <a:rPr sz="1800" spc="-15" err="1"/>
                        <a:t>Personen</a:t>
                      </a:r>
                      <a:r>
                        <a:rPr sz="1800" spc="-15"/>
                        <a:t>;</a:t>
                      </a:r>
                      <a:endParaRPr sz="1800"/>
                    </a:p>
                    <a:p>
                      <a:pPr marL="132080" marR="97790">
                        <a:lnSpc>
                          <a:spcPct val="100000"/>
                        </a:lnSpc>
                      </a:pPr>
                      <a:r>
                        <a:rPr sz="1800" spc="-10" err="1"/>
                        <a:t>Verbesserung</a:t>
                      </a:r>
                      <a:r>
                        <a:rPr sz="1800" spc="-10"/>
                        <a:t> </a:t>
                      </a:r>
                      <a:r>
                        <a:rPr lang="de-DE" sz="1800"/>
                        <a:t>von</a:t>
                      </a:r>
                      <a:r>
                        <a:rPr sz="1800"/>
                        <a:t> </a:t>
                      </a:r>
                      <a:r>
                        <a:rPr sz="1800" spc="-5"/>
                        <a:t>Arbeitssicherheit in  Betrieben </a:t>
                      </a:r>
                      <a:r>
                        <a:rPr sz="1800" spc="-10"/>
                        <a:t>unter Mithilfe </a:t>
                      </a:r>
                      <a:r>
                        <a:rPr sz="1800"/>
                        <a:t>der </a:t>
                      </a:r>
                      <a:r>
                        <a:rPr lang="de-DE" sz="1800" spc="-25"/>
                        <a:t>Fachkraft für Arbeitssicherheit</a:t>
                      </a:r>
                      <a:r>
                        <a:rPr sz="1800" spc="-25"/>
                        <a:t> </a:t>
                      </a:r>
                      <a:r>
                        <a:rPr sz="1800" spc="-5"/>
                        <a:t>und </a:t>
                      </a:r>
                      <a:r>
                        <a:rPr sz="1800"/>
                        <a:t>des</a:t>
                      </a:r>
                      <a:r>
                        <a:rPr sz="1800" spc="55"/>
                        <a:t> </a:t>
                      </a:r>
                      <a:r>
                        <a:rPr lang="de-DE" sz="1800" spc="-5"/>
                        <a:t>Betriebsarztes</a:t>
                      </a:r>
                      <a:endParaRPr sz="1800"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980CB05-4DFB-428B-959F-A21AB5EA4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065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F5530-4574-4ADE-B62C-F834E7CA7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Die Pflichten des Arbeitgebers gegenüber dem Arbeitnehmer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BA514C-D5B3-48E5-AC98-BC7B3B119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7C7D-181E-4EAC-A78B-6E585F4A0810}" type="slidenum">
              <a:rPr lang="de-DE" smtClean="0"/>
              <a:t>3</a:t>
            </a:fld>
            <a:endParaRPr lang="de-DE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C263DCCB-9C25-4CC0-B92D-E9C3DD968AD9}"/>
              </a:ext>
            </a:extLst>
          </p:cNvPr>
          <p:cNvGrpSpPr/>
          <p:nvPr/>
        </p:nvGrpSpPr>
        <p:grpSpPr>
          <a:xfrm>
            <a:off x="861028" y="1808163"/>
            <a:ext cx="10469943" cy="4392612"/>
            <a:chOff x="947393" y="1844675"/>
            <a:chExt cx="10296869" cy="4320000"/>
          </a:xfrm>
        </p:grpSpPr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CF934EA4-F799-49E4-BD6F-194AE2EB4E23}"/>
                </a:ext>
              </a:extLst>
            </p:cNvPr>
            <p:cNvSpPr/>
            <p:nvPr/>
          </p:nvSpPr>
          <p:spPr>
            <a:xfrm>
              <a:off x="7955973" y="1844675"/>
              <a:ext cx="3288289" cy="57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de-DE" sz="2000" b="1">
                <a:latin typeface="+mj-lt"/>
              </a:endParaRPr>
            </a:p>
          </p:txBody>
        </p:sp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AE7B13E4-5507-44B5-AEEA-3C76D75AA97D}"/>
                </a:ext>
              </a:extLst>
            </p:cNvPr>
            <p:cNvSpPr/>
            <p:nvPr/>
          </p:nvSpPr>
          <p:spPr>
            <a:xfrm>
              <a:off x="947393" y="2420675"/>
              <a:ext cx="3288289" cy="147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5000" tIns="135000" rIns="135000" bIns="135000" rtlCol="0" anchor="t"/>
            <a:lstStyle/>
            <a:p>
              <a:pPr>
                <a:spcAft>
                  <a:spcPts val="450"/>
                </a:spcAft>
              </a:pPr>
              <a:r>
                <a:rPr lang="de-DE" sz="2000" spc="-10">
                  <a:solidFill>
                    <a:schemeClr val="tx1"/>
                  </a:solidFill>
                  <a:ea typeface="Arial" charset="0"/>
                  <a:cs typeface="Arial" charset="0"/>
                </a:rPr>
                <a:t>Gefährdungen </a:t>
              </a:r>
              <a:r>
                <a:rPr lang="de-DE" sz="2000" spc="-5">
                  <a:solidFill>
                    <a:schemeClr val="tx1"/>
                  </a:solidFill>
                  <a:ea typeface="Arial" charset="0"/>
                  <a:cs typeface="Arial" charset="0"/>
                </a:rPr>
                <a:t>für Leben </a:t>
              </a:r>
              <a:r>
                <a:rPr lang="de-DE" sz="2000">
                  <a:solidFill>
                    <a:schemeClr val="tx1"/>
                  </a:solidFill>
                  <a:ea typeface="Arial" charset="0"/>
                  <a:cs typeface="Arial" charset="0"/>
                </a:rPr>
                <a:t>und</a:t>
              </a:r>
              <a:r>
                <a:rPr lang="de-DE" sz="2000" spc="-40">
                  <a:solidFill>
                    <a:schemeClr val="tx1"/>
                  </a:solidFill>
                  <a:ea typeface="Arial" charset="0"/>
                  <a:cs typeface="Arial" charset="0"/>
                </a:rPr>
                <a:t> </a:t>
              </a:r>
              <a:r>
                <a:rPr lang="de-DE" sz="2000" spc="-5">
                  <a:solidFill>
                    <a:schemeClr val="tx1"/>
                  </a:solidFill>
                  <a:ea typeface="Arial" charset="0"/>
                  <a:cs typeface="Arial" charset="0"/>
                </a:rPr>
                <a:t>Gesundheit vermeiden und verringern</a:t>
              </a:r>
            </a:p>
            <a:p>
              <a:pPr>
                <a:spcAft>
                  <a:spcPts val="450"/>
                </a:spcAft>
              </a:pPr>
              <a:endParaRPr lang="de-DE" sz="20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C2CB6310-DE84-4EF0-999A-D04F819372BD}"/>
                </a:ext>
              </a:extLst>
            </p:cNvPr>
            <p:cNvSpPr/>
            <p:nvPr/>
          </p:nvSpPr>
          <p:spPr>
            <a:xfrm>
              <a:off x="4451682" y="2420675"/>
              <a:ext cx="3288289" cy="147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5000" tIns="135000" rIns="135000" bIns="135000" rtlCol="0" anchor="t"/>
            <a:lstStyle/>
            <a:p>
              <a:pPr>
                <a:spcAft>
                  <a:spcPts val="450"/>
                </a:spcAft>
              </a:pPr>
              <a:r>
                <a:rPr lang="de-DE" sz="2000" spc="-5">
                  <a:solidFill>
                    <a:schemeClr val="tx1"/>
                  </a:solidFill>
                  <a:ea typeface="Arial" charset="0"/>
                  <a:cs typeface="Arial" charset="0"/>
                </a:rPr>
                <a:t>Arbeitsplätze sicherheitsgerecht gestalten</a:t>
              </a:r>
              <a:endParaRPr lang="de-DE" sz="2000">
                <a:solidFill>
                  <a:schemeClr val="tx1"/>
                </a:solidFill>
                <a:ea typeface="Arial" charset="0"/>
                <a:cs typeface="Arial" charset="0"/>
              </a:endParaRPr>
            </a:p>
            <a:p>
              <a:pPr>
                <a:spcAft>
                  <a:spcPts val="450"/>
                </a:spcAft>
              </a:pPr>
              <a:endParaRPr lang="de-DE" sz="20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F6213D77-D8ED-45A0-9176-35564E8F2CC4}"/>
                </a:ext>
              </a:extLst>
            </p:cNvPr>
            <p:cNvSpPr/>
            <p:nvPr/>
          </p:nvSpPr>
          <p:spPr>
            <a:xfrm>
              <a:off x="7955973" y="2420675"/>
              <a:ext cx="3288289" cy="147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5000" tIns="135000" rIns="135000" bIns="135000" rtlCol="0" anchor="t"/>
            <a:lstStyle/>
            <a:p>
              <a:pPr>
                <a:spcAft>
                  <a:spcPts val="450"/>
                </a:spcAft>
              </a:pPr>
              <a:r>
                <a:rPr lang="de-DE" sz="2000" spc="-10">
                  <a:solidFill>
                    <a:schemeClr val="tx1"/>
                  </a:solidFill>
                  <a:ea typeface="Arial" charset="0"/>
                  <a:cs typeface="Arial" charset="0"/>
                </a:rPr>
                <a:t>Erforderliche</a:t>
              </a:r>
              <a:r>
                <a:rPr lang="de-DE" sz="2000" spc="5">
                  <a:solidFill>
                    <a:schemeClr val="tx1"/>
                  </a:solidFill>
                  <a:ea typeface="Arial" charset="0"/>
                  <a:cs typeface="Arial" charset="0"/>
                </a:rPr>
                <a:t> </a:t>
              </a:r>
              <a:r>
                <a:rPr lang="de-DE" sz="2000" spc="-10">
                  <a:solidFill>
                    <a:schemeClr val="tx1"/>
                  </a:solidFill>
                  <a:ea typeface="Arial" charset="0"/>
                  <a:cs typeface="Arial" charset="0"/>
                </a:rPr>
                <a:t>Mittel zur Verfügung stellen</a:t>
              </a:r>
            </a:p>
            <a:p>
              <a:pPr>
                <a:spcAft>
                  <a:spcPts val="450"/>
                </a:spcAft>
              </a:pPr>
              <a:endParaRPr lang="de-DE" sz="20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76" name="Rechteck 75">
              <a:extLst>
                <a:ext uri="{FF2B5EF4-FFF2-40B4-BE49-F238E27FC236}">
                  <a16:creationId xmlns:a16="http://schemas.microsoft.com/office/drawing/2014/main" id="{B5E8EFF2-7B16-4681-9E49-046220842F04}"/>
                </a:ext>
              </a:extLst>
            </p:cNvPr>
            <p:cNvSpPr/>
            <p:nvPr/>
          </p:nvSpPr>
          <p:spPr>
            <a:xfrm>
              <a:off x="7955973" y="4112675"/>
              <a:ext cx="3288289" cy="57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 defTabSz="685800">
                <a:defRPr/>
              </a:pPr>
              <a:endParaRPr lang="de-DE" sz="2000" b="1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7" name="Rechteck 76">
              <a:extLst>
                <a:ext uri="{FF2B5EF4-FFF2-40B4-BE49-F238E27FC236}">
                  <a16:creationId xmlns:a16="http://schemas.microsoft.com/office/drawing/2014/main" id="{E9CD53F3-DD1B-40ED-8F96-FE8831A609E9}"/>
                </a:ext>
              </a:extLst>
            </p:cNvPr>
            <p:cNvSpPr/>
            <p:nvPr/>
          </p:nvSpPr>
          <p:spPr>
            <a:xfrm>
              <a:off x="947393" y="4688675"/>
              <a:ext cx="3288289" cy="147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5000" tIns="135000" rIns="135000" bIns="135000" rtlCol="0" anchor="t"/>
            <a:lstStyle/>
            <a:p>
              <a:pPr>
                <a:spcAft>
                  <a:spcPts val="450"/>
                </a:spcAft>
              </a:pPr>
              <a:r>
                <a:rPr lang="de-DE" sz="2000" spc="-5">
                  <a:solidFill>
                    <a:schemeClr val="tx1"/>
                  </a:solidFill>
                  <a:ea typeface="Arial" charset="0"/>
                  <a:cs typeface="Arial" charset="0"/>
                </a:rPr>
                <a:t>Gefährdungsbeurteilungen</a:t>
              </a:r>
              <a:r>
                <a:rPr lang="de-DE" sz="2000" spc="-90">
                  <a:solidFill>
                    <a:schemeClr val="tx1"/>
                  </a:solidFill>
                  <a:ea typeface="Arial" charset="0"/>
                  <a:cs typeface="Arial" charset="0"/>
                </a:rPr>
                <a:t> </a:t>
              </a:r>
              <a:r>
                <a:rPr lang="de-DE" sz="2000">
                  <a:solidFill>
                    <a:schemeClr val="tx1"/>
                  </a:solidFill>
                  <a:ea typeface="Arial" charset="0"/>
                  <a:cs typeface="Arial" charset="0"/>
                </a:rPr>
                <a:t>(ArbSchG) durchführen</a:t>
              </a:r>
            </a:p>
            <a:p>
              <a:pPr>
                <a:spcAft>
                  <a:spcPts val="450"/>
                </a:spcAft>
              </a:pPr>
              <a:endParaRPr lang="de-DE" sz="20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78" name="Rechteck 77">
              <a:extLst>
                <a:ext uri="{FF2B5EF4-FFF2-40B4-BE49-F238E27FC236}">
                  <a16:creationId xmlns:a16="http://schemas.microsoft.com/office/drawing/2014/main" id="{D269AD0B-A754-47FD-BD60-E4F2B8592C08}"/>
                </a:ext>
              </a:extLst>
            </p:cNvPr>
            <p:cNvSpPr/>
            <p:nvPr/>
          </p:nvSpPr>
          <p:spPr>
            <a:xfrm>
              <a:off x="4451682" y="4688675"/>
              <a:ext cx="3288289" cy="147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5000" tIns="135000" rIns="135000" bIns="135000" rtlCol="0" anchor="t"/>
            <a:lstStyle/>
            <a:p>
              <a:pPr>
                <a:spcAft>
                  <a:spcPts val="450"/>
                </a:spcAft>
              </a:pPr>
              <a:r>
                <a:rPr lang="de-DE" sz="2000" spc="-10">
                  <a:solidFill>
                    <a:schemeClr val="tx1"/>
                  </a:solidFill>
                  <a:ea typeface="Arial" charset="0"/>
                  <a:cs typeface="Arial" charset="0"/>
                </a:rPr>
                <a:t>Kommunikation </a:t>
              </a:r>
              <a:r>
                <a:rPr lang="de-DE" sz="2000" spc="-5">
                  <a:solidFill>
                    <a:schemeClr val="tx1"/>
                  </a:solidFill>
                  <a:ea typeface="Arial" charset="0"/>
                  <a:cs typeface="Arial" charset="0"/>
                </a:rPr>
                <a:t>mit der</a:t>
              </a:r>
              <a:r>
                <a:rPr lang="de-DE" sz="2000" spc="5">
                  <a:solidFill>
                    <a:schemeClr val="tx1"/>
                  </a:solidFill>
                  <a:ea typeface="Arial" charset="0"/>
                  <a:cs typeface="Arial" charset="0"/>
                </a:rPr>
                <a:t> </a:t>
              </a:r>
              <a:r>
                <a:rPr lang="de-DE" sz="2000" spc="-5">
                  <a:solidFill>
                    <a:schemeClr val="tx1"/>
                  </a:solidFill>
                  <a:ea typeface="Arial" charset="0"/>
                  <a:cs typeface="Arial" charset="0"/>
                </a:rPr>
                <a:t>Berufsgenossenschaft</a:t>
              </a:r>
            </a:p>
            <a:p>
              <a:pPr>
                <a:spcAft>
                  <a:spcPts val="450"/>
                </a:spcAft>
              </a:pPr>
              <a:endParaRPr lang="de-DE" sz="20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79" name="Rechteck 78">
              <a:extLst>
                <a:ext uri="{FF2B5EF4-FFF2-40B4-BE49-F238E27FC236}">
                  <a16:creationId xmlns:a16="http://schemas.microsoft.com/office/drawing/2014/main" id="{BE6AF2F0-A75D-4ABD-B11A-2C0B50DE5C82}"/>
                </a:ext>
              </a:extLst>
            </p:cNvPr>
            <p:cNvSpPr/>
            <p:nvPr/>
          </p:nvSpPr>
          <p:spPr>
            <a:xfrm>
              <a:off x="7955973" y="4688675"/>
              <a:ext cx="3288289" cy="147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5000" tIns="135000" rIns="135000" bIns="135000" rtlCol="0" anchor="t"/>
            <a:lstStyle/>
            <a:p>
              <a:pPr>
                <a:spcAft>
                  <a:spcPts val="450"/>
                </a:spcAft>
              </a:pPr>
              <a:r>
                <a:rPr lang="de-DE" sz="2000" spc="-5">
                  <a:solidFill>
                    <a:schemeClr val="tx1"/>
                  </a:solidFill>
                  <a:ea typeface="Arial" charset="0"/>
                  <a:cs typeface="Arial" charset="0"/>
                </a:rPr>
                <a:t>Alle Beschäftigten (DGUV-Vorschrift 1</a:t>
              </a:r>
              <a:r>
                <a:rPr lang="de-DE" sz="2000">
                  <a:solidFill>
                    <a:schemeClr val="tx1"/>
                  </a:solidFill>
                  <a:ea typeface="Arial" charset="0"/>
                  <a:cs typeface="Arial" charset="0"/>
                </a:rPr>
                <a:t>) müssen unterwiesen werden</a:t>
              </a:r>
            </a:p>
            <a:p>
              <a:pPr>
                <a:spcAft>
                  <a:spcPts val="450"/>
                </a:spcAft>
              </a:pPr>
              <a:endParaRPr lang="de-DE" sz="20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834B8583-8F46-4124-8941-3E3527D47C50}"/>
                </a:ext>
              </a:extLst>
            </p:cNvPr>
            <p:cNvSpPr/>
            <p:nvPr/>
          </p:nvSpPr>
          <p:spPr>
            <a:xfrm>
              <a:off x="947393" y="1844675"/>
              <a:ext cx="3288289" cy="57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de-DE" sz="2000" b="1">
                <a:latin typeface="+mj-lt"/>
              </a:endParaRPr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A055AED2-3AE4-4E89-A3F7-0477171DC811}"/>
                </a:ext>
              </a:extLst>
            </p:cNvPr>
            <p:cNvSpPr/>
            <p:nvPr/>
          </p:nvSpPr>
          <p:spPr>
            <a:xfrm>
              <a:off x="4451682" y="1844675"/>
              <a:ext cx="3288289" cy="57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 defTabSz="685800">
                <a:defRPr/>
              </a:pPr>
              <a:endParaRPr lang="de-DE" sz="2000" b="1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0849A6F3-1771-4331-A804-6FB277F25C75}"/>
                </a:ext>
              </a:extLst>
            </p:cNvPr>
            <p:cNvSpPr/>
            <p:nvPr/>
          </p:nvSpPr>
          <p:spPr>
            <a:xfrm>
              <a:off x="947393" y="4112675"/>
              <a:ext cx="3288289" cy="57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de-DE" sz="2000" b="1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87004CBC-6E4C-4EA0-85AB-FBC922A0BA09}"/>
                </a:ext>
              </a:extLst>
            </p:cNvPr>
            <p:cNvSpPr/>
            <p:nvPr/>
          </p:nvSpPr>
          <p:spPr>
            <a:xfrm>
              <a:off x="4451682" y="4112675"/>
              <a:ext cx="3288289" cy="57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 defTabSz="685800">
                <a:defRPr/>
              </a:pPr>
              <a:endParaRPr lang="de-DE" sz="2000" b="1">
                <a:solidFill>
                  <a:prstClr val="white"/>
                </a:solidFill>
                <a:latin typeface="+mj-lt"/>
              </a:endParaRPr>
            </a:p>
          </p:txBody>
        </p:sp>
      </p:grpSp>
      <p:pic>
        <p:nvPicPr>
          <p:cNvPr id="5" name="Grafik 4" descr="Arbeiten von zu Hause Schreibtisch mit einfarbiger Füllung">
            <a:extLst>
              <a:ext uri="{FF2B5EF4-FFF2-40B4-BE49-F238E27FC236}">
                <a16:creationId xmlns:a16="http://schemas.microsoft.com/office/drawing/2014/main" id="{F1705777-C173-B068-6B47-EF8FBB3C5F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26000" y="1850806"/>
            <a:ext cx="540000" cy="540000"/>
          </a:xfrm>
          <a:prstGeom prst="rect">
            <a:avLst/>
          </a:prstGeom>
        </p:spPr>
      </p:pic>
      <p:pic>
        <p:nvPicPr>
          <p:cNvPr id="19" name="Grafik 18" descr="Schachtel mit einfarbiger Füllung">
            <a:extLst>
              <a:ext uri="{FF2B5EF4-FFF2-40B4-BE49-F238E27FC236}">
                <a16:creationId xmlns:a16="http://schemas.microsoft.com/office/drawing/2014/main" id="{81B04A96-5A50-BA63-8E35-7B90B131B5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389191" y="1850806"/>
            <a:ext cx="540000" cy="540000"/>
          </a:xfrm>
          <a:prstGeom prst="rect">
            <a:avLst/>
          </a:prstGeom>
        </p:spPr>
      </p:pic>
      <p:pic>
        <p:nvPicPr>
          <p:cNvPr id="20" name="Grafik 19" descr="Warnung mit einfarbiger Füllung">
            <a:extLst>
              <a:ext uri="{FF2B5EF4-FFF2-40B4-BE49-F238E27FC236}">
                <a16:creationId xmlns:a16="http://schemas.microsoft.com/office/drawing/2014/main" id="{487D4451-0901-4BF1-0550-E3E37CF31F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262809" y="1850806"/>
            <a:ext cx="540000" cy="540000"/>
          </a:xfrm>
          <a:prstGeom prst="rect">
            <a:avLst/>
          </a:prstGeom>
        </p:spPr>
      </p:pic>
      <p:pic>
        <p:nvPicPr>
          <p:cNvPr id="21" name="Grafik 20" descr="Klemmbrett abgehakt mit einfarbiger Füllung">
            <a:extLst>
              <a:ext uri="{FF2B5EF4-FFF2-40B4-BE49-F238E27FC236}">
                <a16:creationId xmlns:a16="http://schemas.microsoft.com/office/drawing/2014/main" id="{E3746A64-3FBC-9A2B-D753-9CE3B692EA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2262808" y="4137300"/>
            <a:ext cx="540000" cy="540000"/>
          </a:xfrm>
          <a:prstGeom prst="rect">
            <a:avLst/>
          </a:prstGeom>
        </p:spPr>
      </p:pic>
      <p:pic>
        <p:nvPicPr>
          <p:cNvPr id="22" name="Grafik 21" descr="Chat mit einfarbiger Füllung">
            <a:extLst>
              <a:ext uri="{FF2B5EF4-FFF2-40B4-BE49-F238E27FC236}">
                <a16:creationId xmlns:a16="http://schemas.microsoft.com/office/drawing/2014/main" id="{CA39808C-6694-DDFA-35D3-A87BA89AFB8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5825999" y="4137300"/>
            <a:ext cx="540000" cy="540000"/>
          </a:xfrm>
          <a:prstGeom prst="rect">
            <a:avLst/>
          </a:prstGeom>
        </p:spPr>
      </p:pic>
      <p:pic>
        <p:nvPicPr>
          <p:cNvPr id="23" name="Grafik 22" descr="Klassenzimmer mit einfarbiger Füllung">
            <a:extLst>
              <a:ext uri="{FF2B5EF4-FFF2-40B4-BE49-F238E27FC236}">
                <a16:creationId xmlns:a16="http://schemas.microsoft.com/office/drawing/2014/main" id="{BC7E5CF2-B2D8-15F9-F6C0-9BC8ACB38E4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9389190" y="41373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837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F5530-4574-4ADE-B62C-F834E7CA7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Die Pflichten der Arbeitnehmer gegenüber dem Arbeitgeber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BA514C-D5B3-48E5-AC98-BC7B3B119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7C7D-181E-4EAC-A78B-6E585F4A0810}" type="slidenum">
              <a:rPr lang="de-DE" smtClean="0"/>
              <a:t>4</a:t>
            </a:fld>
            <a:endParaRPr lang="de-DE"/>
          </a:p>
        </p:txBody>
      </p: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29079D71-DB66-441B-9199-C28E9D85FDA5}"/>
              </a:ext>
            </a:extLst>
          </p:cNvPr>
          <p:cNvGrpSpPr/>
          <p:nvPr/>
        </p:nvGrpSpPr>
        <p:grpSpPr>
          <a:xfrm>
            <a:off x="862026" y="1808999"/>
            <a:ext cx="10467948" cy="4391775"/>
            <a:chOff x="947393" y="1844675"/>
            <a:chExt cx="10296869" cy="4320000"/>
          </a:xfrm>
        </p:grpSpPr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CF934EA4-F799-49E4-BD6F-194AE2EB4E23}"/>
                </a:ext>
              </a:extLst>
            </p:cNvPr>
            <p:cNvSpPr/>
            <p:nvPr/>
          </p:nvSpPr>
          <p:spPr>
            <a:xfrm>
              <a:off x="7955973" y="1844675"/>
              <a:ext cx="3288289" cy="57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 defTabSz="685800">
                <a:defRPr/>
              </a:pPr>
              <a:endParaRPr lang="de-DE" sz="2000" b="1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AE7B13E4-5507-44B5-AEEA-3C76D75AA97D}"/>
                </a:ext>
              </a:extLst>
            </p:cNvPr>
            <p:cNvSpPr/>
            <p:nvPr/>
          </p:nvSpPr>
          <p:spPr>
            <a:xfrm>
              <a:off x="947393" y="2420675"/>
              <a:ext cx="3288289" cy="147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5000" tIns="135000" rIns="135000" bIns="135000" rtlCol="0" anchor="t"/>
            <a:lstStyle/>
            <a:p>
              <a:pPr>
                <a:spcAft>
                  <a:spcPts val="450"/>
                </a:spcAft>
              </a:pPr>
              <a:r>
                <a:rPr lang="de-DE" sz="2000" spc="-10">
                  <a:solidFill>
                    <a:schemeClr val="tx1"/>
                  </a:solidFill>
                  <a:ea typeface="Arial" charset="0"/>
                  <a:cs typeface="Arial" charset="0"/>
                </a:rPr>
                <a:t>Alle Mitarbeiter haben eine Mitwirkungspflicht im Arbeitsschutz</a:t>
              </a:r>
              <a:endParaRPr lang="de-DE" sz="2000" spc="-5">
                <a:solidFill>
                  <a:schemeClr val="tx1"/>
                </a:solidFill>
                <a:ea typeface="Arial" charset="0"/>
                <a:cs typeface="Arial" charset="0"/>
              </a:endParaRPr>
            </a:p>
            <a:p>
              <a:pPr>
                <a:spcAft>
                  <a:spcPts val="450"/>
                </a:spcAft>
              </a:pPr>
              <a:endParaRPr lang="de-DE" sz="20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C2CB6310-DE84-4EF0-999A-D04F819372BD}"/>
                </a:ext>
              </a:extLst>
            </p:cNvPr>
            <p:cNvSpPr/>
            <p:nvPr/>
          </p:nvSpPr>
          <p:spPr>
            <a:xfrm>
              <a:off x="4451682" y="2420675"/>
              <a:ext cx="3288289" cy="147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5000" tIns="135000" rIns="135000" bIns="135000" rtlCol="0" anchor="t"/>
            <a:lstStyle/>
            <a:p>
              <a:pPr>
                <a:spcAft>
                  <a:spcPts val="450"/>
                </a:spcAft>
              </a:pPr>
              <a:r>
                <a:rPr lang="de-DE" sz="2000" spc="-5">
                  <a:solidFill>
                    <a:schemeClr val="tx1"/>
                  </a:solidFill>
                  <a:ea typeface="Arial" charset="0"/>
                  <a:cs typeface="Arial" charset="0"/>
                </a:rPr>
                <a:t>Meldung von defekten Schutzsystemen, Geräten, Maschinen etc.</a:t>
              </a:r>
            </a:p>
            <a:p>
              <a:pPr>
                <a:spcAft>
                  <a:spcPts val="450"/>
                </a:spcAft>
              </a:pPr>
              <a:endParaRPr lang="de-DE" sz="20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F6213D77-D8ED-45A0-9176-35564E8F2CC4}"/>
                </a:ext>
              </a:extLst>
            </p:cNvPr>
            <p:cNvSpPr/>
            <p:nvPr/>
          </p:nvSpPr>
          <p:spPr>
            <a:xfrm>
              <a:off x="7955973" y="2420675"/>
              <a:ext cx="3288289" cy="3744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5000" tIns="135000" rIns="135000" bIns="135000" rtlCol="0" anchor="t"/>
            <a:lstStyle/>
            <a:p>
              <a:pPr defTabSz="685800">
                <a:spcAft>
                  <a:spcPts val="450"/>
                </a:spcAft>
                <a:defRPr/>
              </a:pPr>
              <a:r>
                <a:rPr lang="de-DE" sz="2000" spc="-5">
                  <a:solidFill>
                    <a:schemeClr val="tx1"/>
                  </a:solidFill>
                  <a:ea typeface="Arial" charset="0"/>
                  <a:cs typeface="Arial" charset="0"/>
                </a:rPr>
                <a:t>sich an die Anweisungen des Arbeitgebers zum Arbeits- und Gesundheitsschutzes halten </a:t>
              </a:r>
              <a:endParaRPr lang="de-DE" sz="2000">
                <a:solidFill>
                  <a:schemeClr val="tx1"/>
                </a:solidFill>
              </a:endParaRPr>
            </a:p>
            <a:p>
              <a:pPr defTabSz="685800">
                <a:spcAft>
                  <a:spcPts val="450"/>
                </a:spcAft>
                <a:defRPr/>
              </a:pPr>
              <a:endParaRPr lang="de-DE" sz="2000">
                <a:solidFill>
                  <a:schemeClr val="tx1"/>
                </a:solidFill>
                <a:latin typeface="Segoe UI Semilight"/>
              </a:endParaRPr>
            </a:p>
          </p:txBody>
        </p:sp>
        <p:sp>
          <p:nvSpPr>
            <p:cNvPr id="74" name="Rechteck 73">
              <a:extLst>
                <a:ext uri="{FF2B5EF4-FFF2-40B4-BE49-F238E27FC236}">
                  <a16:creationId xmlns:a16="http://schemas.microsoft.com/office/drawing/2014/main" id="{08B4C171-B127-48CA-B57D-7DDC50C18A8C}"/>
                </a:ext>
              </a:extLst>
            </p:cNvPr>
            <p:cNvSpPr/>
            <p:nvPr/>
          </p:nvSpPr>
          <p:spPr>
            <a:xfrm>
              <a:off x="947393" y="1844675"/>
              <a:ext cx="3288289" cy="57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de-DE" sz="2000" b="1">
                <a:latin typeface="+mj-lt"/>
              </a:endParaRPr>
            </a:p>
          </p:txBody>
        </p:sp>
        <p:sp>
          <p:nvSpPr>
            <p:cNvPr id="75" name="Rechteck 74">
              <a:extLst>
                <a:ext uri="{FF2B5EF4-FFF2-40B4-BE49-F238E27FC236}">
                  <a16:creationId xmlns:a16="http://schemas.microsoft.com/office/drawing/2014/main" id="{82CED374-6C8E-4643-ABE0-263AAD4FED30}"/>
                </a:ext>
              </a:extLst>
            </p:cNvPr>
            <p:cNvSpPr/>
            <p:nvPr/>
          </p:nvSpPr>
          <p:spPr>
            <a:xfrm>
              <a:off x="4451682" y="1844675"/>
              <a:ext cx="3288289" cy="57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 defTabSz="685800">
                <a:defRPr/>
              </a:pPr>
              <a:endParaRPr lang="de-DE" sz="2000" b="1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7" name="Rechteck 76">
              <a:extLst>
                <a:ext uri="{FF2B5EF4-FFF2-40B4-BE49-F238E27FC236}">
                  <a16:creationId xmlns:a16="http://schemas.microsoft.com/office/drawing/2014/main" id="{E9CD53F3-DD1B-40ED-8F96-FE8831A609E9}"/>
                </a:ext>
              </a:extLst>
            </p:cNvPr>
            <p:cNvSpPr/>
            <p:nvPr/>
          </p:nvSpPr>
          <p:spPr>
            <a:xfrm>
              <a:off x="947393" y="4688675"/>
              <a:ext cx="3288289" cy="147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5000" tIns="135000" rIns="135000" bIns="135000" rtlCol="0" anchor="t"/>
            <a:lstStyle/>
            <a:p>
              <a:pPr>
                <a:spcAft>
                  <a:spcPts val="450"/>
                </a:spcAft>
              </a:pPr>
              <a:r>
                <a:rPr lang="de-DE" sz="2000" spc="-5">
                  <a:solidFill>
                    <a:schemeClr val="tx1"/>
                  </a:solidFill>
                  <a:ea typeface="Arial" charset="0"/>
                  <a:cs typeface="Arial" charset="0"/>
                </a:rPr>
                <a:t>Unterstützung bei allen Vorkehrungen zum Schutz der Sicherheit und der Gesundheit</a:t>
              </a:r>
              <a:endParaRPr lang="de-DE" sz="2000">
                <a:solidFill>
                  <a:schemeClr val="tx1"/>
                </a:solidFill>
                <a:ea typeface="Arial" charset="0"/>
                <a:cs typeface="Arial" charset="0"/>
              </a:endParaRPr>
            </a:p>
            <a:p>
              <a:pPr>
                <a:spcAft>
                  <a:spcPts val="450"/>
                </a:spcAft>
              </a:pPr>
              <a:endParaRPr lang="de-DE" sz="20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78" name="Rechteck 77">
              <a:extLst>
                <a:ext uri="{FF2B5EF4-FFF2-40B4-BE49-F238E27FC236}">
                  <a16:creationId xmlns:a16="http://schemas.microsoft.com/office/drawing/2014/main" id="{D269AD0B-A754-47FD-BD60-E4F2B8592C08}"/>
                </a:ext>
              </a:extLst>
            </p:cNvPr>
            <p:cNvSpPr/>
            <p:nvPr/>
          </p:nvSpPr>
          <p:spPr>
            <a:xfrm>
              <a:off x="4451682" y="4688675"/>
              <a:ext cx="3288289" cy="147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5000" tIns="135000" rIns="135000" bIns="135000" rtlCol="0" anchor="t"/>
            <a:lstStyle/>
            <a:p>
              <a:pPr>
                <a:spcAft>
                  <a:spcPts val="450"/>
                </a:spcAft>
              </a:pPr>
              <a:r>
                <a:rPr lang="de-DE" sz="2000" spc="-5">
                  <a:solidFill>
                    <a:schemeClr val="tx1"/>
                  </a:solidFill>
                  <a:ea typeface="Arial" charset="0"/>
                  <a:cs typeface="Arial" charset="0"/>
                </a:rPr>
                <a:t>Teilnahme an Unterweisungen</a:t>
              </a:r>
            </a:p>
            <a:p>
              <a:pPr>
                <a:spcAft>
                  <a:spcPts val="450"/>
                </a:spcAft>
              </a:pPr>
              <a:endParaRPr lang="de-DE" sz="20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4C04BC43-DDBD-44BA-9D0B-C4DA4DFFCAE3}"/>
                </a:ext>
              </a:extLst>
            </p:cNvPr>
            <p:cNvSpPr/>
            <p:nvPr/>
          </p:nvSpPr>
          <p:spPr>
            <a:xfrm>
              <a:off x="947393" y="4112675"/>
              <a:ext cx="3288289" cy="57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de-DE" sz="2000" b="1">
                <a:latin typeface="+mj-lt"/>
              </a:endParaRPr>
            </a:p>
          </p:txBody>
        </p:sp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C2D4B95F-79B9-4CB8-8A69-6ACFC421F275}"/>
                </a:ext>
              </a:extLst>
            </p:cNvPr>
            <p:cNvSpPr/>
            <p:nvPr/>
          </p:nvSpPr>
          <p:spPr>
            <a:xfrm>
              <a:off x="4451682" y="4112675"/>
              <a:ext cx="3288289" cy="57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 defTabSz="685800">
                <a:defRPr/>
              </a:pPr>
              <a:endParaRPr lang="de-DE" sz="2000" b="1">
                <a:solidFill>
                  <a:prstClr val="white"/>
                </a:solidFill>
                <a:latin typeface="+mj-lt"/>
              </a:endParaRPr>
            </a:p>
          </p:txBody>
        </p:sp>
      </p:grpSp>
      <p:pic>
        <p:nvPicPr>
          <p:cNvPr id="5" name="Grafik 4" descr="Informationen mit einfarbiger Füllung">
            <a:extLst>
              <a:ext uri="{FF2B5EF4-FFF2-40B4-BE49-F238E27FC236}">
                <a16:creationId xmlns:a16="http://schemas.microsoft.com/office/drawing/2014/main" id="{FFA27757-A5AF-DF41-87C8-83C219A5B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25999" y="1831784"/>
            <a:ext cx="540000" cy="540000"/>
          </a:xfrm>
          <a:prstGeom prst="rect">
            <a:avLst/>
          </a:prstGeom>
        </p:spPr>
      </p:pic>
      <p:pic>
        <p:nvPicPr>
          <p:cNvPr id="17" name="Grafik 16" descr="Bauarbeiter mit einfarbiger Füllung">
            <a:extLst>
              <a:ext uri="{FF2B5EF4-FFF2-40B4-BE49-F238E27FC236}">
                <a16:creationId xmlns:a16="http://schemas.microsoft.com/office/drawing/2014/main" id="{CA418F2B-8E46-5E6F-5146-92A7DC5CC5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263487" y="1831784"/>
            <a:ext cx="540000" cy="540000"/>
          </a:xfrm>
          <a:prstGeom prst="rect">
            <a:avLst/>
          </a:prstGeom>
        </p:spPr>
      </p:pic>
      <p:pic>
        <p:nvPicPr>
          <p:cNvPr id="18" name="Grafik 17" descr="Klemmbrett abgehakt mit einfarbiger Füllung">
            <a:extLst>
              <a:ext uri="{FF2B5EF4-FFF2-40B4-BE49-F238E27FC236}">
                <a16:creationId xmlns:a16="http://schemas.microsoft.com/office/drawing/2014/main" id="{B94F1144-2E64-AD70-CDAD-6CD7845B7D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9388512" y="1831784"/>
            <a:ext cx="540000" cy="540000"/>
          </a:xfrm>
          <a:prstGeom prst="rect">
            <a:avLst/>
          </a:prstGeom>
        </p:spPr>
      </p:pic>
      <p:pic>
        <p:nvPicPr>
          <p:cNvPr id="19" name="Grafik 18" descr="Besprechung mit einfarbiger Füllung">
            <a:extLst>
              <a:ext uri="{FF2B5EF4-FFF2-40B4-BE49-F238E27FC236}">
                <a16:creationId xmlns:a16="http://schemas.microsoft.com/office/drawing/2014/main" id="{5840293D-783F-E3D4-AEC2-0D868D26A2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825999" y="4122435"/>
            <a:ext cx="540000" cy="540000"/>
          </a:xfrm>
          <a:prstGeom prst="rect">
            <a:avLst/>
          </a:prstGeom>
        </p:spPr>
      </p:pic>
      <p:pic>
        <p:nvPicPr>
          <p:cNvPr id="20" name="Grafik 19" descr="Schild Häkchen mit einfarbiger Füllung">
            <a:extLst>
              <a:ext uri="{FF2B5EF4-FFF2-40B4-BE49-F238E27FC236}">
                <a16:creationId xmlns:a16="http://schemas.microsoft.com/office/drawing/2014/main" id="{B3EECCE4-7117-832F-4927-5F42245CBE3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2263487" y="4122435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612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Erste Hilfe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b="1">
                <a:solidFill>
                  <a:schemeClr val="accent1"/>
                </a:solidFill>
              </a:rPr>
              <a:t>Jeder ist verpflichtet, Erste Hilfe zu leisten!</a:t>
            </a:r>
          </a:p>
          <a:p>
            <a:endParaRPr lang="de-DE"/>
          </a:p>
          <a:p>
            <a:pPr marL="0" indent="0">
              <a:buNone/>
            </a:pPr>
            <a:r>
              <a:rPr lang="de-DE" sz="2400"/>
              <a:t>Folgendes muss man wissen:</a:t>
            </a:r>
          </a:p>
          <a:p>
            <a:r>
              <a:rPr lang="de-DE" sz="2400"/>
              <a:t>Wer ist Ersthelfer in dem Tätigkeitsbereich?</a:t>
            </a:r>
          </a:p>
          <a:p>
            <a:r>
              <a:rPr lang="de-DE" sz="2400"/>
              <a:t>Wo befindet sich der Verbandkasten, das </a:t>
            </a:r>
            <a:br>
              <a:rPr lang="de-DE" sz="2400"/>
            </a:br>
            <a:r>
              <a:rPr lang="de-DE" sz="2400"/>
              <a:t>Verbandbuch und das nächste Telefon?</a:t>
            </a:r>
          </a:p>
          <a:p>
            <a:pPr marL="0" indent="0">
              <a:buNone/>
            </a:pPr>
            <a:endParaRPr lang="de-DE" sz="2400"/>
          </a:p>
          <a:p>
            <a:pPr marL="0" indent="0">
              <a:buNone/>
            </a:pPr>
            <a:r>
              <a:rPr lang="de-DE" sz="2400"/>
              <a:t>Die Notrufnummer lautet: </a:t>
            </a:r>
          </a:p>
          <a:p>
            <a:pPr marL="0" indent="0">
              <a:buNone/>
            </a:pPr>
            <a:r>
              <a:rPr lang="de-DE" sz="2400"/>
              <a:t>		</a:t>
            </a:r>
            <a:r>
              <a:rPr lang="de-DE" sz="2400">
                <a:solidFill>
                  <a:srgbClr val="FF0000"/>
                </a:solidFill>
              </a:rPr>
              <a:t>112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BE2981A-825C-4254-8A6A-C3C73B6AE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5</a:t>
            </a:fld>
            <a:endParaRPr lang="de-DE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686" y="1515035"/>
            <a:ext cx="3118004" cy="475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825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Welche Informationen muss ein Notruf enthalten?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Wo ist es passiert?</a:t>
            </a:r>
          </a:p>
          <a:p>
            <a:r>
              <a:rPr lang="de-DE"/>
              <a:t>Was ist geschehen?</a:t>
            </a:r>
          </a:p>
          <a:p>
            <a:r>
              <a:rPr lang="de-DE"/>
              <a:t>Wie viele Betroffene?</a:t>
            </a:r>
          </a:p>
          <a:p>
            <a:r>
              <a:rPr lang="de-DE"/>
              <a:t>Welche Verletzungen liegen vor?</a:t>
            </a:r>
          </a:p>
          <a:p>
            <a:r>
              <a:rPr lang="de-DE"/>
              <a:t>Außerdem: warten auf Rückfragen.</a:t>
            </a:r>
          </a:p>
          <a:p>
            <a:endParaRPr lang="de-DE"/>
          </a:p>
          <a:p>
            <a:pPr marL="0" indent="0">
              <a:buNone/>
            </a:pPr>
            <a:r>
              <a:rPr lang="de-DE"/>
              <a:t>Beim Notruf ist es wichtig, so lange am Telefon zu bleiben, bis das </a:t>
            </a:r>
            <a:br>
              <a:rPr lang="de-DE"/>
            </a:br>
            <a:r>
              <a:rPr lang="de-DE"/>
              <a:t>Gegenüber sagt: „Sie können jetzt auflegen.“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10BCA72-DE78-4EE8-92FD-B1C34A5B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8" name="object 5"/>
          <p:cNvSpPr/>
          <p:nvPr/>
        </p:nvSpPr>
        <p:spPr>
          <a:xfrm>
            <a:off x="8336634" y="1497107"/>
            <a:ext cx="2236092" cy="49332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8180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/>
          <p:cNvPicPr>
            <a:picLocks noChangeAspect="1"/>
          </p:cNvPicPr>
          <p:nvPr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065" y="1431940"/>
            <a:ext cx="8855870" cy="4981856"/>
          </a:xfrm>
          <a:prstGeom prst="rect">
            <a:avLst/>
          </a:prstGeom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/>
              <a:t>Den Verbandkasten regelmäßig auf Vollständigkeit kontrollieren. </a:t>
            </a:r>
            <a:br>
              <a:rPr lang="de-DE" altLang="de-DE"/>
            </a:br>
            <a:br>
              <a:rPr lang="de-DE" altLang="de-DE"/>
            </a:br>
            <a:r>
              <a:rPr lang="de-DE" altLang="de-DE"/>
              <a:t>Hier ist auch darauf zu achten, dass das Haltbarkeitsdatum bei den Verbänden etc. nicht abgelaufen ist. </a:t>
            </a:r>
            <a:br>
              <a:rPr lang="de-DE" altLang="de-DE"/>
            </a:br>
            <a:br>
              <a:rPr lang="de-DE" altLang="de-DE"/>
            </a:br>
            <a:r>
              <a:rPr lang="de-DE"/>
              <a:t>Jeden Unfall dem Vorgesetzten oder dessen Stellvertreter </a:t>
            </a:r>
            <a:r>
              <a:rPr lang="de-DE" b="1"/>
              <a:t>unverzüglich melden.</a:t>
            </a:r>
            <a:endParaRPr lang="de-DE" altLang="de-DE" b="1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Verbandkasten </a:t>
            </a:r>
            <a:r>
              <a:rPr lang="mr-IN"/>
              <a:t>–</a:t>
            </a:r>
            <a:r>
              <a:rPr lang="de-DE"/>
              <a:t> was muss man beachten?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404057A-C207-4377-813E-DF3E56425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E2A4648-2006-4914-9D66-B1CB681F4F10}"/>
              </a:ext>
            </a:extLst>
          </p:cNvPr>
          <p:cNvSpPr/>
          <p:nvPr/>
        </p:nvSpPr>
        <p:spPr>
          <a:xfrm>
            <a:off x="10135593" y="5961519"/>
            <a:ext cx="108876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">
                <a:latin typeface="+mj-lt"/>
              </a:rPr>
              <a:t>© Fotolia - 84797655 </a:t>
            </a:r>
          </a:p>
        </p:txBody>
      </p:sp>
    </p:spTree>
    <p:extLst>
      <p:ext uri="{BB962C8B-B14F-4D97-AF65-F5344CB8AC3E}">
        <p14:creationId xmlns:p14="http://schemas.microsoft.com/office/powerpoint/2010/main" val="420376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Wie entsteht ein Brand?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/>
              <a:t>Ein Brand entsteht durch die Zusammenwirkung von Sauerstoff, brennbaren Stoffen und Zündquellen.</a:t>
            </a:r>
          </a:p>
          <a:p>
            <a:endParaRPr lang="de-DE"/>
          </a:p>
          <a:p>
            <a:endParaRPr lang="de-DE" altLang="de-DE"/>
          </a:p>
          <a:p>
            <a:endParaRPr lang="de-DE" altLang="de-DE"/>
          </a:p>
          <a:p>
            <a:endParaRPr lang="de-DE" altLang="de-DE"/>
          </a:p>
          <a:p>
            <a:endParaRPr lang="de-DE" altLang="de-DE"/>
          </a:p>
          <a:p>
            <a:endParaRPr lang="de-DE" altLang="de-DE"/>
          </a:p>
          <a:p>
            <a:endParaRPr lang="de-DE" alt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10A1171-2E39-4D65-8059-28CF49D9E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8</a:t>
            </a:fld>
            <a:endParaRPr lang="de-DE"/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80349B8E-FDBC-42C3-AB46-7BAEDFBB22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560451"/>
              </p:ext>
            </p:extLst>
          </p:nvPr>
        </p:nvGraphicFramePr>
        <p:xfrm>
          <a:off x="836613" y="2214283"/>
          <a:ext cx="10515600" cy="3962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Grafik 10" descr="Wasser mit einfarbiger Füllung">
            <a:extLst>
              <a:ext uri="{FF2B5EF4-FFF2-40B4-BE49-F238E27FC236}">
                <a16:creationId xmlns:a16="http://schemas.microsoft.com/office/drawing/2014/main" id="{B607C10B-66AB-5696-15A1-27685452A8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41224" y="4800599"/>
            <a:ext cx="540000" cy="540000"/>
          </a:xfrm>
          <a:prstGeom prst="rect">
            <a:avLst/>
          </a:prstGeom>
        </p:spPr>
      </p:pic>
      <p:pic>
        <p:nvPicPr>
          <p:cNvPr id="13" name="Grafik 12" descr="Hohe Temperatur mit einfarbiger Füllung">
            <a:extLst>
              <a:ext uri="{FF2B5EF4-FFF2-40B4-BE49-F238E27FC236}">
                <a16:creationId xmlns:a16="http://schemas.microsoft.com/office/drawing/2014/main" id="{BCB32DF2-3D10-DBCC-57DD-C3E88FDF90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810778" y="4950599"/>
            <a:ext cx="540000" cy="540000"/>
          </a:xfrm>
          <a:prstGeom prst="rect">
            <a:avLst/>
          </a:prstGeom>
        </p:spPr>
      </p:pic>
      <p:pic>
        <p:nvPicPr>
          <p:cNvPr id="15" name="Grafik 14" descr="Feuer mit einfarbiger Füllung">
            <a:extLst>
              <a:ext uri="{FF2B5EF4-FFF2-40B4-BE49-F238E27FC236}">
                <a16:creationId xmlns:a16="http://schemas.microsoft.com/office/drawing/2014/main" id="{2CF35F2C-ECDD-B958-B156-3DC509F1F70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824413" y="2715741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740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Verhalten im Brandfall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/>
              <a:t>Ruhe bewahren</a:t>
            </a:r>
          </a:p>
          <a:p>
            <a:r>
              <a:rPr lang="de-DE"/>
              <a:t>Brand melden             </a:t>
            </a:r>
          </a:p>
          <a:p>
            <a:r>
              <a:rPr lang="de-DE"/>
              <a:t>Sich an einen sicheren Ort begeben </a:t>
            </a:r>
          </a:p>
          <a:p>
            <a:r>
              <a:rPr lang="de-DE"/>
              <a:t>Kollegen und andere Mitarbeiter warnen</a:t>
            </a:r>
          </a:p>
          <a:p>
            <a:r>
              <a:rPr lang="de-DE"/>
              <a:t>Hilfesuchende mitnehmen</a:t>
            </a:r>
          </a:p>
          <a:p>
            <a:r>
              <a:rPr lang="de-DE"/>
              <a:t>Türen und Fenster schließen</a:t>
            </a:r>
          </a:p>
          <a:p>
            <a:r>
              <a:rPr lang="de-DE"/>
              <a:t>Fluchtweg folgen </a:t>
            </a:r>
          </a:p>
          <a:p>
            <a:r>
              <a:rPr lang="de-DE"/>
              <a:t>Treppen statt Aufzug nutzen</a:t>
            </a:r>
          </a:p>
          <a:p>
            <a:r>
              <a:rPr lang="de-DE"/>
              <a:t>Zum Sammelpunkt gehen</a:t>
            </a:r>
          </a:p>
          <a:p>
            <a:pPr marL="0" indent="0">
              <a:buNone/>
            </a:pPr>
            <a:endParaRPr lang="de-DE"/>
          </a:p>
          <a:p>
            <a:pPr marL="0" indent="0">
              <a:buNone/>
            </a:pPr>
            <a:r>
              <a:rPr lang="de-DE">
                <a:solidFill>
                  <a:srgbClr val="FF0000"/>
                </a:solidFill>
              </a:rPr>
              <a:t>Eigensicherung hat immer Vorrang! </a:t>
            </a:r>
            <a:r>
              <a:rPr lang="de-DE" altLang="de-DE">
                <a:solidFill>
                  <a:srgbClr val="FF0000"/>
                </a:solidFill>
              </a:rPr>
              <a:t>Personenschutz vor Sachschutz!</a:t>
            </a:r>
          </a:p>
          <a:p>
            <a:endParaRPr lang="de-DE"/>
          </a:p>
          <a:p>
            <a:endParaRPr lang="de-DE"/>
          </a:p>
          <a:p>
            <a:endParaRPr lang="de-DE" altLang="de-DE"/>
          </a:p>
          <a:p>
            <a:endParaRPr lang="de-DE" altLang="de-DE"/>
          </a:p>
          <a:p>
            <a:endParaRPr lang="de-DE" altLang="de-DE"/>
          </a:p>
          <a:p>
            <a:endParaRPr lang="de-DE" altLang="de-DE"/>
          </a:p>
          <a:p>
            <a:endParaRPr lang="de-DE" altLang="de-DE"/>
          </a:p>
          <a:p>
            <a:endParaRPr lang="de-DE" alt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7F5D710-B23E-4271-9635-CA490704B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9</a:t>
            </a:fld>
            <a:endParaRPr lang="de-DE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780" y="1825625"/>
            <a:ext cx="3951784" cy="2634522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BC9FA434-6E5F-4EF7-8A1B-50DBC4C384EB}"/>
              </a:ext>
            </a:extLst>
          </p:cNvPr>
          <p:cNvSpPr/>
          <p:nvPr/>
        </p:nvSpPr>
        <p:spPr>
          <a:xfrm>
            <a:off x="8237833" y="4442242"/>
            <a:ext cx="114005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">
                <a:latin typeface="+mj-lt"/>
              </a:rPr>
              <a:t>© Fotolia - 141158707 </a:t>
            </a:r>
          </a:p>
        </p:txBody>
      </p:sp>
    </p:spTree>
    <p:extLst>
      <p:ext uri="{BB962C8B-B14F-4D97-AF65-F5344CB8AC3E}">
        <p14:creationId xmlns:p14="http://schemas.microsoft.com/office/powerpoint/2010/main" val="1614718295"/>
      </p:ext>
    </p:extLst>
  </p:cSld>
  <p:clrMapOvr>
    <a:masterClrMapping/>
  </p:clrMapOvr>
</p:sld>
</file>

<file path=ppt/theme/theme1.xml><?xml version="1.0" encoding="utf-8"?>
<a:theme xmlns:a="http://schemas.openxmlformats.org/drawingml/2006/main" name="SafetyXperts">
  <a:themeElements>
    <a:clrScheme name="SafetyXperts">
      <a:dk1>
        <a:srgbClr val="5F5F5F"/>
      </a:dk1>
      <a:lt1>
        <a:sysClr val="window" lastClr="FFFFFF"/>
      </a:lt1>
      <a:dk2>
        <a:srgbClr val="4A4A4B"/>
      </a:dk2>
      <a:lt2>
        <a:srgbClr val="A5A5A5"/>
      </a:lt2>
      <a:accent1>
        <a:srgbClr val="42A0DE"/>
      </a:accent1>
      <a:accent2>
        <a:srgbClr val="2A6BFF"/>
      </a:accent2>
      <a:accent3>
        <a:srgbClr val="2632FF"/>
      </a:accent3>
      <a:accent4>
        <a:srgbClr val="3F4044"/>
      </a:accent4>
      <a:accent5>
        <a:srgbClr val="5F5F5F"/>
      </a:accent5>
      <a:accent6>
        <a:srgbClr val="A5A5A5"/>
      </a:accent6>
      <a:hlink>
        <a:srgbClr val="0563C1"/>
      </a:hlink>
      <a:folHlink>
        <a:srgbClr val="954F72"/>
      </a:folHlink>
    </a:clrScheme>
    <a:fontScheme name="SafetyXper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afetyXperts" id="{38EC8886-3E08-44FC-86BB-7BDBDE940EFF}" vid="{BFAE7079-8FE6-44E2-9E81-B43BD5DC6D6F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9C0657C80C9EB42A8AE8AF1E32C18B5" ma:contentTypeVersion="16" ma:contentTypeDescription="Ein neues Dokument erstellen." ma:contentTypeScope="" ma:versionID="b48c60bcb5f7d428e64c16f8b40588dd">
  <xsd:schema xmlns:xsd="http://www.w3.org/2001/XMLSchema" xmlns:xs="http://www.w3.org/2001/XMLSchema" xmlns:p="http://schemas.microsoft.com/office/2006/metadata/properties" xmlns:ns2="bbb3f655-f267-4a84-b742-532fbc77d0ab" xmlns:ns3="f5f3c0c8-cb47-4a26-91a1-a44bb4539247" targetNamespace="http://schemas.microsoft.com/office/2006/metadata/properties" ma:root="true" ma:fieldsID="dfa5347d09fbae1c92fe6be18fe04650" ns2:_="" ns3:_="">
    <xsd:import namespace="bbb3f655-f267-4a84-b742-532fbc77d0ab"/>
    <xsd:import namespace="f5f3c0c8-cb47-4a26-91a1-a44bb45392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b3f655-f267-4a84-b742-532fbc77d0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0a4a64a0-82bc-48a6-9867-8208b236fb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f3c0c8-cb47-4a26-91a1-a44bb453924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0bcdc34-3acf-42b1-abfa-b6ef944057a8}" ma:internalName="TaxCatchAll" ma:showField="CatchAllData" ma:web="f5f3c0c8-cb47-4a26-91a1-a44bb453924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bbb3f655-f267-4a84-b742-532fbc77d0ab" xsi:nil="true"/>
    <TaxCatchAll xmlns="f5f3c0c8-cb47-4a26-91a1-a44bb4539247" xsi:nil="true"/>
    <lcf76f155ced4ddcb4097134ff3c332f xmlns="bbb3f655-f267-4a84-b742-532fbc77d0a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95A20A9-C954-4CC5-979B-F206B7BA07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b3f655-f267-4a84-b742-532fbc77d0ab"/>
    <ds:schemaRef ds:uri="f5f3c0c8-cb47-4a26-91a1-a44bb45392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AEEE727-02DE-4F10-AEBE-A4627AA87E1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210450-2F75-470C-AECF-1472438A20D3}">
  <ds:schemaRefs>
    <ds:schemaRef ds:uri="bbb3f655-f267-4a84-b742-532fbc77d0ab"/>
    <ds:schemaRef ds:uri="f5f3c0c8-cb47-4a26-91a1-a44bb4539247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SafetyXperts</Template>
  <TotalTime>0</TotalTime>
  <Words>528</Words>
  <Application>Microsoft Macintosh PowerPoint</Application>
  <PresentationFormat>Breitbild</PresentationFormat>
  <Paragraphs>127</Paragraphs>
  <Slides>14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Arial</vt:lpstr>
      <vt:lpstr>Calibri</vt:lpstr>
      <vt:lpstr>Segoe UI Semilight</vt:lpstr>
      <vt:lpstr>Symbol</vt:lpstr>
      <vt:lpstr>Wingdings</vt:lpstr>
      <vt:lpstr>SafetyXperts</vt:lpstr>
      <vt:lpstr>Erstunterweisung</vt:lpstr>
      <vt:lpstr>Gesetzliche Grundlagen</vt:lpstr>
      <vt:lpstr>Die Pflichten des Arbeitgebers gegenüber dem Arbeitnehmer</vt:lpstr>
      <vt:lpstr>Die Pflichten der Arbeitnehmer gegenüber dem Arbeitgeber</vt:lpstr>
      <vt:lpstr>Erste Hilfe</vt:lpstr>
      <vt:lpstr>Welche Informationen muss ein Notruf enthalten?</vt:lpstr>
      <vt:lpstr>Verbandkasten – was muss man beachten?</vt:lpstr>
      <vt:lpstr>Wie entsteht ein Brand?</vt:lpstr>
      <vt:lpstr>Verhalten im Brandfall</vt:lpstr>
      <vt:lpstr>Richtiger Umgang mit Feuerlöschgeräten</vt:lpstr>
      <vt:lpstr>Flucht- und Rettungswege</vt:lpstr>
      <vt:lpstr>Kennzeichnungen im Unternehmen </vt:lpstr>
      <vt:lpstr>Rundgang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Erstunterweisung</dc:title>
  <dc:creator>KSc - Katharina Schnoor</dc:creator>
  <cp:lastModifiedBy>Uta Otterbach</cp:lastModifiedBy>
  <cp:revision>2</cp:revision>
  <dcterms:created xsi:type="dcterms:W3CDTF">2022-06-09T07:07:06Z</dcterms:created>
  <dcterms:modified xsi:type="dcterms:W3CDTF">2022-11-29T01:06:18Z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0x010100E9C0657C80C9EB42A8AE8AF1E32C18B5</vt:lpwstr>
  </property>
  <property fmtid="{D5CDD505-2E9C-101B-9397-08002B2CF9AE}" pid="3" name="Order">
    <vt:r8>1501800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ComplianceAssetId">
    <vt:lpwstr/>
  </property>
  <property fmtid="{D5CDD505-2E9C-101B-9397-08002B2CF9AE}" pid="7" name="xd_Signature">
    <vt:bool>false</vt:bool>
  </property>
  <property fmtid="{D5CDD505-2E9C-101B-9397-08002B2CF9AE}" pid="8" name="xd_ProgID">
    <vt:lpwstr/>
  </property>
  <property fmtid="{D5CDD505-2E9C-101B-9397-08002B2CF9AE}" pid="9" name="TemplateUrl">
    <vt:lpwstr/>
  </property>
  <property fmtid="{D5CDD505-2E9C-101B-9397-08002B2CF9AE}" pid="10" name="MediaServiceImageTags">
    <vt:lpwstr/>
  </property>
</Properties>
</file>