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7" r:id="rId5"/>
    <p:sldId id="395" r:id="rId6"/>
    <p:sldId id="409" r:id="rId7"/>
    <p:sldId id="417" r:id="rId8"/>
    <p:sldId id="420" r:id="rId9"/>
    <p:sldId id="415" r:id="rId10"/>
    <p:sldId id="422" r:id="rId11"/>
    <p:sldId id="423" r:id="rId12"/>
    <p:sldId id="424"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p:cViewPr varScale="1">
        <p:scale>
          <a:sx n="134" d="100"/>
          <a:sy n="134" d="100"/>
        </p:scale>
        <p:origin x="26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ue - Sara Münnich" userId="7509f428-c1e0-4e2f-a875-f7c3f3229df9" providerId="ADAL" clId="{9A7AA723-3AC7-42F2-892D-713BF60A5355}"/>
    <pc:docChg chg="custSel delSld modSld">
      <pc:chgData name="SMue - Sara Münnich" userId="7509f428-c1e0-4e2f-a875-f7c3f3229df9" providerId="ADAL" clId="{9A7AA723-3AC7-42F2-892D-713BF60A5355}" dt="2022-11-24T13:40:58.720" v="4" actId="2696"/>
      <pc:docMkLst>
        <pc:docMk/>
      </pc:docMkLst>
      <pc:sldChg chg="delSp modSp mod">
        <pc:chgData name="SMue - Sara Münnich" userId="7509f428-c1e0-4e2f-a875-f7c3f3229df9" providerId="ADAL" clId="{9A7AA723-3AC7-42F2-892D-713BF60A5355}" dt="2022-11-24T13:40:33.816" v="3" actId="1076"/>
        <pc:sldMkLst>
          <pc:docMk/>
          <pc:sldMk cId="2483776836" sldId="257"/>
        </pc:sldMkLst>
        <pc:spChg chg="del topLvl">
          <ac:chgData name="SMue - Sara Münnich" userId="7509f428-c1e0-4e2f-a875-f7c3f3229df9" providerId="ADAL" clId="{9A7AA723-3AC7-42F2-892D-713BF60A5355}" dt="2022-11-24T13:40:30.965" v="2" actId="478"/>
          <ac:spMkLst>
            <pc:docMk/>
            <pc:sldMk cId="2483776836" sldId="257"/>
            <ac:spMk id="5" creationId="{0C085A06-89B8-575B-7B9C-6F5AF8FA0A13}"/>
          </ac:spMkLst>
        </pc:spChg>
        <pc:spChg chg="del">
          <ac:chgData name="SMue - Sara Münnich" userId="7509f428-c1e0-4e2f-a875-f7c3f3229df9" providerId="ADAL" clId="{9A7AA723-3AC7-42F2-892D-713BF60A5355}" dt="2022-11-24T13:40:29.513" v="1" actId="478"/>
          <ac:spMkLst>
            <pc:docMk/>
            <pc:sldMk cId="2483776836" sldId="257"/>
            <ac:spMk id="8" creationId="{D762B3D0-EBFB-4D2F-A70E-E473B06F9260}"/>
          </ac:spMkLst>
        </pc:spChg>
        <pc:grpChg chg="del">
          <ac:chgData name="SMue - Sara Münnich" userId="7509f428-c1e0-4e2f-a875-f7c3f3229df9" providerId="ADAL" clId="{9A7AA723-3AC7-42F2-892D-713BF60A5355}" dt="2022-11-24T13:40:30.965" v="2" actId="478"/>
          <ac:grpSpMkLst>
            <pc:docMk/>
            <pc:sldMk cId="2483776836" sldId="257"/>
            <ac:grpSpMk id="9" creationId="{C489B960-9B78-600F-6887-4D086F335426}"/>
          </ac:grpSpMkLst>
        </pc:grpChg>
        <pc:picChg chg="mod topLvl">
          <ac:chgData name="SMue - Sara Münnich" userId="7509f428-c1e0-4e2f-a875-f7c3f3229df9" providerId="ADAL" clId="{9A7AA723-3AC7-42F2-892D-713BF60A5355}" dt="2022-11-24T13:40:33.816" v="3" actId="1076"/>
          <ac:picMkLst>
            <pc:docMk/>
            <pc:sldMk cId="2483776836" sldId="257"/>
            <ac:picMk id="4" creationId="{72FE00CD-572A-396E-0CE5-0AA643E314EB}"/>
          </ac:picMkLst>
        </pc:picChg>
        <pc:picChg chg="del">
          <ac:chgData name="SMue - Sara Münnich" userId="7509f428-c1e0-4e2f-a875-f7c3f3229df9" providerId="ADAL" clId="{9A7AA723-3AC7-42F2-892D-713BF60A5355}" dt="2022-11-24T13:40:28" v="0" actId="478"/>
          <ac:picMkLst>
            <pc:docMk/>
            <pc:sldMk cId="2483776836" sldId="257"/>
            <ac:picMk id="7" creationId="{F782D1AB-AF8B-1701-8DC8-A897C28DFC83}"/>
          </ac:picMkLst>
        </pc:picChg>
      </pc:sldChg>
      <pc:sldChg chg="del">
        <pc:chgData name="SMue - Sara Münnich" userId="7509f428-c1e0-4e2f-a875-f7c3f3229df9" providerId="ADAL" clId="{9A7AA723-3AC7-42F2-892D-713BF60A5355}" dt="2022-11-24T13:40:58.720" v="4" actId="2696"/>
        <pc:sldMkLst>
          <pc:docMk/>
          <pc:sldMk cId="1904987840" sldId="412"/>
        </pc:sldMkLst>
      </pc:sldChg>
    </pc:docChg>
  </pc:docChgLst>
  <pc:docChgLst>
    <pc:chgData name="KSc - Katharina Schnoor" userId="dbad71df-296e-449c-977a-35448d5bd27d" providerId="ADAL" clId="{5732E22D-9F06-4E59-8C87-8CA9E9751C26}"/>
    <pc:docChg chg="custSel modSld">
      <pc:chgData name="KSc - Katharina Schnoor" userId="dbad71df-296e-449c-977a-35448d5bd27d" providerId="ADAL" clId="{5732E22D-9F06-4E59-8C87-8CA9E9751C26}" dt="2022-06-07T08:24:16.688" v="1" actId="478"/>
      <pc:docMkLst>
        <pc:docMk/>
      </pc:docMkLst>
      <pc:sldChg chg="delSp modSp mod">
        <pc:chgData name="KSc - Katharina Schnoor" userId="dbad71df-296e-449c-977a-35448d5bd27d" providerId="ADAL" clId="{5732E22D-9F06-4E59-8C87-8CA9E9751C26}" dt="2022-06-07T08:24:16.688" v="1" actId="478"/>
        <pc:sldMkLst>
          <pc:docMk/>
          <pc:sldMk cId="1904987840" sldId="412"/>
        </pc:sldMkLst>
        <pc:spChg chg="del mod">
          <ac:chgData name="KSc - Katharina Schnoor" userId="dbad71df-296e-449c-977a-35448d5bd27d" providerId="ADAL" clId="{5732E22D-9F06-4E59-8C87-8CA9E9751C26}" dt="2022-06-07T08:24:16.688" v="1" actId="478"/>
          <ac:spMkLst>
            <pc:docMk/>
            <pc:sldMk cId="1904987840" sldId="412"/>
            <ac:spMk id="12" creationId="{ADD255D4-1C2D-45D5-BC08-2E2A072D0A27}"/>
          </ac:spMkLst>
        </pc:spChg>
      </pc:sldChg>
    </pc:docChg>
  </pc:docChgLst>
  <pc:docChgLst>
    <pc:chgData name="SMue - Sara Münnich" userId="S::smue@vnr.de::7509f428-c1e0-4e2f-a875-f7c3f3229df9" providerId="AD" clId="Web-{D0049899-5836-4DB0-A742-B34C2B9E4CCB}"/>
    <pc:docChg chg="modSld">
      <pc:chgData name="SMue - Sara Münnich" userId="S::smue@vnr.de::7509f428-c1e0-4e2f-a875-f7c3f3229df9" providerId="AD" clId="Web-{D0049899-5836-4DB0-A742-B34C2B9E4CCB}" dt="2022-06-10T15:56:02.658" v="3" actId="20577"/>
      <pc:docMkLst>
        <pc:docMk/>
      </pc:docMkLst>
      <pc:sldChg chg="modSp">
        <pc:chgData name="SMue - Sara Münnich" userId="S::smue@vnr.de::7509f428-c1e0-4e2f-a875-f7c3f3229df9" providerId="AD" clId="Web-{D0049899-5836-4DB0-A742-B34C2B9E4CCB}" dt="2022-06-10T15:55:48.501" v="1" actId="20577"/>
        <pc:sldMkLst>
          <pc:docMk/>
          <pc:sldMk cId="1308202906" sldId="415"/>
        </pc:sldMkLst>
        <pc:spChg chg="mod">
          <ac:chgData name="SMue - Sara Münnich" userId="S::smue@vnr.de::7509f428-c1e0-4e2f-a875-f7c3f3229df9" providerId="AD" clId="Web-{D0049899-5836-4DB0-A742-B34C2B9E4CCB}" dt="2022-06-10T15:55:48.501" v="1" actId="20577"/>
          <ac:spMkLst>
            <pc:docMk/>
            <pc:sldMk cId="1308202906" sldId="415"/>
            <ac:spMk id="5" creationId="{00000000-0000-0000-0000-000000000000}"/>
          </ac:spMkLst>
        </pc:spChg>
      </pc:sldChg>
      <pc:sldChg chg="modSp">
        <pc:chgData name="SMue - Sara Münnich" userId="S::smue@vnr.de::7509f428-c1e0-4e2f-a875-f7c3f3229df9" providerId="AD" clId="Web-{D0049899-5836-4DB0-A742-B34C2B9E4CCB}" dt="2022-06-10T15:55:55.361" v="2" actId="20577"/>
        <pc:sldMkLst>
          <pc:docMk/>
          <pc:sldMk cId="2290217849" sldId="422"/>
        </pc:sldMkLst>
        <pc:spChg chg="mod">
          <ac:chgData name="SMue - Sara Münnich" userId="S::smue@vnr.de::7509f428-c1e0-4e2f-a875-f7c3f3229df9" providerId="AD" clId="Web-{D0049899-5836-4DB0-A742-B34C2B9E4CCB}" dt="2022-06-10T15:55:55.361" v="2" actId="20577"/>
          <ac:spMkLst>
            <pc:docMk/>
            <pc:sldMk cId="2290217849" sldId="422"/>
            <ac:spMk id="5" creationId="{00000000-0000-0000-0000-000000000000}"/>
          </ac:spMkLst>
        </pc:spChg>
      </pc:sldChg>
      <pc:sldChg chg="modSp">
        <pc:chgData name="SMue - Sara Münnich" userId="S::smue@vnr.de::7509f428-c1e0-4e2f-a875-f7c3f3229df9" providerId="AD" clId="Web-{D0049899-5836-4DB0-A742-B34C2B9E4CCB}" dt="2022-06-10T15:56:02.658" v="3" actId="20577"/>
        <pc:sldMkLst>
          <pc:docMk/>
          <pc:sldMk cId="1401648774" sldId="423"/>
        </pc:sldMkLst>
        <pc:spChg chg="mod">
          <ac:chgData name="SMue - Sara Münnich" userId="S::smue@vnr.de::7509f428-c1e0-4e2f-a875-f7c3f3229df9" providerId="AD" clId="Web-{D0049899-5836-4DB0-A742-B34C2B9E4CCB}" dt="2022-06-10T15:56:02.658" v="3" actId="20577"/>
          <ac:spMkLst>
            <pc:docMk/>
            <pc:sldMk cId="1401648774" sldId="423"/>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49209-A028-4D7E-A7E9-28A9994AC9E4}" type="datetimeFigureOut">
              <a:rPr lang="de-DE" smtClean="0"/>
              <a:t>29.11.22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A9DD5-6CD7-4DC6-B3BA-69CCB8F1E10D}" type="slidenum">
              <a:rPr lang="de-DE" smtClean="0"/>
              <a:t>‹Nr.›</a:t>
            </a:fld>
            <a:endParaRPr lang="de-DE"/>
          </a:p>
        </p:txBody>
      </p:sp>
    </p:spTree>
    <p:extLst>
      <p:ext uri="{BB962C8B-B14F-4D97-AF65-F5344CB8AC3E}">
        <p14:creationId xmlns:p14="http://schemas.microsoft.com/office/powerpoint/2010/main" val="159773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6CE65834-47BF-475E-8E5D-1D3F2B1132E2}" type="slidenum">
              <a:rPr lang="de-DE" smtClean="0"/>
              <a:t>1</a:t>
            </a:fld>
            <a:endParaRPr lang="de-DE"/>
          </a:p>
        </p:txBody>
      </p:sp>
    </p:spTree>
    <p:extLst>
      <p:ext uri="{BB962C8B-B14F-4D97-AF65-F5344CB8AC3E}">
        <p14:creationId xmlns:p14="http://schemas.microsoft.com/office/powerpoint/2010/main" val="22526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3</a:t>
            </a:fld>
            <a:endParaRPr lang="de-DE">
              <a:solidFill>
                <a:schemeClr val="accent1"/>
              </a:solidFill>
            </a:endParaRPr>
          </a:p>
        </p:txBody>
      </p:sp>
    </p:spTree>
    <p:extLst>
      <p:ext uri="{BB962C8B-B14F-4D97-AF65-F5344CB8AC3E}">
        <p14:creationId xmlns:p14="http://schemas.microsoft.com/office/powerpoint/2010/main" val="198980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175959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372573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a:solidFill>
                <a:schemeClr val="accent1"/>
              </a:solidFill>
            </a:endParaRPr>
          </a:p>
        </p:txBody>
      </p:sp>
    </p:spTree>
    <p:extLst>
      <p:ext uri="{BB962C8B-B14F-4D97-AF65-F5344CB8AC3E}">
        <p14:creationId xmlns:p14="http://schemas.microsoft.com/office/powerpoint/2010/main" val="363506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05C2B17-26DF-53E0-F98F-193F681F72BB}"/>
              </a:ext>
            </a:extLst>
          </p:cNvPr>
          <p:cNvSpPr/>
          <p:nvPr/>
        </p:nvSpPr>
        <p:spPr>
          <a:xfrm>
            <a:off x="0" y="0"/>
            <a:ext cx="12192000" cy="4216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0A9EDD3-0F3E-F8A9-A941-186D8B2B88BA}"/>
              </a:ext>
            </a:extLst>
          </p:cNvPr>
          <p:cNvSpPr>
            <a:spLocks noGrp="1"/>
          </p:cNvSpPr>
          <p:nvPr>
            <p:ph type="ctrTitle"/>
          </p:nvPr>
        </p:nvSpPr>
        <p:spPr>
          <a:xfrm>
            <a:off x="1524000" y="1415326"/>
            <a:ext cx="9144000" cy="2387600"/>
          </a:xfrm>
        </p:spPr>
        <p:txBody>
          <a:bodyPr anchor="b">
            <a:normAutofit/>
          </a:bodyPr>
          <a:lstStyle>
            <a:lvl1pPr algn="l">
              <a:defRPr sz="5400">
                <a:solidFill>
                  <a:schemeClr val="bg1"/>
                </a:solidFill>
              </a:defRPr>
            </a:lvl1pPr>
          </a:lstStyle>
          <a:p>
            <a:r>
              <a:rPr lang="de-DE"/>
              <a:t>Mastertitelformat bearbeiten</a:t>
            </a:r>
          </a:p>
        </p:txBody>
      </p:sp>
      <p:sp>
        <p:nvSpPr>
          <p:cNvPr id="3" name="Untertitel 2">
            <a:extLst>
              <a:ext uri="{FF2B5EF4-FFF2-40B4-BE49-F238E27FC236}">
                <a16:creationId xmlns:a16="http://schemas.microsoft.com/office/drawing/2014/main" id="{E28F5902-E5A0-B45B-2DF4-64C079F1F1F2}"/>
              </a:ext>
            </a:extLst>
          </p:cNvPr>
          <p:cNvSpPr>
            <a:spLocks noGrp="1"/>
          </p:cNvSpPr>
          <p:nvPr>
            <p:ph type="subTitle" idx="1"/>
          </p:nvPr>
        </p:nvSpPr>
        <p:spPr>
          <a:xfrm>
            <a:off x="1524000" y="4447713"/>
            <a:ext cx="9144000" cy="452762"/>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3511678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Abschluss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3E2DE6C-3174-D385-EA2D-28EFC5A1A437}"/>
              </a:ext>
            </a:extLst>
          </p:cNvPr>
          <p:cNvSpPr/>
          <p:nvPr/>
        </p:nvSpPr>
        <p:spPr>
          <a:xfrm>
            <a:off x="0" y="1"/>
            <a:ext cx="12192000" cy="4414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6D31B6A-DA16-9637-E6E9-9486D54304F9}"/>
              </a:ext>
            </a:extLst>
          </p:cNvPr>
          <p:cNvSpPr>
            <a:spLocks noGrp="1"/>
          </p:cNvSpPr>
          <p:nvPr>
            <p:ph type="title" hasCustomPrompt="1"/>
          </p:nvPr>
        </p:nvSpPr>
        <p:spPr>
          <a:xfrm>
            <a:off x="838200" y="2979000"/>
            <a:ext cx="10515600" cy="900000"/>
          </a:xfrm>
        </p:spPr>
        <p:txBody>
          <a:bodyPr>
            <a:normAutofit/>
          </a:bodyPr>
          <a:lstStyle>
            <a:lvl1pPr>
              <a:defRPr sz="3600">
                <a:solidFill>
                  <a:schemeClr val="bg1"/>
                </a:solidFill>
              </a:defRPr>
            </a:lvl1pPr>
          </a:lstStyle>
          <a:p>
            <a:r>
              <a:rPr lang="de-DE"/>
              <a:t>Vielen Dank für Ihre Aufmerksamkeit </a:t>
            </a:r>
          </a:p>
        </p:txBody>
      </p:sp>
      <p:sp>
        <p:nvSpPr>
          <p:cNvPr id="3" name="Textfeld 2">
            <a:extLst>
              <a:ext uri="{FF2B5EF4-FFF2-40B4-BE49-F238E27FC236}">
                <a16:creationId xmlns:a16="http://schemas.microsoft.com/office/drawing/2014/main" id="{5A6CAD35-7AA1-9E78-64B5-79780B980B60}"/>
              </a:ext>
            </a:extLst>
          </p:cNvPr>
          <p:cNvSpPr txBox="1"/>
          <p:nvPr/>
        </p:nvSpPr>
        <p:spPr>
          <a:xfrm>
            <a:off x="838200" y="4821382"/>
            <a:ext cx="10515600" cy="1661993"/>
          </a:xfrm>
          <a:prstGeom prst="rect">
            <a:avLst/>
          </a:prstGeom>
          <a:noFill/>
        </p:spPr>
        <p:txBody>
          <a:bodyPr wrap="square" rtlCol="0">
            <a:spAutoFit/>
          </a:bodyPr>
          <a:lstStyle/>
          <a:p>
            <a:r>
              <a:rPr lang="de-DE" b="1"/>
              <a:t>TRAGEN SIE HIER IHREN NAMEN EIN</a:t>
            </a:r>
          </a:p>
          <a:p>
            <a:endParaRPr lang="de-DE"/>
          </a:p>
          <a:p>
            <a:r>
              <a:rPr lang="de-DE" sz="1600"/>
              <a:t>Unternehmen</a:t>
            </a:r>
          </a:p>
          <a:p>
            <a:r>
              <a:rPr lang="de-DE" sz="1600"/>
              <a:t>Straße/Hausnummer</a:t>
            </a:r>
          </a:p>
          <a:p>
            <a:r>
              <a:rPr lang="de-DE" sz="1600"/>
              <a:t>PLZ/ Stadt</a:t>
            </a:r>
          </a:p>
          <a:p>
            <a:r>
              <a:rPr lang="de-DE" sz="1600"/>
              <a:t>Telefon</a:t>
            </a:r>
          </a:p>
        </p:txBody>
      </p:sp>
    </p:spTree>
    <p:extLst>
      <p:ext uri="{BB962C8B-B14F-4D97-AF65-F5344CB8AC3E}">
        <p14:creationId xmlns:p14="http://schemas.microsoft.com/office/powerpoint/2010/main" val="14104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A05C2B17-26DF-53E0-F98F-193F681F72BB}"/>
              </a:ext>
            </a:extLst>
          </p:cNvPr>
          <p:cNvSpPr/>
          <p:nvPr/>
        </p:nvSpPr>
        <p:spPr>
          <a:xfrm>
            <a:off x="2419926" y="1320800"/>
            <a:ext cx="9772073" cy="2896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70A9EDD3-0F3E-F8A9-A941-186D8B2B88BA}"/>
              </a:ext>
            </a:extLst>
          </p:cNvPr>
          <p:cNvSpPr>
            <a:spLocks noGrp="1"/>
          </p:cNvSpPr>
          <p:nvPr>
            <p:ph type="ctrTitle"/>
          </p:nvPr>
        </p:nvSpPr>
        <p:spPr>
          <a:xfrm>
            <a:off x="2733962" y="1575046"/>
            <a:ext cx="9005660" cy="1971718"/>
          </a:xfrm>
        </p:spPr>
        <p:txBody>
          <a:bodyPr anchor="b">
            <a:normAutofit/>
          </a:bodyPr>
          <a:lstStyle>
            <a:lvl1pPr algn="l">
              <a:defRPr sz="4400">
                <a:solidFill>
                  <a:schemeClr val="bg1"/>
                </a:solidFill>
              </a:defRPr>
            </a:lvl1pPr>
          </a:lstStyle>
          <a:p>
            <a:r>
              <a:rPr lang="de-DE"/>
              <a:t>Mastertitelformat bearbeiten</a:t>
            </a:r>
          </a:p>
        </p:txBody>
      </p:sp>
      <p:sp>
        <p:nvSpPr>
          <p:cNvPr id="3" name="Untertitel 2">
            <a:extLst>
              <a:ext uri="{FF2B5EF4-FFF2-40B4-BE49-F238E27FC236}">
                <a16:creationId xmlns:a16="http://schemas.microsoft.com/office/drawing/2014/main" id="{E28F5902-E5A0-B45B-2DF4-64C079F1F1F2}"/>
              </a:ext>
            </a:extLst>
          </p:cNvPr>
          <p:cNvSpPr>
            <a:spLocks noGrp="1"/>
          </p:cNvSpPr>
          <p:nvPr>
            <p:ph type="subTitle" idx="1"/>
          </p:nvPr>
        </p:nvSpPr>
        <p:spPr>
          <a:xfrm>
            <a:off x="2733963" y="3663486"/>
            <a:ext cx="9005660" cy="452762"/>
          </a:xfrm>
        </p:spPr>
        <p:txBody>
          <a:bodyPr/>
          <a:lstStyle>
            <a:lvl1pPr marL="0" indent="0" algn="l">
              <a:buNone/>
              <a:defRPr sz="2400" cap="all"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6" name="Rechteck 5">
            <a:extLst>
              <a:ext uri="{FF2B5EF4-FFF2-40B4-BE49-F238E27FC236}">
                <a16:creationId xmlns:a16="http://schemas.microsoft.com/office/drawing/2014/main" id="{FE3368B8-69C5-C543-A869-A72771CCC456}"/>
              </a:ext>
            </a:extLst>
          </p:cNvPr>
          <p:cNvSpPr/>
          <p:nvPr/>
        </p:nvSpPr>
        <p:spPr>
          <a:xfrm>
            <a:off x="0" y="1320800"/>
            <a:ext cx="2327563" cy="289609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568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sfolie">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F3E2DE6C-3174-D385-EA2D-28EFC5A1A437}"/>
              </a:ext>
            </a:extLst>
          </p:cNvPr>
          <p:cNvSpPr/>
          <p:nvPr/>
        </p:nvSpPr>
        <p:spPr>
          <a:xfrm>
            <a:off x="0" y="0"/>
            <a:ext cx="12192000" cy="5163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6D31B6A-DA16-9637-E6E9-9486D54304F9}"/>
              </a:ext>
            </a:extLst>
          </p:cNvPr>
          <p:cNvSpPr>
            <a:spLocks noGrp="1"/>
          </p:cNvSpPr>
          <p:nvPr>
            <p:ph type="title"/>
          </p:nvPr>
        </p:nvSpPr>
        <p:spPr>
          <a:xfrm>
            <a:off x="838200" y="3429000"/>
            <a:ext cx="10515600" cy="900000"/>
          </a:xfrm>
        </p:spPr>
        <p:txBody>
          <a:bodyPr>
            <a:normAutofit/>
          </a:bodyPr>
          <a:lstStyle>
            <a:lvl1pPr>
              <a:defRPr sz="3600">
                <a:solidFill>
                  <a:schemeClr val="bg1"/>
                </a:solidFill>
              </a:defRPr>
            </a:lvl1pPr>
          </a:lstStyle>
          <a:p>
            <a:r>
              <a:rPr lang="de-DE"/>
              <a:t>Mastertitelformat bearbeiten</a:t>
            </a:r>
          </a:p>
        </p:txBody>
      </p:sp>
      <p:sp>
        <p:nvSpPr>
          <p:cNvPr id="7" name="Untertitel 2">
            <a:extLst>
              <a:ext uri="{FF2B5EF4-FFF2-40B4-BE49-F238E27FC236}">
                <a16:creationId xmlns:a16="http://schemas.microsoft.com/office/drawing/2014/main" id="{85D36C03-F72E-DCEC-9438-856A0DC46CF5}"/>
              </a:ext>
            </a:extLst>
          </p:cNvPr>
          <p:cNvSpPr>
            <a:spLocks noGrp="1"/>
          </p:cNvSpPr>
          <p:nvPr>
            <p:ph type="subTitle" idx="1"/>
          </p:nvPr>
        </p:nvSpPr>
        <p:spPr>
          <a:xfrm>
            <a:off x="838200" y="4447713"/>
            <a:ext cx="10515600" cy="452762"/>
          </a:xfrm>
        </p:spPr>
        <p:txBody>
          <a:bodyPr>
            <a:normAutofit/>
          </a:bodyPr>
          <a:lstStyle>
            <a:lvl1pPr marL="0" indent="0" algn="l">
              <a:buNone/>
              <a:defRPr sz="180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Tree>
    <p:extLst>
      <p:ext uri="{BB962C8B-B14F-4D97-AF65-F5344CB8AC3E}">
        <p14:creationId xmlns:p14="http://schemas.microsoft.com/office/powerpoint/2010/main" val="328727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EA775C-7238-6C4E-53B2-7B59EFA1D4B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B536087-38DB-80BA-019A-A5EBF3AB859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A7FCE5-4ED4-A965-0DFF-7D1DE7DCF200}"/>
              </a:ext>
            </a:extLst>
          </p:cNvPr>
          <p:cNvSpPr>
            <a:spLocks noGrp="1"/>
          </p:cNvSpPr>
          <p:nvPr>
            <p:ph type="dt" sz="half" idx="10"/>
          </p:nvPr>
        </p:nvSpPr>
        <p:spPr/>
        <p:txBody>
          <a:bodyPr/>
          <a:lstStyle/>
          <a:p>
            <a:fld id="{A7410832-DDFE-4B70-BA1C-5D2186CBD02B}" type="datetimeFigureOut">
              <a:rPr lang="de-DE" smtClean="0"/>
              <a:t>29.11.22</a:t>
            </a:fld>
            <a:endParaRPr lang="de-DE"/>
          </a:p>
        </p:txBody>
      </p:sp>
      <p:sp>
        <p:nvSpPr>
          <p:cNvPr id="5" name="Fußzeilenplatzhalter 4">
            <a:extLst>
              <a:ext uri="{FF2B5EF4-FFF2-40B4-BE49-F238E27FC236}">
                <a16:creationId xmlns:a16="http://schemas.microsoft.com/office/drawing/2014/main" id="{0A7B941A-ADF1-23E4-EF8C-B4815A0500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48EE68-6C45-7D29-44A5-ADDD8EEBA83E}"/>
              </a:ext>
            </a:extLst>
          </p:cNvPr>
          <p:cNvSpPr>
            <a:spLocks noGrp="1"/>
          </p:cNvSpPr>
          <p:nvPr>
            <p:ph type="sldNum" sz="quarter" idx="12"/>
          </p:nvPr>
        </p:nvSpPr>
        <p:spPr/>
        <p:txBody>
          <a:bodyPr/>
          <a:lstStyle/>
          <a:p>
            <a:fld id="{0C5437B5-B590-476E-BD33-998651ED6D41}" type="slidenum">
              <a:rPr lang="de-DE" smtClean="0"/>
              <a:t>‹Nr.›</a:t>
            </a:fld>
            <a:endParaRPr lang="de-DE"/>
          </a:p>
        </p:txBody>
      </p:sp>
    </p:spTree>
    <p:extLst>
      <p:ext uri="{BB962C8B-B14F-4D97-AF65-F5344CB8AC3E}">
        <p14:creationId xmlns:p14="http://schemas.microsoft.com/office/powerpoint/2010/main" val="135879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 Unter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B536087-38DB-80BA-019A-A5EBF3AB859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5A7FCE5-4ED4-A965-0DFF-7D1DE7DCF200}"/>
              </a:ext>
            </a:extLst>
          </p:cNvPr>
          <p:cNvSpPr>
            <a:spLocks noGrp="1"/>
          </p:cNvSpPr>
          <p:nvPr>
            <p:ph type="dt" sz="half" idx="10"/>
          </p:nvPr>
        </p:nvSpPr>
        <p:spPr/>
        <p:txBody>
          <a:bodyPr/>
          <a:lstStyle/>
          <a:p>
            <a:fld id="{A7410832-DDFE-4B70-BA1C-5D2186CBD02B}" type="datetimeFigureOut">
              <a:rPr lang="de-DE" smtClean="0"/>
              <a:t>29.11.22</a:t>
            </a:fld>
            <a:endParaRPr lang="de-DE"/>
          </a:p>
        </p:txBody>
      </p:sp>
      <p:sp>
        <p:nvSpPr>
          <p:cNvPr id="5" name="Fußzeilenplatzhalter 4">
            <a:extLst>
              <a:ext uri="{FF2B5EF4-FFF2-40B4-BE49-F238E27FC236}">
                <a16:creationId xmlns:a16="http://schemas.microsoft.com/office/drawing/2014/main" id="{0A7B941A-ADF1-23E4-EF8C-B4815A05000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D48EE68-6C45-7D29-44A5-ADDD8EEBA83E}"/>
              </a:ext>
            </a:extLst>
          </p:cNvPr>
          <p:cNvSpPr>
            <a:spLocks noGrp="1"/>
          </p:cNvSpPr>
          <p:nvPr>
            <p:ph type="sldNum" sz="quarter" idx="12"/>
          </p:nvPr>
        </p:nvSpPr>
        <p:spPr/>
        <p:txBody>
          <a:bodyPr/>
          <a:lstStyle/>
          <a:p>
            <a:fld id="{0C5437B5-B590-476E-BD33-998651ED6D41}" type="slidenum">
              <a:rPr lang="de-DE" smtClean="0"/>
              <a:t>‹Nr.›</a:t>
            </a:fld>
            <a:endParaRPr lang="de-DE"/>
          </a:p>
        </p:txBody>
      </p:sp>
      <p:sp>
        <p:nvSpPr>
          <p:cNvPr id="7" name="Titel 6">
            <a:extLst>
              <a:ext uri="{FF2B5EF4-FFF2-40B4-BE49-F238E27FC236}">
                <a16:creationId xmlns:a16="http://schemas.microsoft.com/office/drawing/2014/main" id="{B64559A7-821F-0928-CEA2-F2D10072D3EC}"/>
              </a:ext>
            </a:extLst>
          </p:cNvPr>
          <p:cNvSpPr>
            <a:spLocks noGrp="1"/>
          </p:cNvSpPr>
          <p:nvPr>
            <p:ph type="title"/>
          </p:nvPr>
        </p:nvSpPr>
        <p:spPr/>
        <p:txBody>
          <a:bodyPr/>
          <a:lstStyle/>
          <a:p>
            <a:r>
              <a:rPr lang="de-DE"/>
              <a:t>Mastertitelformat bearbeiten</a:t>
            </a:r>
          </a:p>
        </p:txBody>
      </p:sp>
      <p:sp>
        <p:nvSpPr>
          <p:cNvPr id="10" name="Textplatzhalter 9">
            <a:extLst>
              <a:ext uri="{FF2B5EF4-FFF2-40B4-BE49-F238E27FC236}">
                <a16:creationId xmlns:a16="http://schemas.microsoft.com/office/drawing/2014/main" id="{1E423EFD-D24F-3894-FBE5-B04FEF6120ED}"/>
              </a:ext>
            </a:extLst>
          </p:cNvPr>
          <p:cNvSpPr>
            <a:spLocks noGrp="1"/>
          </p:cNvSpPr>
          <p:nvPr>
            <p:ph type="body" sz="quarter" idx="13" hasCustomPrompt="1"/>
          </p:nvPr>
        </p:nvSpPr>
        <p:spPr>
          <a:xfrm>
            <a:off x="838200" y="1291758"/>
            <a:ext cx="105156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Tree>
    <p:extLst>
      <p:ext uri="{BB962C8B-B14F-4D97-AF65-F5344CB8AC3E}">
        <p14:creationId xmlns:p14="http://schemas.microsoft.com/office/powerpoint/2010/main" val="99663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226E8-F55F-5680-963E-0EDEEB652BB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E4D73C4-97F5-C88A-77C7-62D50348E60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4A7714B-21D4-EF20-7722-AD247A8F22E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C49FC6D-CA01-4F47-E0A6-E47E280C3F9A}"/>
              </a:ext>
            </a:extLst>
          </p:cNvPr>
          <p:cNvSpPr>
            <a:spLocks noGrp="1"/>
          </p:cNvSpPr>
          <p:nvPr>
            <p:ph type="dt" sz="half" idx="10"/>
          </p:nvPr>
        </p:nvSpPr>
        <p:spPr/>
        <p:txBody>
          <a:bodyPr/>
          <a:lstStyle/>
          <a:p>
            <a:fld id="{A7410832-DDFE-4B70-BA1C-5D2186CBD02B}" type="datetimeFigureOut">
              <a:rPr lang="de-DE" smtClean="0"/>
              <a:t>29.11.22</a:t>
            </a:fld>
            <a:endParaRPr lang="de-DE"/>
          </a:p>
        </p:txBody>
      </p:sp>
      <p:sp>
        <p:nvSpPr>
          <p:cNvPr id="6" name="Fußzeilenplatzhalter 5">
            <a:extLst>
              <a:ext uri="{FF2B5EF4-FFF2-40B4-BE49-F238E27FC236}">
                <a16:creationId xmlns:a16="http://schemas.microsoft.com/office/drawing/2014/main" id="{9382F717-FB0F-5176-2BF4-9119EC00CCB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841148-90BD-E5E0-F334-72330109744C}"/>
              </a:ext>
            </a:extLst>
          </p:cNvPr>
          <p:cNvSpPr>
            <a:spLocks noGrp="1"/>
          </p:cNvSpPr>
          <p:nvPr>
            <p:ph type="sldNum" sz="quarter" idx="12"/>
          </p:nvPr>
        </p:nvSpPr>
        <p:spPr/>
        <p:txBody>
          <a:bodyPr/>
          <a:lstStyle/>
          <a:p>
            <a:fld id="{0C5437B5-B590-476E-BD33-998651ED6D41}" type="slidenum">
              <a:rPr lang="de-DE" smtClean="0"/>
              <a:t>‹Nr.›</a:t>
            </a:fld>
            <a:endParaRPr lang="de-DE"/>
          </a:p>
        </p:txBody>
      </p:sp>
    </p:spTree>
    <p:extLst>
      <p:ext uri="{BB962C8B-B14F-4D97-AF65-F5344CB8AC3E}">
        <p14:creationId xmlns:p14="http://schemas.microsoft.com/office/powerpoint/2010/main" val="22228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4E697-3A1B-C39D-6367-9A65D672A02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677B3A9-08F7-C1EB-DDE3-DD9BCBAACF32}"/>
              </a:ext>
            </a:extLst>
          </p:cNvPr>
          <p:cNvSpPr>
            <a:spLocks noGrp="1"/>
          </p:cNvSpPr>
          <p:nvPr>
            <p:ph type="body" idx="1"/>
          </p:nvPr>
        </p:nvSpPr>
        <p:spPr>
          <a:xfrm>
            <a:off x="839788" y="1681163"/>
            <a:ext cx="5157787" cy="823912"/>
          </a:xfrm>
          <a:solidFill>
            <a:schemeClr val="accent4"/>
          </a:solidFill>
          <a:ln>
            <a:noFill/>
          </a:ln>
        </p:spPr>
        <p:txBody>
          <a:bodyPr anchor="b"/>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4D1B676-CBB4-9EB0-5BC5-1F50757D307E}"/>
              </a:ext>
            </a:extLst>
          </p:cNvPr>
          <p:cNvSpPr>
            <a:spLocks noGrp="1"/>
          </p:cNvSpPr>
          <p:nvPr>
            <p:ph sz="half" idx="2"/>
          </p:nvPr>
        </p:nvSpPr>
        <p:spPr>
          <a:xfrm>
            <a:off x="839788" y="2505075"/>
            <a:ext cx="5157787" cy="3684588"/>
          </a:xfrm>
        </p:spPr>
        <p:txBody>
          <a:bodyPr/>
          <a:lstStyle>
            <a:lvl4pPr marL="1371600" indent="0">
              <a:buNone/>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5" name="Textplatzhalter 4">
            <a:extLst>
              <a:ext uri="{FF2B5EF4-FFF2-40B4-BE49-F238E27FC236}">
                <a16:creationId xmlns:a16="http://schemas.microsoft.com/office/drawing/2014/main" id="{15DE591E-408A-F191-411E-EFB299C7C480}"/>
              </a:ext>
            </a:extLst>
          </p:cNvPr>
          <p:cNvSpPr>
            <a:spLocks noGrp="1"/>
          </p:cNvSpPr>
          <p:nvPr>
            <p:ph type="body" sz="quarter" idx="3"/>
          </p:nvPr>
        </p:nvSpPr>
        <p:spPr>
          <a:xfrm>
            <a:off x="6172200" y="1681163"/>
            <a:ext cx="5183188" cy="823912"/>
          </a:xfrm>
          <a:solidFill>
            <a:schemeClr val="accent1"/>
          </a:solidFill>
        </p:spPr>
        <p:txBody>
          <a:bodyPr anchor="b"/>
          <a:lstStyle>
            <a:lvl1pPr marL="0" indent="0">
              <a:buNone/>
              <a:defRPr sz="24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7392F14-9442-FD86-4DB3-D0AB1519F35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p:txBody>
      </p:sp>
      <p:sp>
        <p:nvSpPr>
          <p:cNvPr id="7" name="Datumsplatzhalter 6">
            <a:extLst>
              <a:ext uri="{FF2B5EF4-FFF2-40B4-BE49-F238E27FC236}">
                <a16:creationId xmlns:a16="http://schemas.microsoft.com/office/drawing/2014/main" id="{A78F19BF-42B2-0915-88E8-E23520C49D66}"/>
              </a:ext>
            </a:extLst>
          </p:cNvPr>
          <p:cNvSpPr>
            <a:spLocks noGrp="1"/>
          </p:cNvSpPr>
          <p:nvPr>
            <p:ph type="dt" sz="half" idx="10"/>
          </p:nvPr>
        </p:nvSpPr>
        <p:spPr/>
        <p:txBody>
          <a:bodyPr/>
          <a:lstStyle/>
          <a:p>
            <a:fld id="{A7410832-DDFE-4B70-BA1C-5D2186CBD02B}" type="datetimeFigureOut">
              <a:rPr lang="de-DE" smtClean="0"/>
              <a:t>29.11.22</a:t>
            </a:fld>
            <a:endParaRPr lang="de-DE"/>
          </a:p>
        </p:txBody>
      </p:sp>
      <p:sp>
        <p:nvSpPr>
          <p:cNvPr id="8" name="Fußzeilenplatzhalter 7">
            <a:extLst>
              <a:ext uri="{FF2B5EF4-FFF2-40B4-BE49-F238E27FC236}">
                <a16:creationId xmlns:a16="http://schemas.microsoft.com/office/drawing/2014/main" id="{1C764D44-DA80-64AA-A45C-9A45B18313B9}"/>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2695CEE-3794-77ED-4085-DD9448831408}"/>
              </a:ext>
            </a:extLst>
          </p:cNvPr>
          <p:cNvSpPr>
            <a:spLocks noGrp="1"/>
          </p:cNvSpPr>
          <p:nvPr>
            <p:ph type="sldNum" sz="quarter" idx="12"/>
          </p:nvPr>
        </p:nvSpPr>
        <p:spPr/>
        <p:txBody>
          <a:bodyPr/>
          <a:lstStyle/>
          <a:p>
            <a:fld id="{0C5437B5-B590-476E-BD33-998651ED6D41}" type="slidenum">
              <a:rPr lang="de-DE" smtClean="0"/>
              <a:t>‹Nr.›</a:t>
            </a:fld>
            <a:endParaRPr lang="de-DE"/>
          </a:p>
        </p:txBody>
      </p:sp>
    </p:spTree>
    <p:extLst>
      <p:ext uri="{BB962C8B-B14F-4D97-AF65-F5344CB8AC3E}">
        <p14:creationId xmlns:p14="http://schemas.microsoft.com/office/powerpoint/2010/main" val="3418720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48701-A4A0-6F89-16DB-791188BEF44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694B49CB-D60D-814D-C2F0-87D4F39615DD}"/>
              </a:ext>
            </a:extLst>
          </p:cNvPr>
          <p:cNvSpPr>
            <a:spLocks noGrp="1"/>
          </p:cNvSpPr>
          <p:nvPr>
            <p:ph type="dt" sz="half" idx="10"/>
          </p:nvPr>
        </p:nvSpPr>
        <p:spPr/>
        <p:txBody>
          <a:bodyPr/>
          <a:lstStyle/>
          <a:p>
            <a:fld id="{A7410832-DDFE-4B70-BA1C-5D2186CBD02B}" type="datetimeFigureOut">
              <a:rPr lang="de-DE" smtClean="0"/>
              <a:t>29.11.22</a:t>
            </a:fld>
            <a:endParaRPr lang="de-DE"/>
          </a:p>
        </p:txBody>
      </p:sp>
      <p:sp>
        <p:nvSpPr>
          <p:cNvPr id="4" name="Fußzeilenplatzhalter 3">
            <a:extLst>
              <a:ext uri="{FF2B5EF4-FFF2-40B4-BE49-F238E27FC236}">
                <a16:creationId xmlns:a16="http://schemas.microsoft.com/office/drawing/2014/main" id="{CE5D670C-2D20-88AC-7200-6725F3E026B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D614BE1-83E5-B890-C3F2-4E47D99B1856}"/>
              </a:ext>
            </a:extLst>
          </p:cNvPr>
          <p:cNvSpPr>
            <a:spLocks noGrp="1"/>
          </p:cNvSpPr>
          <p:nvPr>
            <p:ph type="sldNum" sz="quarter" idx="12"/>
          </p:nvPr>
        </p:nvSpPr>
        <p:spPr/>
        <p:txBody>
          <a:bodyPr/>
          <a:lstStyle/>
          <a:p>
            <a:fld id="{0C5437B5-B590-476E-BD33-998651ED6D41}" type="slidenum">
              <a:rPr lang="de-DE" smtClean="0"/>
              <a:t>‹Nr.›</a:t>
            </a:fld>
            <a:endParaRPr lang="de-DE"/>
          </a:p>
        </p:txBody>
      </p:sp>
    </p:spTree>
    <p:extLst>
      <p:ext uri="{BB962C8B-B14F-4D97-AF65-F5344CB8AC3E}">
        <p14:creationId xmlns:p14="http://schemas.microsoft.com/office/powerpoint/2010/main" val="1301468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F3B1E5-72AC-6A1D-2599-C1660680D2E3}"/>
              </a:ext>
            </a:extLst>
          </p:cNvPr>
          <p:cNvSpPr>
            <a:spLocks noGrp="1"/>
          </p:cNvSpPr>
          <p:nvPr>
            <p:ph type="dt" sz="half" idx="10"/>
          </p:nvPr>
        </p:nvSpPr>
        <p:spPr/>
        <p:txBody>
          <a:bodyPr/>
          <a:lstStyle/>
          <a:p>
            <a:fld id="{A7410832-DDFE-4B70-BA1C-5D2186CBD02B}" type="datetimeFigureOut">
              <a:rPr lang="de-DE" smtClean="0"/>
              <a:t>29.11.22</a:t>
            </a:fld>
            <a:endParaRPr lang="de-DE"/>
          </a:p>
        </p:txBody>
      </p:sp>
      <p:sp>
        <p:nvSpPr>
          <p:cNvPr id="3" name="Fußzeilenplatzhalter 2">
            <a:extLst>
              <a:ext uri="{FF2B5EF4-FFF2-40B4-BE49-F238E27FC236}">
                <a16:creationId xmlns:a16="http://schemas.microsoft.com/office/drawing/2014/main" id="{CBD39779-8649-DEF5-14DE-634156D6AE3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B6E00A8-1E1D-AC67-27C1-001BD7EBEF51}"/>
              </a:ext>
            </a:extLst>
          </p:cNvPr>
          <p:cNvSpPr>
            <a:spLocks noGrp="1"/>
          </p:cNvSpPr>
          <p:nvPr>
            <p:ph type="sldNum" sz="quarter" idx="12"/>
          </p:nvPr>
        </p:nvSpPr>
        <p:spPr/>
        <p:txBody>
          <a:bodyPr/>
          <a:lstStyle/>
          <a:p>
            <a:fld id="{0C5437B5-B590-476E-BD33-998651ED6D41}" type="slidenum">
              <a:rPr lang="de-DE" smtClean="0"/>
              <a:t>‹Nr.›</a:t>
            </a:fld>
            <a:endParaRPr lang="de-DE"/>
          </a:p>
        </p:txBody>
      </p:sp>
    </p:spTree>
    <p:extLst>
      <p:ext uri="{BB962C8B-B14F-4D97-AF65-F5344CB8AC3E}">
        <p14:creationId xmlns:p14="http://schemas.microsoft.com/office/powerpoint/2010/main" val="142830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918276D-F7B0-BF4D-1FD2-8163152D00A2}"/>
              </a:ext>
            </a:extLst>
          </p:cNvPr>
          <p:cNvSpPr/>
          <p:nvPr/>
        </p:nvSpPr>
        <p:spPr>
          <a:xfrm>
            <a:off x="11443316" y="6425313"/>
            <a:ext cx="748683" cy="43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6DF2E400-1535-4363-C620-72B4EB363D40}"/>
              </a:ext>
            </a:extLst>
          </p:cNvPr>
          <p:cNvSpPr/>
          <p:nvPr/>
        </p:nvSpPr>
        <p:spPr>
          <a:xfrm>
            <a:off x="-1" y="6434032"/>
            <a:ext cx="11353801"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a:extLst>
              <a:ext uri="{FF2B5EF4-FFF2-40B4-BE49-F238E27FC236}">
                <a16:creationId xmlns:a16="http://schemas.microsoft.com/office/drawing/2014/main" id="{12364B14-0BAA-4650-1153-87E3A2DCE864}"/>
              </a:ext>
            </a:extLst>
          </p:cNvPr>
          <p:cNvSpPr>
            <a:spLocks noGrp="1"/>
          </p:cNvSpPr>
          <p:nvPr>
            <p:ph type="title"/>
          </p:nvPr>
        </p:nvSpPr>
        <p:spPr>
          <a:xfrm>
            <a:off x="838200" y="365124"/>
            <a:ext cx="10515600" cy="900000"/>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D428418-E33B-D84F-7CBF-049C713E20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p:txBody>
      </p:sp>
      <p:sp>
        <p:nvSpPr>
          <p:cNvPr id="4" name="Datumsplatzhalter 3">
            <a:extLst>
              <a:ext uri="{FF2B5EF4-FFF2-40B4-BE49-F238E27FC236}">
                <a16:creationId xmlns:a16="http://schemas.microsoft.com/office/drawing/2014/main" id="{7B0286A1-6A5B-9262-700B-84725D467BE9}"/>
              </a:ext>
            </a:extLst>
          </p:cNvPr>
          <p:cNvSpPr>
            <a:spLocks noGrp="1"/>
          </p:cNvSpPr>
          <p:nvPr>
            <p:ph type="dt" sz="half" idx="2"/>
          </p:nvPr>
        </p:nvSpPr>
        <p:spPr>
          <a:xfrm>
            <a:off x="838200" y="6471762"/>
            <a:ext cx="2743200" cy="365125"/>
          </a:xfrm>
          <a:prstGeom prst="rect">
            <a:avLst/>
          </a:prstGeom>
        </p:spPr>
        <p:txBody>
          <a:bodyPr vert="horz" lIns="91440" tIns="45720" rIns="91440" bIns="45720" rtlCol="0" anchor="ctr"/>
          <a:lstStyle>
            <a:lvl1pPr algn="l">
              <a:defRPr sz="1200">
                <a:solidFill>
                  <a:schemeClr val="bg1"/>
                </a:solidFill>
              </a:defRPr>
            </a:lvl1pPr>
          </a:lstStyle>
          <a:p>
            <a:fld id="{A7410832-DDFE-4B70-BA1C-5D2186CBD02B}" type="datetimeFigureOut">
              <a:rPr lang="de-DE" smtClean="0"/>
              <a:t>29.11.22</a:t>
            </a:fld>
            <a:endParaRPr lang="de-DE"/>
          </a:p>
        </p:txBody>
      </p:sp>
      <p:sp>
        <p:nvSpPr>
          <p:cNvPr id="5" name="Fußzeilenplatzhalter 4">
            <a:extLst>
              <a:ext uri="{FF2B5EF4-FFF2-40B4-BE49-F238E27FC236}">
                <a16:creationId xmlns:a16="http://schemas.microsoft.com/office/drawing/2014/main" id="{5C0CAA42-6F9D-07FA-C981-AD8C9AB53596}"/>
              </a:ext>
            </a:extLst>
          </p:cNvPr>
          <p:cNvSpPr>
            <a:spLocks noGrp="1"/>
          </p:cNvSpPr>
          <p:nvPr>
            <p:ph type="ftr" sz="quarter" idx="3"/>
          </p:nvPr>
        </p:nvSpPr>
        <p:spPr>
          <a:xfrm>
            <a:off x="4038600" y="6467469"/>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
        <p:nvSpPr>
          <p:cNvPr id="6" name="Foliennummernplatzhalter 5">
            <a:extLst>
              <a:ext uri="{FF2B5EF4-FFF2-40B4-BE49-F238E27FC236}">
                <a16:creationId xmlns:a16="http://schemas.microsoft.com/office/drawing/2014/main" id="{A164DE82-0EDD-A083-943C-FB41BC407E89}"/>
              </a:ext>
            </a:extLst>
          </p:cNvPr>
          <p:cNvSpPr>
            <a:spLocks noGrp="1"/>
          </p:cNvSpPr>
          <p:nvPr>
            <p:ph type="sldNum" sz="quarter" idx="4"/>
          </p:nvPr>
        </p:nvSpPr>
        <p:spPr>
          <a:xfrm>
            <a:off x="11556135" y="6458750"/>
            <a:ext cx="523043" cy="365125"/>
          </a:xfrm>
          <a:prstGeom prst="rect">
            <a:avLst/>
          </a:prstGeom>
        </p:spPr>
        <p:txBody>
          <a:bodyPr vert="horz" lIns="91440" tIns="45720" rIns="91440" bIns="45720" rtlCol="0" anchor="ctr"/>
          <a:lstStyle>
            <a:lvl1pPr algn="r">
              <a:defRPr sz="1200">
                <a:solidFill>
                  <a:schemeClr val="bg1"/>
                </a:solidFill>
              </a:defRPr>
            </a:lvl1pPr>
          </a:lstStyle>
          <a:p>
            <a:fld id="{0C5437B5-B590-476E-BD33-998651ED6D41}" type="slidenum">
              <a:rPr lang="de-DE" smtClean="0"/>
              <a:t>‹Nr.›</a:t>
            </a:fld>
            <a:endParaRPr lang="de-DE"/>
          </a:p>
        </p:txBody>
      </p:sp>
      <p:cxnSp>
        <p:nvCxnSpPr>
          <p:cNvPr id="8" name="Gerader Verbinder 7">
            <a:extLst>
              <a:ext uri="{FF2B5EF4-FFF2-40B4-BE49-F238E27FC236}">
                <a16:creationId xmlns:a16="http://schemas.microsoft.com/office/drawing/2014/main" id="{745B4A97-4149-1A63-A909-4622B9470209}"/>
              </a:ext>
            </a:extLst>
          </p:cNvPr>
          <p:cNvCxnSpPr/>
          <p:nvPr/>
        </p:nvCxnSpPr>
        <p:spPr>
          <a:xfrm>
            <a:off x="0" y="1281911"/>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919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3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06">
          <p15:clr>
            <a:srgbClr val="F26B43"/>
          </p15:clr>
        </p15:guide>
        <p15:guide id="3" pos="7151">
          <p15:clr>
            <a:srgbClr val="F26B43"/>
          </p15:clr>
        </p15:guide>
        <p15:guide id="4" orient="horz" pos="3906">
          <p15:clr>
            <a:srgbClr val="F26B43"/>
          </p15:clr>
        </p15:guide>
        <p15:guide id="5" orient="horz" pos="822">
          <p15:clr>
            <a:srgbClr val="F26B43"/>
          </p15:clr>
        </p15:guide>
        <p15:guide id="6" orient="horz" pos="2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7F5F5-7B35-C11E-5485-CCCE91717DF8}"/>
              </a:ext>
            </a:extLst>
          </p:cNvPr>
          <p:cNvSpPr>
            <a:spLocks noGrp="1"/>
          </p:cNvSpPr>
          <p:nvPr>
            <p:ph type="ctrTitle"/>
          </p:nvPr>
        </p:nvSpPr>
        <p:spPr/>
        <p:txBody>
          <a:bodyPr/>
          <a:lstStyle/>
          <a:p>
            <a:r>
              <a:rPr lang="de-DE"/>
              <a:t>Home-Office</a:t>
            </a:r>
          </a:p>
        </p:txBody>
      </p:sp>
      <p:sp>
        <p:nvSpPr>
          <p:cNvPr id="3" name="Untertitel 2">
            <a:extLst>
              <a:ext uri="{FF2B5EF4-FFF2-40B4-BE49-F238E27FC236}">
                <a16:creationId xmlns:a16="http://schemas.microsoft.com/office/drawing/2014/main" id="{7BEB4066-FC76-D2FC-FD15-C32356DE56BB}"/>
              </a:ext>
            </a:extLst>
          </p:cNvPr>
          <p:cNvSpPr>
            <a:spLocks noGrp="1"/>
          </p:cNvSpPr>
          <p:nvPr>
            <p:ph type="subTitle" idx="1"/>
          </p:nvPr>
        </p:nvSpPr>
        <p:spPr/>
        <p:txBody>
          <a:bodyPr/>
          <a:lstStyle/>
          <a:p>
            <a:endParaRPr lang="de-DE"/>
          </a:p>
        </p:txBody>
      </p:sp>
      <p:pic>
        <p:nvPicPr>
          <p:cNvPr id="5" name="Grafik 4" descr="Ein Bild, das Text enthält.&#10;&#10;Automatisch generierte Beschreibung">
            <a:extLst>
              <a:ext uri="{FF2B5EF4-FFF2-40B4-BE49-F238E27FC236}">
                <a16:creationId xmlns:a16="http://schemas.microsoft.com/office/drawing/2014/main" id="{1F4372BA-F20F-B6CB-028A-92B73D11C7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478574" y="5501840"/>
            <a:ext cx="2704433" cy="668358"/>
          </a:xfrm>
          <a:prstGeom prst="rect">
            <a:avLst/>
          </a:prstGeom>
          <a:noFill/>
          <a:ln>
            <a:noFill/>
          </a:ln>
        </p:spPr>
      </p:pic>
    </p:spTree>
    <p:extLst>
      <p:ext uri="{BB962C8B-B14F-4D97-AF65-F5344CB8AC3E}">
        <p14:creationId xmlns:p14="http://schemas.microsoft.com/office/powerpoint/2010/main" val="248377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BE7FC8A6-A537-41DF-9B04-3D533A2C720D}"/>
              </a:ext>
            </a:extLst>
          </p:cNvPr>
          <p:cNvSpPr>
            <a:spLocks noGrp="1"/>
          </p:cNvSpPr>
          <p:nvPr>
            <p:ph type="title"/>
          </p:nvPr>
        </p:nvSpPr>
        <p:spPr/>
        <p:txBody>
          <a:bodyPr/>
          <a:lstStyle/>
          <a:p>
            <a:r>
              <a:rPr lang="de-DE"/>
              <a:t>Definition von „Home-Office“</a:t>
            </a:r>
          </a:p>
        </p:txBody>
      </p:sp>
      <p:sp>
        <p:nvSpPr>
          <p:cNvPr id="5" name="Foliennummernplatzhalter 4">
            <a:extLst>
              <a:ext uri="{FF2B5EF4-FFF2-40B4-BE49-F238E27FC236}">
                <a16:creationId xmlns:a16="http://schemas.microsoft.com/office/drawing/2014/main" id="{BA3BBBB1-9399-435D-9782-753922BD8EAF}"/>
              </a:ext>
            </a:extLst>
          </p:cNvPr>
          <p:cNvSpPr>
            <a:spLocks noGrp="1"/>
          </p:cNvSpPr>
          <p:nvPr>
            <p:ph type="sldNum" sz="quarter" idx="12"/>
          </p:nvPr>
        </p:nvSpPr>
        <p:spPr/>
        <p:txBody>
          <a:bodyPr/>
          <a:lstStyle/>
          <a:p>
            <a:fld id="{F8C87C7D-181E-4EAC-A78B-6E585F4A0810}" type="slidenum">
              <a:rPr lang="de-DE" smtClean="0"/>
              <a:t>2</a:t>
            </a:fld>
            <a:endParaRPr lang="de-DE"/>
          </a:p>
        </p:txBody>
      </p:sp>
      <p:grpSp>
        <p:nvGrpSpPr>
          <p:cNvPr id="2" name="Gruppieren 1">
            <a:extLst>
              <a:ext uri="{FF2B5EF4-FFF2-40B4-BE49-F238E27FC236}">
                <a16:creationId xmlns:a16="http://schemas.microsoft.com/office/drawing/2014/main" id="{EEBD927E-853C-4620-9EC3-4D69AA302EE7}"/>
              </a:ext>
            </a:extLst>
          </p:cNvPr>
          <p:cNvGrpSpPr/>
          <p:nvPr/>
        </p:nvGrpSpPr>
        <p:grpSpPr>
          <a:xfrm>
            <a:off x="947394" y="1844674"/>
            <a:ext cx="10296857" cy="4319996"/>
            <a:chOff x="947394" y="1844674"/>
            <a:chExt cx="10296857" cy="4319996"/>
          </a:xfrm>
        </p:grpSpPr>
        <p:sp>
          <p:nvSpPr>
            <p:cNvPr id="4" name="Rechteck 3">
              <a:extLst>
                <a:ext uri="{FF2B5EF4-FFF2-40B4-BE49-F238E27FC236}">
                  <a16:creationId xmlns:a16="http://schemas.microsoft.com/office/drawing/2014/main" id="{142793EA-DCE3-4334-AFAE-B63387765747}"/>
                </a:ext>
              </a:extLst>
            </p:cNvPr>
            <p:cNvSpPr/>
            <p:nvPr/>
          </p:nvSpPr>
          <p:spPr>
            <a:xfrm>
              <a:off x="6203828" y="1844674"/>
              <a:ext cx="5040423" cy="4319995"/>
            </a:xfrm>
            <a:prstGeom prst="rect">
              <a:avLst/>
            </a:prstGeom>
            <a:blipFill>
              <a:blip r:embed="rId2">
                <a:extLst>
                  <a:ext uri="{28A0092B-C50C-407E-A947-70E740481C1C}">
                    <a14:useLocalDpi xmlns:a14="http://schemas.microsoft.com/office/drawing/2010/main" val="0"/>
                  </a:ext>
                </a:extLst>
              </a:blip>
              <a:srcRect/>
              <a:stretch>
                <a:fillRect l="-67240" r="-312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80000" rtlCol="0" anchor="b"/>
            <a:lstStyle/>
            <a:p>
              <a:pPr algn="ctr"/>
              <a:endParaRPr lang="de-DE" sz="2400"/>
            </a:p>
          </p:txBody>
        </p:sp>
        <p:grpSp>
          <p:nvGrpSpPr>
            <p:cNvPr id="3" name="Gruppieren 2">
              <a:extLst>
                <a:ext uri="{FF2B5EF4-FFF2-40B4-BE49-F238E27FC236}">
                  <a16:creationId xmlns:a16="http://schemas.microsoft.com/office/drawing/2014/main" id="{72910DCC-2BE1-4C6D-9CC3-3FE7D9AE7732}"/>
                </a:ext>
              </a:extLst>
            </p:cNvPr>
            <p:cNvGrpSpPr/>
            <p:nvPr/>
          </p:nvGrpSpPr>
          <p:grpSpPr>
            <a:xfrm>
              <a:off x="947394" y="1844675"/>
              <a:ext cx="5040424" cy="4319995"/>
              <a:chOff x="6203827" y="1844675"/>
              <a:chExt cx="5040424" cy="4319995"/>
            </a:xfrm>
          </p:grpSpPr>
          <p:sp>
            <p:nvSpPr>
              <p:cNvPr id="58" name="Text Box 57">
                <a:extLst>
                  <a:ext uri="{FF2B5EF4-FFF2-40B4-BE49-F238E27FC236}">
                    <a16:creationId xmlns:a16="http://schemas.microsoft.com/office/drawing/2014/main" id="{FAA93036-3AE5-4A7A-9A73-FD3790DA2272}"/>
                  </a:ext>
                </a:extLst>
              </p:cNvPr>
              <p:cNvSpPr txBox="1">
                <a:spLocks noChangeArrowheads="1"/>
              </p:cNvSpPr>
              <p:nvPr/>
            </p:nvSpPr>
            <p:spPr bwMode="gray">
              <a:xfrm>
                <a:off x="6203827" y="1844675"/>
                <a:ext cx="5040424" cy="3385542"/>
              </a:xfrm>
              <a:prstGeom prst="rect">
                <a:avLst/>
              </a:prstGeom>
              <a:noFill/>
              <a:ln w="9525">
                <a:noFill/>
                <a:miter lim="800000"/>
                <a:headEnd/>
                <a:tailEnd/>
              </a:ln>
              <a:effectLst/>
            </p:spPr>
            <p:txBody>
              <a:bodyPr wrap="square" lIns="0" tIns="0" rIns="0" bIns="0" anchor="t" anchorCtr="0">
                <a:spAutoFit/>
              </a:bodyPr>
              <a:lstStyle/>
              <a:p>
                <a:r>
                  <a:rPr lang="de-DE" sz="2000"/>
                  <a:t>Bei Tätigkeiten im </a:t>
                </a:r>
                <a:r>
                  <a:rPr lang="de-DE" sz="2000" b="1"/>
                  <a:t>Home-Office</a:t>
                </a:r>
                <a:r>
                  <a:rPr lang="de-DE" sz="2000"/>
                  <a:t> handelt es sich um eine Arbeit von zuhause aus. In Deutschland findet u. a. auch der Begriff „Telearbeit“ oder „Heimarbeit“ Anwendung. Der Arbeitnehmer kommuniziert sowohl mit seinem Unternehmen als auch mit Kunden des Unternehmens via E-Mail, Kurznachrichtendienst oder Telefon. Das Home-Office kann sowohl von Angestellten als auch von Selbstständigen genutzt werden.</a:t>
                </a:r>
              </a:p>
              <a:p>
                <a:endParaRPr lang="de-DE" sz="2000">
                  <a:ea typeface="Arial" charset="0"/>
                  <a:cs typeface="Arial" charset="0"/>
                </a:endParaRPr>
              </a:p>
              <a:p>
                <a:pPr>
                  <a:spcAft>
                    <a:spcPts val="600"/>
                  </a:spcAft>
                </a:pPr>
                <a:endParaRPr lang="de-DE" sz="2000">
                  <a:solidFill>
                    <a:schemeClr val="tx1"/>
                  </a:solidFill>
                  <a:latin typeface="+mj-lt"/>
                </a:endParaRPr>
              </a:p>
            </p:txBody>
          </p:sp>
          <p:grpSp>
            <p:nvGrpSpPr>
              <p:cNvPr id="7" name="Gruppieren 6">
                <a:extLst>
                  <a:ext uri="{FF2B5EF4-FFF2-40B4-BE49-F238E27FC236}">
                    <a16:creationId xmlns:a16="http://schemas.microsoft.com/office/drawing/2014/main" id="{515D3212-15D6-456F-BB96-02895694B2EE}"/>
                  </a:ext>
                </a:extLst>
              </p:cNvPr>
              <p:cNvGrpSpPr/>
              <p:nvPr/>
            </p:nvGrpSpPr>
            <p:grpSpPr>
              <a:xfrm>
                <a:off x="6585240" y="5804670"/>
                <a:ext cx="4277599" cy="360000"/>
                <a:chOff x="6445846" y="5804670"/>
                <a:chExt cx="4277599" cy="360000"/>
              </a:xfrm>
            </p:grpSpPr>
            <p:pic>
              <p:nvPicPr>
                <p:cNvPr id="48" name="Grafik 47" descr="Bürostuhl mit einfarbiger Füllung">
                  <a:extLst>
                    <a:ext uri="{FF2B5EF4-FFF2-40B4-BE49-F238E27FC236}">
                      <a16:creationId xmlns:a16="http://schemas.microsoft.com/office/drawing/2014/main" id="{20547A85-1ADA-480B-87C5-51756C63C4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751712" y="5804670"/>
                  <a:ext cx="360000" cy="360000"/>
                </a:xfrm>
                <a:prstGeom prst="rect">
                  <a:avLst/>
                </a:prstGeom>
              </p:spPr>
            </p:pic>
            <p:pic>
              <p:nvPicPr>
                <p:cNvPr id="50" name="Grafik 49" descr="Haus mit einfarbiger Füllung">
                  <a:extLst>
                    <a:ext uri="{FF2B5EF4-FFF2-40B4-BE49-F238E27FC236}">
                      <a16:creationId xmlns:a16="http://schemas.microsoft.com/office/drawing/2014/main" id="{03F81F8D-AA45-41FE-8B79-0232B8DF70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057578" y="5804670"/>
                  <a:ext cx="360000" cy="360000"/>
                </a:xfrm>
                <a:prstGeom prst="rect">
                  <a:avLst/>
                </a:prstGeom>
              </p:spPr>
            </p:pic>
            <p:pic>
              <p:nvPicPr>
                <p:cNvPr id="52" name="Graphic 120" descr="Monitor mit einfarbiger Füllung">
                  <a:extLst>
                    <a:ext uri="{FF2B5EF4-FFF2-40B4-BE49-F238E27FC236}">
                      <a16:creationId xmlns:a16="http://schemas.microsoft.com/office/drawing/2014/main" id="{5D104F11-B7E5-4D8D-8F5A-3AA41533DC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363445" y="5804670"/>
                  <a:ext cx="360000" cy="360000"/>
                </a:xfrm>
                <a:prstGeom prst="rect">
                  <a:avLst/>
                </a:prstGeom>
              </p:spPr>
            </p:pic>
            <p:pic>
              <p:nvPicPr>
                <p:cNvPr id="6" name="Grafik 5" descr="Arbeiten von zu Hause Schreibtisch mit einfarbiger Füllung">
                  <a:extLst>
                    <a:ext uri="{FF2B5EF4-FFF2-40B4-BE49-F238E27FC236}">
                      <a16:creationId xmlns:a16="http://schemas.microsoft.com/office/drawing/2014/main" id="{2A4CC91D-DC17-4FB5-9F10-4DB025AB2F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445846" y="5804670"/>
                  <a:ext cx="360000" cy="360000"/>
                </a:xfrm>
                <a:prstGeom prst="rect">
                  <a:avLst/>
                </a:prstGeom>
              </p:spPr>
            </p:pic>
          </p:grpSp>
        </p:grpSp>
        <p:sp>
          <p:nvSpPr>
            <p:cNvPr id="8" name="Rechteck 7">
              <a:extLst>
                <a:ext uri="{FF2B5EF4-FFF2-40B4-BE49-F238E27FC236}">
                  <a16:creationId xmlns:a16="http://schemas.microsoft.com/office/drawing/2014/main" id="{55740B2B-8EB7-4D6E-9D69-F29F9DD474A3}"/>
                </a:ext>
              </a:extLst>
            </p:cNvPr>
            <p:cNvSpPr/>
            <p:nvPr/>
          </p:nvSpPr>
          <p:spPr>
            <a:xfrm>
              <a:off x="6203828" y="3784922"/>
              <a:ext cx="5040423" cy="2379748"/>
            </a:xfrm>
            <a:prstGeom prst="rect">
              <a:avLst/>
            </a:prstGeom>
            <a:gradFill>
              <a:gsLst>
                <a:gs pos="100000">
                  <a:schemeClr val="accent1">
                    <a:alpha val="80000"/>
                  </a:schemeClr>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80000" rtlCol="0" anchor="b"/>
            <a:lstStyle/>
            <a:p>
              <a:pPr algn="ctr"/>
              <a:endParaRPr lang="de-DE" sz="2400"/>
            </a:p>
          </p:txBody>
        </p:sp>
      </p:grpSp>
      <p:sp>
        <p:nvSpPr>
          <p:cNvPr id="14" name="Rechteck 13">
            <a:extLst>
              <a:ext uri="{FF2B5EF4-FFF2-40B4-BE49-F238E27FC236}">
                <a16:creationId xmlns:a16="http://schemas.microsoft.com/office/drawing/2014/main" id="{BCEA1A88-C5AE-4418-203A-66D9111B7C11}"/>
              </a:ext>
            </a:extLst>
          </p:cNvPr>
          <p:cNvSpPr/>
          <p:nvPr/>
        </p:nvSpPr>
        <p:spPr>
          <a:xfrm>
            <a:off x="10121427" y="5918447"/>
            <a:ext cx="1007007" cy="200055"/>
          </a:xfrm>
          <a:prstGeom prst="rect">
            <a:avLst/>
          </a:prstGeom>
        </p:spPr>
        <p:txBody>
          <a:bodyPr wrap="none">
            <a:spAutoFit/>
          </a:bodyPr>
          <a:lstStyle/>
          <a:p>
            <a:pPr lvl="0"/>
            <a:r>
              <a:rPr lang="de-DE" sz="700">
                <a:solidFill>
                  <a:schemeClr val="bg1"/>
                </a:solidFill>
              </a:rPr>
              <a:t>© Fotolia - 133603145</a:t>
            </a:r>
          </a:p>
        </p:txBody>
      </p:sp>
    </p:spTree>
    <p:extLst>
      <p:ext uri="{BB962C8B-B14F-4D97-AF65-F5344CB8AC3E}">
        <p14:creationId xmlns:p14="http://schemas.microsoft.com/office/powerpoint/2010/main" val="103328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Arten von Home-Office-Modellen</a:t>
            </a:r>
          </a:p>
        </p:txBody>
      </p:sp>
      <p:sp>
        <p:nvSpPr>
          <p:cNvPr id="7" name="Inhaltsplatzhalter 6">
            <a:extLst>
              <a:ext uri="{FF2B5EF4-FFF2-40B4-BE49-F238E27FC236}">
                <a16:creationId xmlns:a16="http://schemas.microsoft.com/office/drawing/2014/main" id="{06CDC7F9-9064-1140-5ACF-113B744967C9}"/>
              </a:ext>
            </a:extLst>
          </p:cNvPr>
          <p:cNvSpPr>
            <a:spLocks noGrp="1"/>
          </p:cNvSpPr>
          <p:nvPr>
            <p:ph idx="1"/>
          </p:nvPr>
        </p:nvSpPr>
        <p:spPr/>
        <p:txBody>
          <a:bodyPr/>
          <a:lstStyle/>
          <a:p>
            <a:r>
              <a:rPr lang="de-DE" sz="2000" b="1"/>
              <a:t>Teleheimarbeit</a:t>
            </a:r>
            <a:r>
              <a:rPr lang="de-DE" sz="2000"/>
              <a:t> wird zu 100 % von zu Hause ausgeführt.</a:t>
            </a:r>
          </a:p>
          <a:p>
            <a:r>
              <a:rPr lang="de-DE" sz="2000"/>
              <a:t>Bei der </a:t>
            </a:r>
            <a:r>
              <a:rPr lang="de-DE" sz="2000" b="1"/>
              <a:t>wechselnden Telearbeit</a:t>
            </a:r>
            <a:r>
              <a:rPr lang="de-DE" sz="2000"/>
              <a:t>, der gängigsten Form der Telearbeit, steht dem Mitarbeiter sowohl ein Arbeitsplatz in seiner Arbeitsstätte als auch ein Home-Office zur Verfügung. Zwischen dem Büro am Arbeitsplatz und dem Home-Office kann der Mitarbeiter nach seinem Ermessen wechseln. </a:t>
            </a:r>
          </a:p>
          <a:p>
            <a:r>
              <a:rPr lang="de-DE" sz="2000"/>
              <a:t>Der Arbeitsplatz bewegt sich bei der mobilen Telearbeit mit dem Arbeitnehmer. </a:t>
            </a:r>
          </a:p>
          <a:p>
            <a:r>
              <a:rPr lang="de-DE" sz="2000" b="1"/>
              <a:t>Telezentren und Telehäuser </a:t>
            </a:r>
            <a:r>
              <a:rPr lang="de-DE" sz="2000"/>
              <a:t>sind zur zeitlich befristeten Nutzung von Büroräumen gedacht.</a:t>
            </a:r>
          </a:p>
          <a:p>
            <a:endParaRPr lang="de-DE"/>
          </a:p>
        </p:txBody>
      </p:sp>
      <p:sp>
        <p:nvSpPr>
          <p:cNvPr id="3" name="Foliennummernplatzhalter 2"/>
          <p:cNvSpPr>
            <a:spLocks noGrp="1"/>
          </p:cNvSpPr>
          <p:nvPr>
            <p:ph type="sldNum" sz="quarter" idx="12"/>
          </p:nvPr>
        </p:nvSpPr>
        <p:spPr/>
        <p:txBody>
          <a:bodyPr/>
          <a:lstStyle/>
          <a:p>
            <a:fld id="{9564BF1B-7A00-4FDB-9ACC-13A0BEC11AB6}" type="slidenum">
              <a:rPr lang="de-DE" smtClean="0"/>
              <a:pPr/>
              <a:t>3</a:t>
            </a:fld>
            <a:endParaRPr lang="de-DE"/>
          </a:p>
        </p:txBody>
      </p:sp>
      <p:pic>
        <p:nvPicPr>
          <p:cNvPr id="2" name="Bild 1"/>
          <p:cNvPicPr>
            <a:picLocks noChangeAspect="1"/>
          </p:cNvPicPr>
          <p:nvPr/>
        </p:nvPicPr>
        <p:blipFill rotWithShape="1">
          <a:blip r:embed="rId3" cstate="print">
            <a:extLst>
              <a:ext uri="{28A0092B-C50C-407E-A947-70E740481C1C}">
                <a14:useLocalDpi xmlns:a14="http://schemas.microsoft.com/office/drawing/2010/main" val="0"/>
              </a:ext>
            </a:extLst>
          </a:blip>
          <a:srcRect t="18623" b="30390"/>
          <a:stretch/>
        </p:blipFill>
        <p:spPr>
          <a:xfrm>
            <a:off x="838199" y="4413847"/>
            <a:ext cx="10514013" cy="1786928"/>
          </a:xfrm>
          <a:prstGeom prst="rect">
            <a:avLst/>
          </a:prstGeom>
        </p:spPr>
      </p:pic>
      <p:sp>
        <p:nvSpPr>
          <p:cNvPr id="8" name="Rechteck 7">
            <a:extLst>
              <a:ext uri="{FF2B5EF4-FFF2-40B4-BE49-F238E27FC236}">
                <a16:creationId xmlns:a16="http://schemas.microsoft.com/office/drawing/2014/main" id="{5D24592E-382F-AC0F-1FF5-E4F482EF6FEF}"/>
              </a:ext>
            </a:extLst>
          </p:cNvPr>
          <p:cNvSpPr/>
          <p:nvPr/>
        </p:nvSpPr>
        <p:spPr>
          <a:xfrm>
            <a:off x="836614" y="4413847"/>
            <a:ext cx="10515600" cy="1786928"/>
          </a:xfrm>
          <a:prstGeom prst="rect">
            <a:avLst/>
          </a:prstGeom>
          <a:gradFill>
            <a:gsLst>
              <a:gs pos="100000">
                <a:schemeClr val="accent1">
                  <a:alpha val="80000"/>
                </a:schemeClr>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180000" rtlCol="0" anchor="b"/>
          <a:lstStyle/>
          <a:p>
            <a:pPr algn="ctr"/>
            <a:endParaRPr lang="de-DE" sz="2400"/>
          </a:p>
        </p:txBody>
      </p:sp>
      <p:sp>
        <p:nvSpPr>
          <p:cNvPr id="4" name="Rechteck 3">
            <a:extLst>
              <a:ext uri="{FF2B5EF4-FFF2-40B4-BE49-F238E27FC236}">
                <a16:creationId xmlns:a16="http://schemas.microsoft.com/office/drawing/2014/main" id="{70AE774F-FEA1-42C7-B3F5-9ABFD8E31156}"/>
              </a:ext>
            </a:extLst>
          </p:cNvPr>
          <p:cNvSpPr/>
          <p:nvPr/>
        </p:nvSpPr>
        <p:spPr>
          <a:xfrm>
            <a:off x="10449402" y="6012517"/>
            <a:ext cx="902811" cy="184666"/>
          </a:xfrm>
          <a:prstGeom prst="rect">
            <a:avLst/>
          </a:prstGeom>
        </p:spPr>
        <p:txBody>
          <a:bodyPr wrap="none">
            <a:spAutoFit/>
          </a:bodyPr>
          <a:lstStyle/>
          <a:p>
            <a:pPr lvl="0"/>
            <a:r>
              <a:rPr lang="de-DE" sz="600">
                <a:solidFill>
                  <a:schemeClr val="bg1"/>
                </a:solidFill>
              </a:rPr>
              <a:t>© Fotolia - 162402782 </a:t>
            </a:r>
          </a:p>
        </p:txBody>
      </p:sp>
    </p:spTree>
    <p:extLst>
      <p:ext uri="{BB962C8B-B14F-4D97-AF65-F5344CB8AC3E}">
        <p14:creationId xmlns:p14="http://schemas.microsoft.com/office/powerpoint/2010/main" val="500618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F2D05803-05C7-44E1-B042-6F7184BA8498}"/>
              </a:ext>
            </a:extLst>
          </p:cNvPr>
          <p:cNvGrpSpPr/>
          <p:nvPr/>
        </p:nvGrpSpPr>
        <p:grpSpPr>
          <a:xfrm>
            <a:off x="1447800" y="1808163"/>
            <a:ext cx="9296400" cy="4394224"/>
            <a:chOff x="1990800" y="1414800"/>
            <a:chExt cx="8248254" cy="4961472"/>
          </a:xfrm>
        </p:grpSpPr>
        <p:sp>
          <p:nvSpPr>
            <p:cNvPr id="4" name="Textplatzhalter 1">
              <a:extLst>
                <a:ext uri="{FF2B5EF4-FFF2-40B4-BE49-F238E27FC236}">
                  <a16:creationId xmlns:a16="http://schemas.microsoft.com/office/drawing/2014/main" id="{2D71BD90-5B67-400E-AF8B-BACC73049F1C}"/>
                </a:ext>
              </a:extLst>
            </p:cNvPr>
            <p:cNvSpPr txBox="1">
              <a:spLocks/>
            </p:cNvSpPr>
            <p:nvPr/>
          </p:nvSpPr>
          <p:spPr>
            <a:xfrm>
              <a:off x="1990800" y="1414800"/>
              <a:ext cx="3924000" cy="647999"/>
            </a:xfrm>
            <a:prstGeom prst="homePlate">
              <a:avLst/>
            </a:prstGeom>
            <a:solidFill>
              <a:schemeClr val="accent4"/>
            </a:solidFill>
          </p:spPr>
          <p:txBody>
            <a:bodyPr anchor="ctr" anchorCtr="0"/>
            <a:lstStyle>
              <a:lvl1pPr marL="252000" indent="-252000" algn="l" defTabSz="914400" rtl="0" eaLnBrk="1" latinLnBrk="0" hangingPunct="1">
                <a:lnSpc>
                  <a:spcPct val="90000"/>
                </a:lnSpc>
                <a:spcBef>
                  <a:spcPts val="12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800"/>
                </a:spcBef>
                <a:buClr>
                  <a:schemeClr val="tx1"/>
                </a:buClr>
                <a:buFont typeface="Wingdings" panose="05000000000000000000" pitchFamily="2" charset="2"/>
                <a:buChar char="§"/>
                <a:defRPr sz="2000" kern="1200">
                  <a:solidFill>
                    <a:schemeClr val="tx1"/>
                  </a:solidFill>
                  <a:latin typeface="+mn-lt"/>
                  <a:ea typeface="+mn-ea"/>
                  <a:cs typeface="+mn-cs"/>
                </a:defRPr>
              </a:lvl2pPr>
              <a:lvl3pPr marL="756000" indent="-252000" algn="l" defTabSz="914400" rtl="0" eaLnBrk="1" latinLnBrk="0" hangingPunct="1">
                <a:lnSpc>
                  <a:spcPct val="90000"/>
                </a:lnSpc>
                <a:spcBef>
                  <a:spcPts val="800"/>
                </a:spcBef>
                <a:buFont typeface="Wingdings" panose="05000000000000000000" pitchFamily="2" charset="2"/>
                <a:buChar char="§"/>
                <a:defRPr sz="1800" kern="1200">
                  <a:solidFill>
                    <a:schemeClr val="tx1"/>
                  </a:solidFill>
                  <a:latin typeface="+mn-lt"/>
                  <a:ea typeface="+mn-ea"/>
                  <a:cs typeface="+mn-cs"/>
                </a:defRPr>
              </a:lvl3pPr>
              <a:lvl4pPr marL="1008000" indent="-252000" algn="l" defTabSz="914400" rtl="0" eaLnBrk="1" latinLnBrk="0" hangingPunct="1">
                <a:lnSpc>
                  <a:spcPct val="90000"/>
                </a:lnSpc>
                <a:spcBef>
                  <a:spcPts val="600"/>
                </a:spcBef>
                <a:buFont typeface="Symbol" panose="05050102010706020507" pitchFamily="18" charset="2"/>
                <a:buChar char="-"/>
                <a:tabLst>
                  <a:tab pos="896938" algn="l"/>
                </a:tabLst>
                <a:defRPr sz="1600" kern="1200">
                  <a:solidFill>
                    <a:schemeClr val="tx1"/>
                  </a:solidFill>
                  <a:latin typeface="+mn-lt"/>
                  <a:ea typeface="+mn-ea"/>
                  <a:cs typeface="+mn-cs"/>
                </a:defRPr>
              </a:lvl4pPr>
              <a:lvl5pPr marL="1008000" indent="-2520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solidFill>
                    <a:schemeClr val="bg1"/>
                  </a:solidFill>
                </a:rPr>
                <a:t>Vorteile</a:t>
              </a:r>
            </a:p>
          </p:txBody>
        </p:sp>
        <p:sp>
          <p:nvSpPr>
            <p:cNvPr id="5" name="Inhaltsplatzhalter 2">
              <a:extLst>
                <a:ext uri="{FF2B5EF4-FFF2-40B4-BE49-F238E27FC236}">
                  <a16:creationId xmlns:a16="http://schemas.microsoft.com/office/drawing/2014/main" id="{C683C535-D122-4215-96F0-DD8D980EC1D4}"/>
                </a:ext>
              </a:extLst>
            </p:cNvPr>
            <p:cNvSpPr txBox="1">
              <a:spLocks/>
            </p:cNvSpPr>
            <p:nvPr/>
          </p:nvSpPr>
          <p:spPr>
            <a:xfrm>
              <a:off x="1990800" y="2200272"/>
              <a:ext cx="3924000" cy="4176000"/>
            </a:xfrm>
            <a:prstGeom prst="rect">
              <a:avLst/>
            </a:prstGeom>
          </p:spPr>
          <p:txBody>
            <a:bodyPr/>
            <a:lstStyle>
              <a:lvl1pPr marL="252000" indent="-252000" algn="l" defTabSz="914400" rtl="0" eaLnBrk="1" latinLnBrk="0" hangingPunct="1">
                <a:lnSpc>
                  <a:spcPct val="90000"/>
                </a:lnSpc>
                <a:spcBef>
                  <a:spcPts val="12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800"/>
                </a:spcBef>
                <a:buClr>
                  <a:schemeClr val="tx1"/>
                </a:buClr>
                <a:buFont typeface="Wingdings" panose="05000000000000000000" pitchFamily="2" charset="2"/>
                <a:buChar char="§"/>
                <a:defRPr sz="2000" kern="1200">
                  <a:solidFill>
                    <a:schemeClr val="tx1"/>
                  </a:solidFill>
                  <a:latin typeface="+mn-lt"/>
                  <a:ea typeface="+mn-ea"/>
                  <a:cs typeface="+mn-cs"/>
                </a:defRPr>
              </a:lvl2pPr>
              <a:lvl3pPr marL="756000" indent="-252000" algn="l" defTabSz="914400" rtl="0" eaLnBrk="1" latinLnBrk="0" hangingPunct="1">
                <a:lnSpc>
                  <a:spcPct val="90000"/>
                </a:lnSpc>
                <a:spcBef>
                  <a:spcPts val="800"/>
                </a:spcBef>
                <a:buFont typeface="Wingdings" panose="05000000000000000000" pitchFamily="2" charset="2"/>
                <a:buChar char="§"/>
                <a:defRPr sz="1800" kern="1200">
                  <a:solidFill>
                    <a:schemeClr val="tx1"/>
                  </a:solidFill>
                  <a:latin typeface="+mn-lt"/>
                  <a:ea typeface="+mn-ea"/>
                  <a:cs typeface="+mn-cs"/>
                </a:defRPr>
              </a:lvl3pPr>
              <a:lvl4pPr marL="1008000" indent="-252000" algn="l" defTabSz="914400" rtl="0" eaLnBrk="1" latinLnBrk="0" hangingPunct="1">
                <a:lnSpc>
                  <a:spcPct val="90000"/>
                </a:lnSpc>
                <a:spcBef>
                  <a:spcPts val="600"/>
                </a:spcBef>
                <a:buFont typeface="Symbol" panose="05050102010706020507" pitchFamily="18" charset="2"/>
                <a:buChar char="-"/>
                <a:tabLst>
                  <a:tab pos="896938" algn="l"/>
                </a:tabLst>
                <a:defRPr sz="1600" kern="1200">
                  <a:solidFill>
                    <a:schemeClr val="tx1"/>
                  </a:solidFill>
                  <a:latin typeface="+mn-lt"/>
                  <a:ea typeface="+mn-ea"/>
                  <a:cs typeface="+mn-cs"/>
                </a:defRPr>
              </a:lvl4pPr>
              <a:lvl5pPr marL="1008000" indent="-2520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700"/>
                </a:spcBef>
                <a:buClr>
                  <a:schemeClr val="accent4"/>
                </a:buClr>
              </a:pPr>
              <a:r>
                <a:rPr lang="de-DE" sz="1800"/>
                <a:t>Reduktion der Kosten </a:t>
              </a:r>
            </a:p>
            <a:p>
              <a:pPr>
                <a:spcBef>
                  <a:spcPts val="2700"/>
                </a:spcBef>
                <a:buClr>
                  <a:schemeClr val="accent4"/>
                </a:buClr>
              </a:pPr>
              <a:r>
                <a:rPr lang="de-DE" sz="1800"/>
                <a:t>Produktivität wird erhöht </a:t>
              </a:r>
            </a:p>
            <a:p>
              <a:pPr>
                <a:spcBef>
                  <a:spcPts val="2700"/>
                </a:spcBef>
                <a:buClr>
                  <a:schemeClr val="accent4"/>
                </a:buClr>
              </a:pPr>
              <a:r>
                <a:rPr lang="de-DE" sz="1800"/>
                <a:t>Im gesamten eine positive Auswirkung auf die Arbeitgebermarke</a:t>
              </a:r>
            </a:p>
            <a:p>
              <a:pPr>
                <a:spcBef>
                  <a:spcPts val="2700"/>
                </a:spcBef>
                <a:buClr>
                  <a:schemeClr val="accent4"/>
                </a:buClr>
              </a:pPr>
              <a:r>
                <a:rPr lang="de-DE" sz="1800"/>
                <a:t>Positive Auswirkung bei der Vereinbarkeit von Privat und Beruf</a:t>
              </a:r>
            </a:p>
            <a:p>
              <a:pPr>
                <a:spcBef>
                  <a:spcPts val="2700"/>
                </a:spcBef>
                <a:buClr>
                  <a:schemeClr val="accent4"/>
                </a:buClr>
              </a:pPr>
              <a:r>
                <a:rPr lang="de-DE" sz="1800"/>
                <a:t>Flexibilität</a:t>
              </a:r>
            </a:p>
            <a:p>
              <a:pPr>
                <a:spcBef>
                  <a:spcPts val="2700"/>
                </a:spcBef>
                <a:buClr>
                  <a:srgbClr val="92D050"/>
                </a:buClr>
              </a:pPr>
              <a:endParaRPr lang="de-DE" sz="1800"/>
            </a:p>
          </p:txBody>
        </p:sp>
        <p:sp>
          <p:nvSpPr>
            <p:cNvPr id="6" name="Textplatzhalter 3">
              <a:extLst>
                <a:ext uri="{FF2B5EF4-FFF2-40B4-BE49-F238E27FC236}">
                  <a16:creationId xmlns:a16="http://schemas.microsoft.com/office/drawing/2014/main" id="{13ED52E2-5FFB-4BC8-898B-08164D24EF33}"/>
                </a:ext>
              </a:extLst>
            </p:cNvPr>
            <p:cNvSpPr txBox="1">
              <a:spLocks/>
            </p:cNvSpPr>
            <p:nvPr/>
          </p:nvSpPr>
          <p:spPr>
            <a:xfrm flipH="1">
              <a:off x="6315054" y="1414800"/>
              <a:ext cx="3924000" cy="648000"/>
            </a:xfrm>
            <a:prstGeom prst="homePlate">
              <a:avLst/>
            </a:prstGeom>
            <a:solidFill>
              <a:schemeClr val="accent1"/>
            </a:solidFill>
          </p:spPr>
          <p:txBody>
            <a:bodyPr anchor="ctr" anchorCtr="0"/>
            <a:lstStyle>
              <a:lvl1pPr marL="252000" indent="-252000" algn="l" defTabSz="914400" rtl="0" eaLnBrk="1" latinLnBrk="0" hangingPunct="1">
                <a:lnSpc>
                  <a:spcPct val="90000"/>
                </a:lnSpc>
                <a:spcBef>
                  <a:spcPts val="12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800"/>
                </a:spcBef>
                <a:buClr>
                  <a:schemeClr val="tx1"/>
                </a:buClr>
                <a:buFont typeface="Wingdings" panose="05000000000000000000" pitchFamily="2" charset="2"/>
                <a:buChar char="§"/>
                <a:defRPr sz="2000" kern="1200">
                  <a:solidFill>
                    <a:schemeClr val="tx1"/>
                  </a:solidFill>
                  <a:latin typeface="+mn-lt"/>
                  <a:ea typeface="+mn-ea"/>
                  <a:cs typeface="+mn-cs"/>
                </a:defRPr>
              </a:lvl2pPr>
              <a:lvl3pPr marL="756000" indent="-252000" algn="l" defTabSz="914400" rtl="0" eaLnBrk="1" latinLnBrk="0" hangingPunct="1">
                <a:lnSpc>
                  <a:spcPct val="90000"/>
                </a:lnSpc>
                <a:spcBef>
                  <a:spcPts val="800"/>
                </a:spcBef>
                <a:buFont typeface="Wingdings" panose="05000000000000000000" pitchFamily="2" charset="2"/>
                <a:buChar char="§"/>
                <a:defRPr sz="1800" kern="1200">
                  <a:solidFill>
                    <a:schemeClr val="tx1"/>
                  </a:solidFill>
                  <a:latin typeface="+mn-lt"/>
                  <a:ea typeface="+mn-ea"/>
                  <a:cs typeface="+mn-cs"/>
                </a:defRPr>
              </a:lvl3pPr>
              <a:lvl4pPr marL="1008000" indent="-252000" algn="l" defTabSz="914400" rtl="0" eaLnBrk="1" latinLnBrk="0" hangingPunct="1">
                <a:lnSpc>
                  <a:spcPct val="90000"/>
                </a:lnSpc>
                <a:spcBef>
                  <a:spcPts val="600"/>
                </a:spcBef>
                <a:buFont typeface="Symbol" panose="05050102010706020507" pitchFamily="18" charset="2"/>
                <a:buChar char="-"/>
                <a:tabLst>
                  <a:tab pos="896938" algn="l"/>
                </a:tabLst>
                <a:defRPr sz="1600" kern="1200">
                  <a:solidFill>
                    <a:schemeClr val="tx1"/>
                  </a:solidFill>
                  <a:latin typeface="+mn-lt"/>
                  <a:ea typeface="+mn-ea"/>
                  <a:cs typeface="+mn-cs"/>
                </a:defRPr>
              </a:lvl4pPr>
              <a:lvl5pPr marL="1008000" indent="-2520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1800">
                  <a:solidFill>
                    <a:schemeClr val="bg1"/>
                  </a:solidFill>
                </a:rPr>
                <a:t>Nachteil</a:t>
              </a:r>
            </a:p>
          </p:txBody>
        </p:sp>
        <p:sp>
          <p:nvSpPr>
            <p:cNvPr id="7" name="Inhaltsplatzhalter 4">
              <a:extLst>
                <a:ext uri="{FF2B5EF4-FFF2-40B4-BE49-F238E27FC236}">
                  <a16:creationId xmlns:a16="http://schemas.microsoft.com/office/drawing/2014/main" id="{5DA99842-9481-47FE-9D4B-C5A64119F980}"/>
                </a:ext>
              </a:extLst>
            </p:cNvPr>
            <p:cNvSpPr txBox="1">
              <a:spLocks/>
            </p:cNvSpPr>
            <p:nvPr/>
          </p:nvSpPr>
          <p:spPr>
            <a:xfrm>
              <a:off x="6290990" y="2200272"/>
              <a:ext cx="3924000" cy="4176000"/>
            </a:xfrm>
            <a:prstGeom prst="rect">
              <a:avLst/>
            </a:prstGeom>
          </p:spPr>
          <p:txBody>
            <a:bodyPr/>
            <a:lstStyle>
              <a:lvl1pPr marL="252000" indent="-252000" algn="l" defTabSz="914400" rtl="0" eaLnBrk="1" latinLnBrk="0" hangingPunct="1">
                <a:lnSpc>
                  <a:spcPct val="90000"/>
                </a:lnSpc>
                <a:spcBef>
                  <a:spcPts val="1200"/>
                </a:spcBef>
                <a:buClr>
                  <a:schemeClr val="accent2"/>
                </a:buClr>
                <a:buFont typeface="Wingdings" panose="05000000000000000000" pitchFamily="2" charset="2"/>
                <a:buChar char="§"/>
                <a:defRPr sz="2400" kern="1200">
                  <a:solidFill>
                    <a:schemeClr val="tx1"/>
                  </a:solidFill>
                  <a:latin typeface="+mn-lt"/>
                  <a:ea typeface="+mn-ea"/>
                  <a:cs typeface="+mn-cs"/>
                </a:defRPr>
              </a:lvl1pPr>
              <a:lvl2pPr marL="504000" indent="-252000" algn="l" defTabSz="914400" rtl="0" eaLnBrk="1" latinLnBrk="0" hangingPunct="1">
                <a:lnSpc>
                  <a:spcPct val="90000"/>
                </a:lnSpc>
                <a:spcBef>
                  <a:spcPts val="800"/>
                </a:spcBef>
                <a:buClr>
                  <a:schemeClr val="tx1"/>
                </a:buClr>
                <a:buFont typeface="Wingdings" panose="05000000000000000000" pitchFamily="2" charset="2"/>
                <a:buChar char="§"/>
                <a:defRPr sz="2000" kern="1200">
                  <a:solidFill>
                    <a:schemeClr val="tx1"/>
                  </a:solidFill>
                  <a:latin typeface="+mn-lt"/>
                  <a:ea typeface="+mn-ea"/>
                  <a:cs typeface="+mn-cs"/>
                </a:defRPr>
              </a:lvl2pPr>
              <a:lvl3pPr marL="756000" indent="-252000" algn="l" defTabSz="914400" rtl="0" eaLnBrk="1" latinLnBrk="0" hangingPunct="1">
                <a:lnSpc>
                  <a:spcPct val="90000"/>
                </a:lnSpc>
                <a:spcBef>
                  <a:spcPts val="800"/>
                </a:spcBef>
                <a:buFont typeface="Wingdings" panose="05000000000000000000" pitchFamily="2" charset="2"/>
                <a:buChar char="§"/>
                <a:defRPr sz="1800" kern="1200">
                  <a:solidFill>
                    <a:schemeClr val="tx1"/>
                  </a:solidFill>
                  <a:latin typeface="+mn-lt"/>
                  <a:ea typeface="+mn-ea"/>
                  <a:cs typeface="+mn-cs"/>
                </a:defRPr>
              </a:lvl3pPr>
              <a:lvl4pPr marL="1008000" indent="-252000" algn="l" defTabSz="914400" rtl="0" eaLnBrk="1" latinLnBrk="0" hangingPunct="1">
                <a:lnSpc>
                  <a:spcPct val="90000"/>
                </a:lnSpc>
                <a:spcBef>
                  <a:spcPts val="600"/>
                </a:spcBef>
                <a:buFont typeface="Symbol" panose="05050102010706020507" pitchFamily="18" charset="2"/>
                <a:buChar char="-"/>
                <a:tabLst>
                  <a:tab pos="896938" algn="l"/>
                </a:tabLst>
                <a:defRPr sz="1600" kern="1200">
                  <a:solidFill>
                    <a:schemeClr val="tx1"/>
                  </a:solidFill>
                  <a:latin typeface="+mn-lt"/>
                  <a:ea typeface="+mn-ea"/>
                  <a:cs typeface="+mn-cs"/>
                </a:defRPr>
              </a:lvl4pPr>
              <a:lvl5pPr marL="1008000" indent="-2520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700"/>
                </a:spcBef>
                <a:buClr>
                  <a:schemeClr val="accent1"/>
                </a:buClr>
              </a:pPr>
              <a:r>
                <a:rPr lang="de-DE" sz="1800"/>
                <a:t>Erhöhter Organisationsaufwand und schwierige Koordination</a:t>
              </a:r>
            </a:p>
            <a:p>
              <a:pPr>
                <a:spcBef>
                  <a:spcPts val="2700"/>
                </a:spcBef>
                <a:buClr>
                  <a:schemeClr val="accent1"/>
                </a:buClr>
              </a:pPr>
              <a:r>
                <a:rPr lang="de-DE" sz="1800"/>
                <a:t>Fehlende soziale Kontakte</a:t>
              </a:r>
            </a:p>
            <a:p>
              <a:pPr>
                <a:spcBef>
                  <a:spcPts val="2700"/>
                </a:spcBef>
                <a:buClr>
                  <a:schemeClr val="accent1"/>
                </a:buClr>
              </a:pPr>
              <a:r>
                <a:rPr lang="de-DE" sz="1800"/>
                <a:t>Vermischung von Privat und Beruf</a:t>
              </a:r>
            </a:p>
            <a:p>
              <a:pPr>
                <a:spcBef>
                  <a:spcPts val="2700"/>
                </a:spcBef>
                <a:buClr>
                  <a:schemeClr val="accent1"/>
                </a:buClr>
              </a:pPr>
              <a:r>
                <a:rPr lang="de-DE" sz="1800"/>
                <a:t>Nur eine eingeschränkte Arbeitszeitkontrolle möglich</a:t>
              </a:r>
            </a:p>
            <a:p>
              <a:pPr>
                <a:spcBef>
                  <a:spcPts val="2700"/>
                </a:spcBef>
                <a:buClr>
                  <a:schemeClr val="accent1"/>
                </a:buClr>
              </a:pPr>
              <a:r>
                <a:rPr lang="de-DE" sz="1800"/>
                <a:t>Fehlende Motivation</a:t>
              </a:r>
            </a:p>
          </p:txBody>
        </p:sp>
      </p:grpSp>
      <p:sp>
        <p:nvSpPr>
          <p:cNvPr id="3" name="Titel 2">
            <a:extLst>
              <a:ext uri="{FF2B5EF4-FFF2-40B4-BE49-F238E27FC236}">
                <a16:creationId xmlns:a16="http://schemas.microsoft.com/office/drawing/2014/main" id="{4719A5B7-9B45-4FA5-A27D-7B6F007560F4}"/>
              </a:ext>
            </a:extLst>
          </p:cNvPr>
          <p:cNvSpPr>
            <a:spLocks noGrp="1"/>
          </p:cNvSpPr>
          <p:nvPr>
            <p:ph type="title"/>
          </p:nvPr>
        </p:nvSpPr>
        <p:spPr/>
        <p:txBody>
          <a:bodyPr/>
          <a:lstStyle/>
          <a:p>
            <a:r>
              <a:rPr lang="de-DE"/>
              <a:t>Die Vor- und Nachteile </a:t>
            </a:r>
          </a:p>
        </p:txBody>
      </p:sp>
      <p:sp>
        <p:nvSpPr>
          <p:cNvPr id="2" name="Foliennummernplatzhalter 1">
            <a:extLst>
              <a:ext uri="{FF2B5EF4-FFF2-40B4-BE49-F238E27FC236}">
                <a16:creationId xmlns:a16="http://schemas.microsoft.com/office/drawing/2014/main" id="{80CC80FD-A51F-4CC7-AB88-3AB3A75FAD41}"/>
              </a:ext>
            </a:extLst>
          </p:cNvPr>
          <p:cNvSpPr>
            <a:spLocks noGrp="1"/>
          </p:cNvSpPr>
          <p:nvPr>
            <p:ph type="sldNum" sz="quarter" idx="12"/>
          </p:nvPr>
        </p:nvSpPr>
        <p:spPr/>
        <p:txBody>
          <a:bodyPr/>
          <a:lstStyle/>
          <a:p>
            <a:fld id="{970768B3-89AA-4A51-9E82-E99AADDCE331}" type="slidenum">
              <a:rPr lang="de-DE" smtClean="0"/>
              <a:pPr/>
              <a:t>4</a:t>
            </a:fld>
            <a:endParaRPr lang="de-DE"/>
          </a:p>
        </p:txBody>
      </p:sp>
    </p:spTree>
    <p:extLst>
      <p:ext uri="{BB962C8B-B14F-4D97-AF65-F5344CB8AC3E}">
        <p14:creationId xmlns:p14="http://schemas.microsoft.com/office/powerpoint/2010/main" val="55396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ieren 24">
            <a:extLst>
              <a:ext uri="{FF2B5EF4-FFF2-40B4-BE49-F238E27FC236}">
                <a16:creationId xmlns:a16="http://schemas.microsoft.com/office/drawing/2014/main" id="{D70D1001-42D9-4802-8BE5-072ECB31AA4E}"/>
              </a:ext>
            </a:extLst>
          </p:cNvPr>
          <p:cNvGrpSpPr/>
          <p:nvPr/>
        </p:nvGrpSpPr>
        <p:grpSpPr>
          <a:xfrm>
            <a:off x="874059" y="1896346"/>
            <a:ext cx="10478154" cy="3652807"/>
            <a:chOff x="947738" y="1781726"/>
            <a:chExt cx="10524261" cy="3680675"/>
          </a:xfrm>
        </p:grpSpPr>
        <p:grpSp>
          <p:nvGrpSpPr>
            <p:cNvPr id="2" name="Gruppieren 1">
              <a:extLst>
                <a:ext uri="{FF2B5EF4-FFF2-40B4-BE49-F238E27FC236}">
                  <a16:creationId xmlns:a16="http://schemas.microsoft.com/office/drawing/2014/main" id="{409A4692-6819-4271-B14C-4B4CF18DC55E}"/>
                </a:ext>
              </a:extLst>
            </p:cNvPr>
            <p:cNvGrpSpPr/>
            <p:nvPr/>
          </p:nvGrpSpPr>
          <p:grpSpPr>
            <a:xfrm>
              <a:off x="947738" y="1805263"/>
              <a:ext cx="5100262" cy="1432776"/>
              <a:chOff x="947738" y="1805263"/>
              <a:chExt cx="5100262" cy="1432776"/>
            </a:xfrm>
          </p:grpSpPr>
          <p:sp>
            <p:nvSpPr>
              <p:cNvPr id="4" name="TextBox 60">
                <a:extLst>
                  <a:ext uri="{FF2B5EF4-FFF2-40B4-BE49-F238E27FC236}">
                    <a16:creationId xmlns:a16="http://schemas.microsoft.com/office/drawing/2014/main" id="{9AC9E3C8-BEE3-413B-8B69-D24770BB2E56}"/>
                  </a:ext>
                </a:extLst>
              </p:cNvPr>
              <p:cNvSpPr txBox="1"/>
              <p:nvPr/>
            </p:nvSpPr>
            <p:spPr>
              <a:xfrm>
                <a:off x="1765797" y="1805263"/>
                <a:ext cx="4282203" cy="1432776"/>
              </a:xfrm>
              <a:prstGeom prst="rect">
                <a:avLst/>
              </a:prstGeom>
              <a:noFill/>
            </p:spPr>
            <p:txBody>
              <a:bodyPr wrap="square" rtlCol="0">
                <a:spAutoFit/>
              </a:bodyPr>
              <a:lstStyle/>
              <a:p>
                <a:pPr>
                  <a:lnSpc>
                    <a:spcPct val="90000"/>
                  </a:lnSpc>
                </a:pPr>
                <a:r>
                  <a:rPr lang="de-DE" sz="1600"/>
                  <a:t>Ein Teil der Arbeitszeit sollte im Unternehmen verrichtet werden. Damit hält man Kontakt zu seinen Arbeitskollegen und hat die Möglichkeit, sich auszutauschen und im betrieblichen Geschehen integriert zu sein.</a:t>
                </a:r>
              </a:p>
              <a:p>
                <a:pPr>
                  <a:lnSpc>
                    <a:spcPct val="90000"/>
                  </a:lnSpc>
                </a:pPr>
                <a:endParaRPr lang="en-US" sz="1600"/>
              </a:p>
            </p:txBody>
          </p:sp>
          <p:sp>
            <p:nvSpPr>
              <p:cNvPr id="6" name="Rectangle 3">
                <a:extLst>
                  <a:ext uri="{FF2B5EF4-FFF2-40B4-BE49-F238E27FC236}">
                    <a16:creationId xmlns:a16="http://schemas.microsoft.com/office/drawing/2014/main" id="{701870D5-39A6-43AC-BD41-21054215DAF2}"/>
                  </a:ext>
                </a:extLst>
              </p:cNvPr>
              <p:cNvSpPr/>
              <p:nvPr/>
            </p:nvSpPr>
            <p:spPr bwMode="auto">
              <a:xfrm>
                <a:off x="947738" y="1808163"/>
                <a:ext cx="558800" cy="55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de-DE" b="1">
                    <a:solidFill>
                      <a:schemeClr val="bg1"/>
                    </a:solidFill>
                  </a:rPr>
                  <a:t>1</a:t>
                </a:r>
                <a:endParaRPr lang="de-DE" sz="1350" b="1">
                  <a:solidFill>
                    <a:schemeClr val="bg1"/>
                  </a:solidFill>
                </a:endParaRPr>
              </a:p>
            </p:txBody>
          </p:sp>
        </p:grpSp>
        <p:grpSp>
          <p:nvGrpSpPr>
            <p:cNvPr id="20" name="Gruppieren 19">
              <a:extLst>
                <a:ext uri="{FF2B5EF4-FFF2-40B4-BE49-F238E27FC236}">
                  <a16:creationId xmlns:a16="http://schemas.microsoft.com/office/drawing/2014/main" id="{8B62FBC3-4230-441F-ADE8-8900DC49DAE2}"/>
                </a:ext>
              </a:extLst>
            </p:cNvPr>
            <p:cNvGrpSpPr/>
            <p:nvPr/>
          </p:nvGrpSpPr>
          <p:grpSpPr>
            <a:xfrm>
              <a:off x="947738" y="3355882"/>
              <a:ext cx="5046835" cy="1452705"/>
              <a:chOff x="947738" y="3431297"/>
              <a:chExt cx="5046835" cy="1452705"/>
            </a:xfrm>
          </p:grpSpPr>
          <p:sp>
            <p:nvSpPr>
              <p:cNvPr id="7" name="TextBox 60">
                <a:extLst>
                  <a:ext uri="{FF2B5EF4-FFF2-40B4-BE49-F238E27FC236}">
                    <a16:creationId xmlns:a16="http://schemas.microsoft.com/office/drawing/2014/main" id="{4F85803C-F736-4B3B-8BA0-0D30511F0D65}"/>
                  </a:ext>
                </a:extLst>
              </p:cNvPr>
              <p:cNvSpPr txBox="1"/>
              <p:nvPr/>
            </p:nvSpPr>
            <p:spPr>
              <a:xfrm>
                <a:off x="1756702" y="3431297"/>
                <a:ext cx="4237871" cy="1452705"/>
              </a:xfrm>
              <a:prstGeom prst="rect">
                <a:avLst/>
              </a:prstGeom>
              <a:noFill/>
            </p:spPr>
            <p:txBody>
              <a:bodyPr wrap="square" rtlCol="0">
                <a:spAutoFit/>
              </a:bodyPr>
              <a:lstStyle/>
              <a:p>
                <a:pPr>
                  <a:lnSpc>
                    <a:spcPct val="90000"/>
                  </a:lnSpc>
                </a:pPr>
                <a:r>
                  <a:rPr lang="de-DE" sz="1600"/>
                  <a:t>Wenn man überwiegend außerhalb des Betriebs arbeitet, sollte man feste Besuchszeiten / Jours fixes (mindestens 2 Tage pro Monat) vereinbaren, an denen man seine Arbeitsstätte aufsucht.</a:t>
                </a:r>
              </a:p>
              <a:p>
                <a:pPr>
                  <a:lnSpc>
                    <a:spcPct val="90000"/>
                  </a:lnSpc>
                </a:pPr>
                <a:endParaRPr lang="en-US" sz="1600"/>
              </a:p>
            </p:txBody>
          </p:sp>
          <p:sp>
            <p:nvSpPr>
              <p:cNvPr id="10" name="Rectangle 3">
                <a:extLst>
                  <a:ext uri="{FF2B5EF4-FFF2-40B4-BE49-F238E27FC236}">
                    <a16:creationId xmlns:a16="http://schemas.microsoft.com/office/drawing/2014/main" id="{EDAAE8F9-E276-4047-88BC-18CA9B6E9193}"/>
                  </a:ext>
                </a:extLst>
              </p:cNvPr>
              <p:cNvSpPr/>
              <p:nvPr/>
            </p:nvSpPr>
            <p:spPr bwMode="auto">
              <a:xfrm>
                <a:off x="947738" y="3431297"/>
                <a:ext cx="558800" cy="55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de-DE" b="1">
                    <a:solidFill>
                      <a:schemeClr val="bg1"/>
                    </a:solidFill>
                  </a:rPr>
                  <a:t>2</a:t>
                </a:r>
                <a:endParaRPr lang="de-DE" sz="1350" b="1">
                  <a:solidFill>
                    <a:schemeClr val="bg1"/>
                  </a:solidFill>
                </a:endParaRPr>
              </a:p>
            </p:txBody>
          </p:sp>
        </p:grpSp>
        <p:grpSp>
          <p:nvGrpSpPr>
            <p:cNvPr id="21" name="Gruppieren 20">
              <a:extLst>
                <a:ext uri="{FF2B5EF4-FFF2-40B4-BE49-F238E27FC236}">
                  <a16:creationId xmlns:a16="http://schemas.microsoft.com/office/drawing/2014/main" id="{70F384F2-6C1A-4623-82AF-2B7CAE754000}"/>
                </a:ext>
              </a:extLst>
            </p:cNvPr>
            <p:cNvGrpSpPr/>
            <p:nvPr/>
          </p:nvGrpSpPr>
          <p:grpSpPr>
            <a:xfrm>
              <a:off x="957163" y="4808588"/>
              <a:ext cx="5037409" cy="653813"/>
              <a:chOff x="957163" y="4808588"/>
              <a:chExt cx="5037409" cy="653813"/>
            </a:xfrm>
          </p:grpSpPr>
          <p:sp>
            <p:nvSpPr>
              <p:cNvPr id="11" name="TextBox 60">
                <a:extLst>
                  <a:ext uri="{FF2B5EF4-FFF2-40B4-BE49-F238E27FC236}">
                    <a16:creationId xmlns:a16="http://schemas.microsoft.com/office/drawing/2014/main" id="{19577C1B-6865-471A-A4D1-6D52FA0CF33C}"/>
                  </a:ext>
                </a:extLst>
              </p:cNvPr>
              <p:cNvSpPr txBox="1"/>
              <p:nvPr/>
            </p:nvSpPr>
            <p:spPr>
              <a:xfrm>
                <a:off x="1704980" y="4808588"/>
                <a:ext cx="4289592" cy="539616"/>
              </a:xfrm>
              <a:prstGeom prst="rect">
                <a:avLst/>
              </a:prstGeom>
              <a:noFill/>
            </p:spPr>
            <p:txBody>
              <a:bodyPr wrap="square" rtlCol="0">
                <a:spAutoFit/>
              </a:bodyPr>
              <a:lstStyle/>
              <a:p>
                <a:pPr>
                  <a:lnSpc>
                    <a:spcPct val="90000"/>
                  </a:lnSpc>
                </a:pPr>
                <a:r>
                  <a:rPr lang="de-DE" sz="1600"/>
                  <a:t>Es sollten feste Zeiten für eine Telefonkonferenz vereinbart werden, zu denen man erreichbar ist. </a:t>
                </a:r>
              </a:p>
            </p:txBody>
          </p:sp>
          <p:sp>
            <p:nvSpPr>
              <p:cNvPr id="13" name="Rectangle 3">
                <a:extLst>
                  <a:ext uri="{FF2B5EF4-FFF2-40B4-BE49-F238E27FC236}">
                    <a16:creationId xmlns:a16="http://schemas.microsoft.com/office/drawing/2014/main" id="{B23AC023-AC3F-49DF-9A6C-3CA34E8E4267}"/>
                  </a:ext>
                </a:extLst>
              </p:cNvPr>
              <p:cNvSpPr/>
              <p:nvPr/>
            </p:nvSpPr>
            <p:spPr bwMode="auto">
              <a:xfrm>
                <a:off x="957163" y="4903601"/>
                <a:ext cx="558800" cy="55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de-DE" b="1">
                    <a:solidFill>
                      <a:schemeClr val="bg1"/>
                    </a:solidFill>
                  </a:rPr>
                  <a:t>3</a:t>
                </a:r>
                <a:endParaRPr lang="de-DE" sz="1350" b="1">
                  <a:solidFill>
                    <a:schemeClr val="bg1"/>
                  </a:solidFill>
                </a:endParaRPr>
              </a:p>
            </p:txBody>
          </p:sp>
        </p:grpSp>
        <p:grpSp>
          <p:nvGrpSpPr>
            <p:cNvPr id="23" name="Gruppieren 22">
              <a:extLst>
                <a:ext uri="{FF2B5EF4-FFF2-40B4-BE49-F238E27FC236}">
                  <a16:creationId xmlns:a16="http://schemas.microsoft.com/office/drawing/2014/main" id="{0C7F8345-F121-45DA-BBE1-083AAF4CB5FB}"/>
                </a:ext>
              </a:extLst>
            </p:cNvPr>
            <p:cNvGrpSpPr/>
            <p:nvPr/>
          </p:nvGrpSpPr>
          <p:grpSpPr>
            <a:xfrm>
              <a:off x="6321016" y="1781726"/>
              <a:ext cx="5150983" cy="1009506"/>
              <a:chOff x="6321016" y="1781726"/>
              <a:chExt cx="5150983" cy="1009506"/>
            </a:xfrm>
          </p:grpSpPr>
          <p:sp>
            <p:nvSpPr>
              <p:cNvPr id="14" name="TextBox 60">
                <a:extLst>
                  <a:ext uri="{FF2B5EF4-FFF2-40B4-BE49-F238E27FC236}">
                    <a16:creationId xmlns:a16="http://schemas.microsoft.com/office/drawing/2014/main" id="{4EC870DA-DAE0-4F4E-8D89-CFEAE081BFD7}"/>
                  </a:ext>
                </a:extLst>
              </p:cNvPr>
              <p:cNvSpPr txBox="1"/>
              <p:nvPr/>
            </p:nvSpPr>
            <p:spPr>
              <a:xfrm>
                <a:off x="7189796" y="1781726"/>
                <a:ext cx="4282203" cy="1009506"/>
              </a:xfrm>
              <a:prstGeom prst="rect">
                <a:avLst/>
              </a:prstGeom>
              <a:noFill/>
            </p:spPr>
            <p:txBody>
              <a:bodyPr wrap="square" rtlCol="0">
                <a:spAutoFit/>
              </a:bodyPr>
              <a:lstStyle/>
              <a:p>
                <a:pPr>
                  <a:lnSpc>
                    <a:spcPct val="90000"/>
                  </a:lnSpc>
                </a:pPr>
                <a:r>
                  <a:rPr lang="de-DE" sz="1600"/>
                  <a:t>Um Rückfragen zu vermeiden, sollten Ziele, Anforderungen und Erwartungen klar und eindeutig formuliert werden. </a:t>
                </a:r>
              </a:p>
              <a:p>
                <a:pPr>
                  <a:lnSpc>
                    <a:spcPct val="90000"/>
                  </a:lnSpc>
                </a:pPr>
                <a:endParaRPr lang="en-US" sz="1600"/>
              </a:p>
            </p:txBody>
          </p:sp>
          <p:sp>
            <p:nvSpPr>
              <p:cNvPr id="16" name="Rectangle 3">
                <a:extLst>
                  <a:ext uri="{FF2B5EF4-FFF2-40B4-BE49-F238E27FC236}">
                    <a16:creationId xmlns:a16="http://schemas.microsoft.com/office/drawing/2014/main" id="{F8529D14-8646-4448-B213-E31B7336C6EA}"/>
                  </a:ext>
                </a:extLst>
              </p:cNvPr>
              <p:cNvSpPr/>
              <p:nvPr/>
            </p:nvSpPr>
            <p:spPr bwMode="auto">
              <a:xfrm>
                <a:off x="6321016" y="1808163"/>
                <a:ext cx="558800" cy="55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de-DE" b="1">
                    <a:solidFill>
                      <a:schemeClr val="bg1"/>
                    </a:solidFill>
                  </a:rPr>
                  <a:t>4</a:t>
                </a:r>
                <a:endParaRPr lang="de-DE" sz="1350" b="1">
                  <a:solidFill>
                    <a:schemeClr val="bg1"/>
                  </a:solidFill>
                </a:endParaRPr>
              </a:p>
            </p:txBody>
          </p:sp>
        </p:grpSp>
        <p:grpSp>
          <p:nvGrpSpPr>
            <p:cNvPr id="22" name="Gruppieren 21">
              <a:extLst>
                <a:ext uri="{FF2B5EF4-FFF2-40B4-BE49-F238E27FC236}">
                  <a16:creationId xmlns:a16="http://schemas.microsoft.com/office/drawing/2014/main" id="{A12D7AE3-29A2-485D-AE75-56D88834295E}"/>
                </a:ext>
              </a:extLst>
            </p:cNvPr>
            <p:cNvGrpSpPr/>
            <p:nvPr/>
          </p:nvGrpSpPr>
          <p:grpSpPr>
            <a:xfrm>
              <a:off x="6321016" y="3338715"/>
              <a:ext cx="5150983" cy="575967"/>
              <a:chOff x="6321904" y="3384126"/>
              <a:chExt cx="5150983" cy="575967"/>
            </a:xfrm>
          </p:grpSpPr>
          <p:sp>
            <p:nvSpPr>
              <p:cNvPr id="17" name="TextBox 60">
                <a:extLst>
                  <a:ext uri="{FF2B5EF4-FFF2-40B4-BE49-F238E27FC236}">
                    <a16:creationId xmlns:a16="http://schemas.microsoft.com/office/drawing/2014/main" id="{5E75274D-93AB-407C-B827-A85CB67C3D29}"/>
                  </a:ext>
                </a:extLst>
              </p:cNvPr>
              <p:cNvSpPr txBox="1"/>
              <p:nvPr/>
            </p:nvSpPr>
            <p:spPr>
              <a:xfrm>
                <a:off x="7190684" y="3384126"/>
                <a:ext cx="4282203" cy="539617"/>
              </a:xfrm>
              <a:prstGeom prst="rect">
                <a:avLst/>
              </a:prstGeom>
              <a:noFill/>
            </p:spPr>
            <p:txBody>
              <a:bodyPr wrap="square" rtlCol="0">
                <a:spAutoFit/>
              </a:bodyPr>
              <a:lstStyle/>
              <a:p>
                <a:pPr>
                  <a:lnSpc>
                    <a:spcPct val="90000"/>
                  </a:lnSpc>
                </a:pPr>
                <a:r>
                  <a:rPr lang="de-DE" sz="1600"/>
                  <a:t>An betrieblichen Besprechungen sollte es eine Teilnahmepflicht geben.</a:t>
                </a:r>
              </a:p>
            </p:txBody>
          </p:sp>
          <p:sp>
            <p:nvSpPr>
              <p:cNvPr id="19" name="Rectangle 3">
                <a:extLst>
                  <a:ext uri="{FF2B5EF4-FFF2-40B4-BE49-F238E27FC236}">
                    <a16:creationId xmlns:a16="http://schemas.microsoft.com/office/drawing/2014/main" id="{08C1EF03-FC1C-45AE-BAB8-6D37327B29B3}"/>
                  </a:ext>
                </a:extLst>
              </p:cNvPr>
              <p:cNvSpPr/>
              <p:nvPr/>
            </p:nvSpPr>
            <p:spPr bwMode="auto">
              <a:xfrm>
                <a:off x="6321904" y="3401293"/>
                <a:ext cx="558800" cy="558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de-DE" b="1">
                    <a:solidFill>
                      <a:schemeClr val="bg1"/>
                    </a:solidFill>
                  </a:rPr>
                  <a:t>5</a:t>
                </a:r>
                <a:endParaRPr lang="de-DE" sz="1350" b="1">
                  <a:solidFill>
                    <a:schemeClr val="bg1"/>
                  </a:solidFill>
                </a:endParaRPr>
              </a:p>
            </p:txBody>
          </p:sp>
        </p:grpSp>
      </p:grpSp>
      <p:sp>
        <p:nvSpPr>
          <p:cNvPr id="8" name="Titel 7">
            <a:extLst>
              <a:ext uri="{FF2B5EF4-FFF2-40B4-BE49-F238E27FC236}">
                <a16:creationId xmlns:a16="http://schemas.microsoft.com/office/drawing/2014/main" id="{67948DED-AFA1-462F-947A-D17F0AD96724}"/>
              </a:ext>
            </a:extLst>
          </p:cNvPr>
          <p:cNvSpPr>
            <a:spLocks noGrp="1"/>
          </p:cNvSpPr>
          <p:nvPr>
            <p:ph type="title"/>
          </p:nvPr>
        </p:nvSpPr>
        <p:spPr/>
        <p:txBody>
          <a:bodyPr/>
          <a:lstStyle/>
          <a:p>
            <a:r>
              <a:rPr lang="de-DE"/>
              <a:t>Drauf sollte man achten </a:t>
            </a:r>
          </a:p>
        </p:txBody>
      </p:sp>
      <p:sp>
        <p:nvSpPr>
          <p:cNvPr id="3" name="Foliennummernplatzhalter 2">
            <a:extLst>
              <a:ext uri="{FF2B5EF4-FFF2-40B4-BE49-F238E27FC236}">
                <a16:creationId xmlns:a16="http://schemas.microsoft.com/office/drawing/2014/main" id="{6F2C5943-96F7-4798-94B2-8FB0EE98A730}"/>
              </a:ext>
            </a:extLst>
          </p:cNvPr>
          <p:cNvSpPr>
            <a:spLocks noGrp="1"/>
          </p:cNvSpPr>
          <p:nvPr>
            <p:ph type="sldNum" sz="quarter" idx="12"/>
          </p:nvPr>
        </p:nvSpPr>
        <p:spPr/>
        <p:txBody>
          <a:bodyPr/>
          <a:lstStyle/>
          <a:p>
            <a:fld id="{970768B3-89AA-4A51-9E82-E99AADDCE331}" type="slidenum">
              <a:rPr lang="de-DE" smtClean="0"/>
              <a:pPr/>
              <a:t>5</a:t>
            </a:fld>
            <a:endParaRPr lang="de-DE"/>
          </a:p>
        </p:txBody>
      </p:sp>
    </p:spTree>
    <p:extLst>
      <p:ext uri="{BB962C8B-B14F-4D97-AF65-F5344CB8AC3E}">
        <p14:creationId xmlns:p14="http://schemas.microsoft.com/office/powerpoint/2010/main" val="6731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Checkliste für den Home-Office-Arbeitsplatz</a:t>
            </a:r>
          </a:p>
        </p:txBody>
      </p:sp>
      <p:graphicFrame>
        <p:nvGraphicFramePr>
          <p:cNvPr id="9" name="Tabelle 9">
            <a:extLst>
              <a:ext uri="{FF2B5EF4-FFF2-40B4-BE49-F238E27FC236}">
                <a16:creationId xmlns:a16="http://schemas.microsoft.com/office/drawing/2014/main" id="{E9CEBDD8-8759-F65F-7634-D81379375FBC}"/>
              </a:ext>
            </a:extLst>
          </p:cNvPr>
          <p:cNvGraphicFramePr>
            <a:graphicFrameLocks noGrp="1"/>
          </p:cNvGraphicFramePr>
          <p:nvPr>
            <p:ph idx="1"/>
            <p:extLst>
              <p:ext uri="{D42A27DB-BD31-4B8C-83A1-F6EECF244321}">
                <p14:modId xmlns:p14="http://schemas.microsoft.com/office/powerpoint/2010/main" val="3093706382"/>
              </p:ext>
            </p:extLst>
          </p:nvPr>
        </p:nvGraphicFramePr>
        <p:xfrm>
          <a:off x="815722" y="1537086"/>
          <a:ext cx="10514014" cy="4854240"/>
        </p:xfrm>
        <a:graphic>
          <a:graphicData uri="http://schemas.openxmlformats.org/drawingml/2006/table">
            <a:tbl>
              <a:tblPr bandRow="1">
                <a:tableStyleId>{5C22544A-7EE6-4342-B048-85BDC9FD1C3A}</a:tableStyleId>
              </a:tblPr>
              <a:tblGrid>
                <a:gridCol w="8158432">
                  <a:extLst>
                    <a:ext uri="{9D8B030D-6E8A-4147-A177-3AD203B41FA5}">
                      <a16:colId xmlns:a16="http://schemas.microsoft.com/office/drawing/2014/main" val="3754290913"/>
                    </a:ext>
                  </a:extLst>
                </a:gridCol>
                <a:gridCol w="785194">
                  <a:extLst>
                    <a:ext uri="{9D8B030D-6E8A-4147-A177-3AD203B41FA5}">
                      <a16:colId xmlns:a16="http://schemas.microsoft.com/office/drawing/2014/main" val="850558297"/>
                    </a:ext>
                  </a:extLst>
                </a:gridCol>
                <a:gridCol w="785194">
                  <a:extLst>
                    <a:ext uri="{9D8B030D-6E8A-4147-A177-3AD203B41FA5}">
                      <a16:colId xmlns:a16="http://schemas.microsoft.com/office/drawing/2014/main" val="3538668533"/>
                    </a:ext>
                  </a:extLst>
                </a:gridCol>
                <a:gridCol w="785194">
                  <a:extLst>
                    <a:ext uri="{9D8B030D-6E8A-4147-A177-3AD203B41FA5}">
                      <a16:colId xmlns:a16="http://schemas.microsoft.com/office/drawing/2014/main" val="3432181684"/>
                    </a:ext>
                  </a:extLst>
                </a:gridCol>
              </a:tblGrid>
              <a:tr h="404418">
                <a:tc gridSpan="4">
                  <a:txBody>
                    <a:bodyPr/>
                    <a:lstStyle/>
                    <a:p>
                      <a:r>
                        <a:rPr lang="de-DE" sz="1800" b="1">
                          <a:solidFill>
                            <a:schemeClr val="bg1"/>
                          </a:solidFill>
                        </a:rPr>
                        <a:t>Bürodrehstuhl</a:t>
                      </a:r>
                      <a:r>
                        <a:rPr lang="de-DE" sz="2000" b="1">
                          <a:solidFill>
                            <a:schemeClr val="bg1"/>
                          </a:solidFill>
                        </a:rPr>
                        <a:t> - Sitzhaltung</a:t>
                      </a:r>
                    </a:p>
                  </a:txBody>
                  <a:tcPr marL="99720" marR="99720" marT="49860" marB="4986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sz="2000"/>
                    </a:p>
                  </a:txBody>
                  <a:tcPr marL="99720" marR="99720" marT="49860" marB="49860"/>
                </a:tc>
                <a:tc hMerge="1">
                  <a:txBody>
                    <a:bodyPr/>
                    <a:lstStyle/>
                    <a:p>
                      <a:endParaRPr lang="de-DE" sz="2000"/>
                    </a:p>
                  </a:txBody>
                  <a:tcPr marL="99720" marR="99720" marT="49860" marB="49860"/>
                </a:tc>
                <a:tc hMerge="1">
                  <a:txBody>
                    <a:bodyPr/>
                    <a:lstStyle/>
                    <a:p>
                      <a:endParaRPr lang="de-DE" sz="2000"/>
                    </a:p>
                  </a:txBody>
                  <a:tcPr marL="99720" marR="99720" marT="49860" marB="49860"/>
                </a:tc>
                <a:extLst>
                  <a:ext uri="{0D108BD9-81ED-4DB2-BD59-A6C34878D82A}">
                    <a16:rowId xmlns:a16="http://schemas.microsoft.com/office/drawing/2014/main" val="2708925381"/>
                  </a:ext>
                </a:extLst>
              </a:tr>
              <a:tr h="0">
                <a:tc>
                  <a:txBody>
                    <a:bodyPr/>
                    <a:lstStyle/>
                    <a:p>
                      <a:r>
                        <a:rPr lang="de-DE" sz="1500"/>
                        <a:t>Ist der Bürodrehstuhl für mich eingestellt?</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781652"/>
                  </a:ext>
                </a:extLst>
              </a:tr>
              <a:tr h="0">
                <a:tc>
                  <a:txBody>
                    <a:bodyPr/>
                    <a:lstStyle/>
                    <a:p>
                      <a:r>
                        <a:rPr lang="de-DE" sz="1500"/>
                        <a:t>Bilden die Ober-/Unterarme und die Ober-/Unterschenkel jeweils einen 90°-Winkel, wenn ich sitze?</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14747"/>
                  </a:ext>
                </a:extLst>
              </a:tr>
              <a:tr h="0">
                <a:tc>
                  <a:txBody>
                    <a:bodyPr/>
                    <a:lstStyle/>
                    <a:p>
                      <a:r>
                        <a:rPr lang="de-DE" sz="1500"/>
                        <a:t>Ist die Lordosenstütze knapp über dem Becken?</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685991"/>
                  </a:ext>
                </a:extLst>
              </a:tr>
              <a:tr h="396000">
                <a:tc>
                  <a:txBody>
                    <a:bodyPr/>
                    <a:lstStyle/>
                    <a:p>
                      <a:r>
                        <a:rPr lang="de-DE" sz="1500"/>
                        <a:t>Sind die Armlehnen auf einer Höhe mit der Arbeitsfläche?</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1274000"/>
                  </a:ext>
                </a:extLst>
              </a:tr>
              <a:tr h="404418">
                <a:tc gridSpan="4">
                  <a:txBody>
                    <a:bodyPr/>
                    <a:lstStyle/>
                    <a:p>
                      <a:pPr marL="0" algn="l" defTabSz="914400" rtl="0" eaLnBrk="1" latinLnBrk="0" hangingPunct="1"/>
                      <a:r>
                        <a:rPr lang="de-DE" sz="1800" b="1" kern="1200">
                          <a:solidFill>
                            <a:schemeClr val="lt1"/>
                          </a:solidFill>
                          <a:latin typeface="+mn-lt"/>
                          <a:ea typeface="+mn-ea"/>
                          <a:cs typeface="+mn-cs"/>
                        </a:rPr>
                        <a:t>Arbeitsfläche/ Schreibtisch</a:t>
                      </a:r>
                      <a:r>
                        <a:rPr lang="de-DE" sz="2000" b="1" kern="1200">
                          <a:solidFill>
                            <a:schemeClr val="lt1"/>
                          </a:solidFill>
                          <a:latin typeface="+mn-lt"/>
                          <a:ea typeface="+mn-ea"/>
                          <a:cs typeface="+mn-cs"/>
                        </a:rPr>
                        <a:t> </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sz="2000"/>
                    </a:p>
                  </a:txBody>
                  <a:tcPr marL="99720" marR="99720" marT="49860" marB="49860"/>
                </a:tc>
                <a:tc hMerge="1">
                  <a:txBody>
                    <a:bodyPr/>
                    <a:lstStyle/>
                    <a:p>
                      <a:endParaRPr lang="de-DE" sz="2000"/>
                    </a:p>
                  </a:txBody>
                  <a:tcPr marL="99720" marR="99720" marT="49860" marB="49860"/>
                </a:tc>
                <a:tc hMerge="1">
                  <a:txBody>
                    <a:bodyPr/>
                    <a:lstStyle/>
                    <a:p>
                      <a:endParaRPr lang="de-DE" sz="2000"/>
                    </a:p>
                  </a:txBody>
                  <a:tcPr marL="99720" marR="99720" marT="49860" marB="49860"/>
                </a:tc>
                <a:extLst>
                  <a:ext uri="{0D108BD9-81ED-4DB2-BD59-A6C34878D82A}">
                    <a16:rowId xmlns:a16="http://schemas.microsoft.com/office/drawing/2014/main" val="3197261387"/>
                  </a:ext>
                </a:extLst>
              </a:tr>
              <a:tr h="404418">
                <a:tc>
                  <a:txBody>
                    <a:bodyPr/>
                    <a:lstStyle/>
                    <a:p>
                      <a:r>
                        <a:rPr lang="de-DE" sz="1500"/>
                        <a:t>Genügend Auflagefläche für die Hände, Tastatur, Monitor und Maus?</a:t>
                      </a:r>
                    </a:p>
                  </a:txBody>
                  <a:tcPr marL="99720" marR="99720" marT="49860" marB="4986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9144089"/>
                  </a:ext>
                </a:extLst>
              </a:tr>
              <a:tr h="404418">
                <a:tc>
                  <a:txBody>
                    <a:bodyPr/>
                    <a:lstStyle/>
                    <a:p>
                      <a:r>
                        <a:rPr lang="de-DE" sz="1500"/>
                        <a:t>Habe ich den richtigen Sehabstand zum Monitor?</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832040"/>
                  </a:ext>
                </a:extLst>
              </a:tr>
              <a:tr h="404418">
                <a:tc>
                  <a:txBody>
                    <a:bodyPr/>
                    <a:lstStyle/>
                    <a:p>
                      <a:r>
                        <a:rPr lang="de-DE" sz="1500"/>
                        <a:t>Sitze ich gerade vor den Monitor?</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1821354"/>
                  </a:ext>
                </a:extLst>
              </a:tr>
              <a:tr h="404418">
                <a:tc>
                  <a:txBody>
                    <a:bodyPr/>
                    <a:lstStyle/>
                    <a:p>
                      <a:r>
                        <a:rPr lang="de-DE" sz="1500"/>
                        <a:t>Ist mein Blickwinkel auf dem Bildschirm leicht nach unten gerichtet?</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1387779"/>
                  </a:ext>
                </a:extLst>
              </a:tr>
              <a:tr h="404418">
                <a:tc>
                  <a:txBody>
                    <a:bodyPr/>
                    <a:lstStyle/>
                    <a:p>
                      <a:r>
                        <a:rPr lang="de-DE" sz="1500"/>
                        <a:t>Sind nur wichtige Dinge wie Telefon, etc. im Greifraum?</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870215"/>
                  </a:ext>
                </a:extLst>
              </a:tr>
              <a:tr h="404418">
                <a:tc>
                  <a:txBody>
                    <a:bodyPr/>
                    <a:lstStyle/>
                    <a:p>
                      <a:r>
                        <a:rPr lang="de-DE" sz="1500"/>
                        <a:t>Werde ich durch Gegenstände auf der Arbeitsfläche beständig behindert/ gestört?</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4693922"/>
                  </a:ext>
                </a:extLst>
              </a:tr>
            </a:tbl>
          </a:graphicData>
        </a:graphic>
      </p:graphicFrame>
      <p:sp>
        <p:nvSpPr>
          <p:cNvPr id="3" name="Foliennummernplatzhalter 2"/>
          <p:cNvSpPr>
            <a:spLocks noGrp="1"/>
          </p:cNvSpPr>
          <p:nvPr>
            <p:ph type="sldNum" sz="quarter" idx="12"/>
          </p:nvPr>
        </p:nvSpPr>
        <p:spPr/>
        <p:txBody>
          <a:bodyPr/>
          <a:lstStyle/>
          <a:p>
            <a:fld id="{9564BF1B-7A00-4FDB-9ACC-13A0BEC11AB6}" type="slidenum">
              <a:rPr lang="de-DE" smtClean="0"/>
              <a:pPr/>
              <a:t>6</a:t>
            </a:fld>
            <a:endParaRPr lang="de-DE"/>
          </a:p>
        </p:txBody>
      </p:sp>
      <p:pic>
        <p:nvPicPr>
          <p:cNvPr id="11" name="Grafik 10" descr="Trauriges Gesicht mit einfarbiger Füllung mit einfarbiger Füllung">
            <a:extLst>
              <a:ext uri="{FF2B5EF4-FFF2-40B4-BE49-F238E27FC236}">
                <a16:creationId xmlns:a16="http://schemas.microsoft.com/office/drawing/2014/main" id="{08480BF0-2863-A7E1-2322-582BC8E167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1967270"/>
            <a:ext cx="360000" cy="360000"/>
          </a:xfrm>
          <a:prstGeom prst="rect">
            <a:avLst/>
          </a:prstGeom>
        </p:spPr>
      </p:pic>
      <p:pic>
        <p:nvPicPr>
          <p:cNvPr id="13" name="Grafik 12" descr="Lachendes Gesicht mit einfarbiger Füllung mit einfarbiger Füllung">
            <a:extLst>
              <a:ext uri="{FF2B5EF4-FFF2-40B4-BE49-F238E27FC236}">
                <a16:creationId xmlns:a16="http://schemas.microsoft.com/office/drawing/2014/main" id="{E6A5875E-3D36-0E27-A8C4-37202A9A2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1967270"/>
            <a:ext cx="360000" cy="360000"/>
          </a:xfrm>
          <a:prstGeom prst="rect">
            <a:avLst/>
          </a:prstGeom>
        </p:spPr>
      </p:pic>
      <p:pic>
        <p:nvPicPr>
          <p:cNvPr id="17" name="Grafik 16" descr="Verwirrtes Gesicht mit einfarbiger Füllung mit einfarbiger Füllung">
            <a:extLst>
              <a:ext uri="{FF2B5EF4-FFF2-40B4-BE49-F238E27FC236}">
                <a16:creationId xmlns:a16="http://schemas.microsoft.com/office/drawing/2014/main" id="{8BF8B63D-9C05-29B6-D98F-7C70FC9E4E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1967270"/>
            <a:ext cx="360000" cy="360000"/>
          </a:xfrm>
          <a:prstGeom prst="rect">
            <a:avLst/>
          </a:prstGeom>
        </p:spPr>
      </p:pic>
      <p:pic>
        <p:nvPicPr>
          <p:cNvPr id="18" name="Grafik 17" descr="Trauriges Gesicht mit einfarbiger Füllung mit einfarbiger Füllung">
            <a:extLst>
              <a:ext uri="{FF2B5EF4-FFF2-40B4-BE49-F238E27FC236}">
                <a16:creationId xmlns:a16="http://schemas.microsoft.com/office/drawing/2014/main" id="{479FFCF2-6722-6B82-F9E6-346B19688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2375981"/>
            <a:ext cx="360000" cy="360000"/>
          </a:xfrm>
          <a:prstGeom prst="rect">
            <a:avLst/>
          </a:prstGeom>
        </p:spPr>
      </p:pic>
      <p:pic>
        <p:nvPicPr>
          <p:cNvPr id="19" name="Grafik 18" descr="Lachendes Gesicht mit einfarbiger Füllung mit einfarbiger Füllung">
            <a:extLst>
              <a:ext uri="{FF2B5EF4-FFF2-40B4-BE49-F238E27FC236}">
                <a16:creationId xmlns:a16="http://schemas.microsoft.com/office/drawing/2014/main" id="{EB3AAB78-3568-1F1A-7296-EB4AE6676E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2375981"/>
            <a:ext cx="360000" cy="360000"/>
          </a:xfrm>
          <a:prstGeom prst="rect">
            <a:avLst/>
          </a:prstGeom>
        </p:spPr>
      </p:pic>
      <p:pic>
        <p:nvPicPr>
          <p:cNvPr id="20" name="Grafik 19" descr="Verwirrtes Gesicht mit einfarbiger Füllung mit einfarbiger Füllung">
            <a:extLst>
              <a:ext uri="{FF2B5EF4-FFF2-40B4-BE49-F238E27FC236}">
                <a16:creationId xmlns:a16="http://schemas.microsoft.com/office/drawing/2014/main" id="{69E7305B-EDA5-4D85-B096-A57EFEE1F0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2375981"/>
            <a:ext cx="360000" cy="360000"/>
          </a:xfrm>
          <a:prstGeom prst="rect">
            <a:avLst/>
          </a:prstGeom>
        </p:spPr>
      </p:pic>
      <p:pic>
        <p:nvPicPr>
          <p:cNvPr id="21" name="Grafik 20" descr="Trauriges Gesicht mit einfarbiger Füllung mit einfarbiger Füllung">
            <a:extLst>
              <a:ext uri="{FF2B5EF4-FFF2-40B4-BE49-F238E27FC236}">
                <a16:creationId xmlns:a16="http://schemas.microsoft.com/office/drawing/2014/main" id="{BC713B94-EC0B-CF6E-6F4A-26C775663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2768200"/>
            <a:ext cx="360000" cy="360000"/>
          </a:xfrm>
          <a:prstGeom prst="rect">
            <a:avLst/>
          </a:prstGeom>
        </p:spPr>
      </p:pic>
      <p:pic>
        <p:nvPicPr>
          <p:cNvPr id="22" name="Grafik 21" descr="Lachendes Gesicht mit einfarbiger Füllung mit einfarbiger Füllung">
            <a:extLst>
              <a:ext uri="{FF2B5EF4-FFF2-40B4-BE49-F238E27FC236}">
                <a16:creationId xmlns:a16="http://schemas.microsoft.com/office/drawing/2014/main" id="{7F266AEA-AAFE-D4A4-B9C6-138B0C613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2768200"/>
            <a:ext cx="360000" cy="360000"/>
          </a:xfrm>
          <a:prstGeom prst="rect">
            <a:avLst/>
          </a:prstGeom>
        </p:spPr>
      </p:pic>
      <p:pic>
        <p:nvPicPr>
          <p:cNvPr id="23" name="Grafik 22" descr="Verwirrtes Gesicht mit einfarbiger Füllung mit einfarbiger Füllung">
            <a:extLst>
              <a:ext uri="{FF2B5EF4-FFF2-40B4-BE49-F238E27FC236}">
                <a16:creationId xmlns:a16="http://schemas.microsoft.com/office/drawing/2014/main" id="{9C606ECD-CD2A-505A-7648-1A3B041050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2768200"/>
            <a:ext cx="360000" cy="360000"/>
          </a:xfrm>
          <a:prstGeom prst="rect">
            <a:avLst/>
          </a:prstGeom>
        </p:spPr>
      </p:pic>
      <p:pic>
        <p:nvPicPr>
          <p:cNvPr id="24" name="Grafik 23" descr="Trauriges Gesicht mit einfarbiger Füllung mit einfarbiger Füllung">
            <a:extLst>
              <a:ext uri="{FF2B5EF4-FFF2-40B4-BE49-F238E27FC236}">
                <a16:creationId xmlns:a16="http://schemas.microsoft.com/office/drawing/2014/main" id="{5C41B060-4311-F0D0-2BE0-EEEB80731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3172624"/>
            <a:ext cx="360000" cy="360000"/>
          </a:xfrm>
          <a:prstGeom prst="rect">
            <a:avLst/>
          </a:prstGeom>
        </p:spPr>
      </p:pic>
      <p:pic>
        <p:nvPicPr>
          <p:cNvPr id="25" name="Grafik 24" descr="Lachendes Gesicht mit einfarbiger Füllung mit einfarbiger Füllung">
            <a:extLst>
              <a:ext uri="{FF2B5EF4-FFF2-40B4-BE49-F238E27FC236}">
                <a16:creationId xmlns:a16="http://schemas.microsoft.com/office/drawing/2014/main" id="{1D0F21E4-65D2-AF4D-844E-D5201BF4BF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3172624"/>
            <a:ext cx="360000" cy="360000"/>
          </a:xfrm>
          <a:prstGeom prst="rect">
            <a:avLst/>
          </a:prstGeom>
        </p:spPr>
      </p:pic>
      <p:pic>
        <p:nvPicPr>
          <p:cNvPr id="26" name="Grafik 25" descr="Verwirrtes Gesicht mit einfarbiger Füllung mit einfarbiger Füllung">
            <a:extLst>
              <a:ext uri="{FF2B5EF4-FFF2-40B4-BE49-F238E27FC236}">
                <a16:creationId xmlns:a16="http://schemas.microsoft.com/office/drawing/2014/main" id="{F22E7AEA-450B-FAC7-7249-02DCBE3C58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3172624"/>
            <a:ext cx="360000" cy="360000"/>
          </a:xfrm>
          <a:prstGeom prst="rect">
            <a:avLst/>
          </a:prstGeom>
        </p:spPr>
      </p:pic>
      <p:pic>
        <p:nvPicPr>
          <p:cNvPr id="27" name="Grafik 26" descr="Trauriges Gesicht mit einfarbiger Füllung mit einfarbiger Füllung">
            <a:extLst>
              <a:ext uri="{FF2B5EF4-FFF2-40B4-BE49-F238E27FC236}">
                <a16:creationId xmlns:a16="http://schemas.microsoft.com/office/drawing/2014/main" id="{1A3AC5DC-951C-E61A-2921-4778F7A93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3985332"/>
            <a:ext cx="360000" cy="360000"/>
          </a:xfrm>
          <a:prstGeom prst="rect">
            <a:avLst/>
          </a:prstGeom>
        </p:spPr>
      </p:pic>
      <p:pic>
        <p:nvPicPr>
          <p:cNvPr id="28" name="Grafik 27" descr="Lachendes Gesicht mit einfarbiger Füllung mit einfarbiger Füllung">
            <a:extLst>
              <a:ext uri="{FF2B5EF4-FFF2-40B4-BE49-F238E27FC236}">
                <a16:creationId xmlns:a16="http://schemas.microsoft.com/office/drawing/2014/main" id="{BE547B4A-92E6-1E84-361D-CCDA74C197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3985332"/>
            <a:ext cx="360000" cy="360000"/>
          </a:xfrm>
          <a:prstGeom prst="rect">
            <a:avLst/>
          </a:prstGeom>
        </p:spPr>
      </p:pic>
      <p:pic>
        <p:nvPicPr>
          <p:cNvPr id="29" name="Grafik 28" descr="Verwirrtes Gesicht mit einfarbiger Füllung mit einfarbiger Füllung">
            <a:extLst>
              <a:ext uri="{FF2B5EF4-FFF2-40B4-BE49-F238E27FC236}">
                <a16:creationId xmlns:a16="http://schemas.microsoft.com/office/drawing/2014/main" id="{CF4408AD-CFB9-C5B7-8058-637A345E76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3985332"/>
            <a:ext cx="360000" cy="360000"/>
          </a:xfrm>
          <a:prstGeom prst="rect">
            <a:avLst/>
          </a:prstGeom>
        </p:spPr>
      </p:pic>
      <p:pic>
        <p:nvPicPr>
          <p:cNvPr id="30" name="Grafik 29" descr="Trauriges Gesicht mit einfarbiger Füllung mit einfarbiger Füllung">
            <a:extLst>
              <a:ext uri="{FF2B5EF4-FFF2-40B4-BE49-F238E27FC236}">
                <a16:creationId xmlns:a16="http://schemas.microsoft.com/office/drawing/2014/main" id="{FBF0B238-43E3-856F-1C47-F3DD58092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4395400"/>
            <a:ext cx="360000" cy="360000"/>
          </a:xfrm>
          <a:prstGeom prst="rect">
            <a:avLst/>
          </a:prstGeom>
        </p:spPr>
      </p:pic>
      <p:pic>
        <p:nvPicPr>
          <p:cNvPr id="31" name="Grafik 30" descr="Lachendes Gesicht mit einfarbiger Füllung mit einfarbiger Füllung">
            <a:extLst>
              <a:ext uri="{FF2B5EF4-FFF2-40B4-BE49-F238E27FC236}">
                <a16:creationId xmlns:a16="http://schemas.microsoft.com/office/drawing/2014/main" id="{114F814A-1BCC-9E3C-16A8-5BFEED62FC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4395400"/>
            <a:ext cx="360000" cy="360000"/>
          </a:xfrm>
          <a:prstGeom prst="rect">
            <a:avLst/>
          </a:prstGeom>
        </p:spPr>
      </p:pic>
      <p:pic>
        <p:nvPicPr>
          <p:cNvPr id="32" name="Grafik 31" descr="Verwirrtes Gesicht mit einfarbiger Füllung mit einfarbiger Füllung">
            <a:extLst>
              <a:ext uri="{FF2B5EF4-FFF2-40B4-BE49-F238E27FC236}">
                <a16:creationId xmlns:a16="http://schemas.microsoft.com/office/drawing/2014/main" id="{3AD18443-FF14-6C04-4738-167C5E1622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4395400"/>
            <a:ext cx="360000" cy="360000"/>
          </a:xfrm>
          <a:prstGeom prst="rect">
            <a:avLst/>
          </a:prstGeom>
        </p:spPr>
      </p:pic>
      <p:pic>
        <p:nvPicPr>
          <p:cNvPr id="33" name="Grafik 32" descr="Trauriges Gesicht mit einfarbiger Füllung mit einfarbiger Füllung">
            <a:extLst>
              <a:ext uri="{FF2B5EF4-FFF2-40B4-BE49-F238E27FC236}">
                <a16:creationId xmlns:a16="http://schemas.microsoft.com/office/drawing/2014/main" id="{F764220E-505F-9A4C-6CFC-32CFC8E3BE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4805468"/>
            <a:ext cx="360000" cy="360000"/>
          </a:xfrm>
          <a:prstGeom prst="rect">
            <a:avLst/>
          </a:prstGeom>
        </p:spPr>
      </p:pic>
      <p:pic>
        <p:nvPicPr>
          <p:cNvPr id="34" name="Grafik 33" descr="Lachendes Gesicht mit einfarbiger Füllung mit einfarbiger Füllung">
            <a:extLst>
              <a:ext uri="{FF2B5EF4-FFF2-40B4-BE49-F238E27FC236}">
                <a16:creationId xmlns:a16="http://schemas.microsoft.com/office/drawing/2014/main" id="{F37C1D5E-5C1C-18B1-91E2-DDCE51C260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4805468"/>
            <a:ext cx="360000" cy="360000"/>
          </a:xfrm>
          <a:prstGeom prst="rect">
            <a:avLst/>
          </a:prstGeom>
        </p:spPr>
      </p:pic>
      <p:pic>
        <p:nvPicPr>
          <p:cNvPr id="35" name="Grafik 34" descr="Verwirrtes Gesicht mit einfarbiger Füllung mit einfarbiger Füllung">
            <a:extLst>
              <a:ext uri="{FF2B5EF4-FFF2-40B4-BE49-F238E27FC236}">
                <a16:creationId xmlns:a16="http://schemas.microsoft.com/office/drawing/2014/main" id="{A7B81A4A-5517-513E-737F-2C73E67129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4805468"/>
            <a:ext cx="360000" cy="360000"/>
          </a:xfrm>
          <a:prstGeom prst="rect">
            <a:avLst/>
          </a:prstGeom>
        </p:spPr>
      </p:pic>
      <p:pic>
        <p:nvPicPr>
          <p:cNvPr id="36" name="Grafik 35" descr="Trauriges Gesicht mit einfarbiger Füllung mit einfarbiger Füllung">
            <a:extLst>
              <a:ext uri="{FF2B5EF4-FFF2-40B4-BE49-F238E27FC236}">
                <a16:creationId xmlns:a16="http://schemas.microsoft.com/office/drawing/2014/main" id="{DED30A1D-281E-DB5F-3AF6-5FC65D175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5215536"/>
            <a:ext cx="360000" cy="360000"/>
          </a:xfrm>
          <a:prstGeom prst="rect">
            <a:avLst/>
          </a:prstGeom>
        </p:spPr>
      </p:pic>
      <p:pic>
        <p:nvPicPr>
          <p:cNvPr id="37" name="Grafik 36" descr="Lachendes Gesicht mit einfarbiger Füllung mit einfarbiger Füllung">
            <a:extLst>
              <a:ext uri="{FF2B5EF4-FFF2-40B4-BE49-F238E27FC236}">
                <a16:creationId xmlns:a16="http://schemas.microsoft.com/office/drawing/2014/main" id="{04D9DDC2-8A63-CFE0-2D8F-5DE700A919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5215536"/>
            <a:ext cx="360000" cy="360000"/>
          </a:xfrm>
          <a:prstGeom prst="rect">
            <a:avLst/>
          </a:prstGeom>
        </p:spPr>
      </p:pic>
      <p:pic>
        <p:nvPicPr>
          <p:cNvPr id="38" name="Grafik 37" descr="Verwirrtes Gesicht mit einfarbiger Füllung mit einfarbiger Füllung">
            <a:extLst>
              <a:ext uri="{FF2B5EF4-FFF2-40B4-BE49-F238E27FC236}">
                <a16:creationId xmlns:a16="http://schemas.microsoft.com/office/drawing/2014/main" id="{9E3CE840-5648-0E1D-C63C-FB46D72F65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5215536"/>
            <a:ext cx="360000" cy="360000"/>
          </a:xfrm>
          <a:prstGeom prst="rect">
            <a:avLst/>
          </a:prstGeom>
        </p:spPr>
      </p:pic>
      <p:pic>
        <p:nvPicPr>
          <p:cNvPr id="39" name="Grafik 38" descr="Trauriges Gesicht mit einfarbiger Füllung mit einfarbiger Füllung">
            <a:extLst>
              <a:ext uri="{FF2B5EF4-FFF2-40B4-BE49-F238E27FC236}">
                <a16:creationId xmlns:a16="http://schemas.microsoft.com/office/drawing/2014/main" id="{B56CFC06-D98E-4A3B-79E5-55BCF8E6F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5625604"/>
            <a:ext cx="360000" cy="360000"/>
          </a:xfrm>
          <a:prstGeom prst="rect">
            <a:avLst/>
          </a:prstGeom>
        </p:spPr>
      </p:pic>
      <p:pic>
        <p:nvPicPr>
          <p:cNvPr id="40" name="Grafik 39" descr="Lachendes Gesicht mit einfarbiger Füllung mit einfarbiger Füllung">
            <a:extLst>
              <a:ext uri="{FF2B5EF4-FFF2-40B4-BE49-F238E27FC236}">
                <a16:creationId xmlns:a16="http://schemas.microsoft.com/office/drawing/2014/main" id="{98E49911-33B7-AC85-6CE9-440448399B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5625604"/>
            <a:ext cx="360000" cy="360000"/>
          </a:xfrm>
          <a:prstGeom prst="rect">
            <a:avLst/>
          </a:prstGeom>
        </p:spPr>
      </p:pic>
      <p:pic>
        <p:nvPicPr>
          <p:cNvPr id="41" name="Grafik 40" descr="Verwirrtes Gesicht mit einfarbiger Füllung mit einfarbiger Füllung">
            <a:extLst>
              <a:ext uri="{FF2B5EF4-FFF2-40B4-BE49-F238E27FC236}">
                <a16:creationId xmlns:a16="http://schemas.microsoft.com/office/drawing/2014/main" id="{03FCF0E3-D17A-E6CE-4353-871B63461B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5625604"/>
            <a:ext cx="360000" cy="360000"/>
          </a:xfrm>
          <a:prstGeom prst="rect">
            <a:avLst/>
          </a:prstGeom>
        </p:spPr>
      </p:pic>
      <p:pic>
        <p:nvPicPr>
          <p:cNvPr id="42" name="Grafik 41" descr="Trauriges Gesicht mit einfarbiger Füllung mit einfarbiger Füllung">
            <a:extLst>
              <a:ext uri="{FF2B5EF4-FFF2-40B4-BE49-F238E27FC236}">
                <a16:creationId xmlns:a16="http://schemas.microsoft.com/office/drawing/2014/main" id="{F8A71C5C-FC24-75C1-6170-246ABA2EA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6035672"/>
            <a:ext cx="360000" cy="360000"/>
          </a:xfrm>
          <a:prstGeom prst="rect">
            <a:avLst/>
          </a:prstGeom>
        </p:spPr>
      </p:pic>
      <p:pic>
        <p:nvPicPr>
          <p:cNvPr id="43" name="Grafik 42" descr="Lachendes Gesicht mit einfarbiger Füllung mit einfarbiger Füllung">
            <a:extLst>
              <a:ext uri="{FF2B5EF4-FFF2-40B4-BE49-F238E27FC236}">
                <a16:creationId xmlns:a16="http://schemas.microsoft.com/office/drawing/2014/main" id="{69916BA7-B0FA-7520-0F37-48AC7812C3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6035672"/>
            <a:ext cx="360000" cy="360000"/>
          </a:xfrm>
          <a:prstGeom prst="rect">
            <a:avLst/>
          </a:prstGeom>
        </p:spPr>
      </p:pic>
      <p:pic>
        <p:nvPicPr>
          <p:cNvPr id="44" name="Grafik 43" descr="Verwirrtes Gesicht mit einfarbiger Füllung mit einfarbiger Füllung">
            <a:extLst>
              <a:ext uri="{FF2B5EF4-FFF2-40B4-BE49-F238E27FC236}">
                <a16:creationId xmlns:a16="http://schemas.microsoft.com/office/drawing/2014/main" id="{C096B2C1-1783-93C1-CF1F-BF5E00306D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6035672"/>
            <a:ext cx="360000" cy="360000"/>
          </a:xfrm>
          <a:prstGeom prst="rect">
            <a:avLst/>
          </a:prstGeom>
        </p:spPr>
      </p:pic>
    </p:spTree>
    <p:extLst>
      <p:ext uri="{BB962C8B-B14F-4D97-AF65-F5344CB8AC3E}">
        <p14:creationId xmlns:p14="http://schemas.microsoft.com/office/powerpoint/2010/main" val="130820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Checkliste für den Home-Office-Arbeitsplatz</a:t>
            </a:r>
          </a:p>
        </p:txBody>
      </p:sp>
      <p:graphicFrame>
        <p:nvGraphicFramePr>
          <p:cNvPr id="9" name="Tabelle 9">
            <a:extLst>
              <a:ext uri="{FF2B5EF4-FFF2-40B4-BE49-F238E27FC236}">
                <a16:creationId xmlns:a16="http://schemas.microsoft.com/office/drawing/2014/main" id="{E9CEBDD8-8759-F65F-7634-D81379375FBC}"/>
              </a:ext>
            </a:extLst>
          </p:cNvPr>
          <p:cNvGraphicFramePr>
            <a:graphicFrameLocks noGrp="1"/>
          </p:cNvGraphicFramePr>
          <p:nvPr>
            <p:ph idx="1"/>
            <p:extLst>
              <p:ext uri="{D42A27DB-BD31-4B8C-83A1-F6EECF244321}">
                <p14:modId xmlns:p14="http://schemas.microsoft.com/office/powerpoint/2010/main" val="1131757082"/>
              </p:ext>
            </p:extLst>
          </p:nvPr>
        </p:nvGraphicFramePr>
        <p:xfrm>
          <a:off x="827754" y="1820195"/>
          <a:ext cx="10514014" cy="4250280"/>
        </p:xfrm>
        <a:graphic>
          <a:graphicData uri="http://schemas.openxmlformats.org/drawingml/2006/table">
            <a:tbl>
              <a:tblPr bandRow="1">
                <a:tableStyleId>{5C22544A-7EE6-4342-B048-85BDC9FD1C3A}</a:tableStyleId>
              </a:tblPr>
              <a:tblGrid>
                <a:gridCol w="8158432">
                  <a:extLst>
                    <a:ext uri="{9D8B030D-6E8A-4147-A177-3AD203B41FA5}">
                      <a16:colId xmlns:a16="http://schemas.microsoft.com/office/drawing/2014/main" val="3754290913"/>
                    </a:ext>
                  </a:extLst>
                </a:gridCol>
                <a:gridCol w="785194">
                  <a:extLst>
                    <a:ext uri="{9D8B030D-6E8A-4147-A177-3AD203B41FA5}">
                      <a16:colId xmlns:a16="http://schemas.microsoft.com/office/drawing/2014/main" val="850558297"/>
                    </a:ext>
                  </a:extLst>
                </a:gridCol>
                <a:gridCol w="785194">
                  <a:extLst>
                    <a:ext uri="{9D8B030D-6E8A-4147-A177-3AD203B41FA5}">
                      <a16:colId xmlns:a16="http://schemas.microsoft.com/office/drawing/2014/main" val="3538668533"/>
                    </a:ext>
                  </a:extLst>
                </a:gridCol>
                <a:gridCol w="785194">
                  <a:extLst>
                    <a:ext uri="{9D8B030D-6E8A-4147-A177-3AD203B41FA5}">
                      <a16:colId xmlns:a16="http://schemas.microsoft.com/office/drawing/2014/main" val="3432181684"/>
                    </a:ext>
                  </a:extLst>
                </a:gridCol>
              </a:tblGrid>
              <a:tr h="404418">
                <a:tc gridSpan="4">
                  <a:txBody>
                    <a:bodyPr/>
                    <a:lstStyle/>
                    <a:p>
                      <a:r>
                        <a:rPr lang="de-DE" sz="2000" b="1">
                          <a:solidFill>
                            <a:schemeClr val="bg1"/>
                          </a:solidFill>
                        </a:rPr>
                        <a:t>Die nähere Arbeitsplatzumgebung</a:t>
                      </a:r>
                      <a:br>
                        <a:rPr lang="de-DE" sz="2000" b="1">
                          <a:solidFill>
                            <a:schemeClr val="bg1"/>
                          </a:solidFill>
                        </a:rPr>
                      </a:br>
                      <a:r>
                        <a:rPr lang="de-DE" sz="1500" b="0">
                          <a:solidFill>
                            <a:schemeClr val="bg1"/>
                          </a:solidFill>
                        </a:rPr>
                        <a:t>Dazu bitte auch aufstehen und mit kritischem Blick um den Arbeitsplatz herum und alle üblichen Webe gehen (z.B. zum Drucker, zum Aktenschrank)</a:t>
                      </a:r>
                    </a:p>
                  </a:txBody>
                  <a:tcPr marL="99720" marR="99720" marT="49860" marB="4986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sz="2000"/>
                    </a:p>
                  </a:txBody>
                  <a:tcPr marL="99720" marR="99720" marT="49860" marB="49860"/>
                </a:tc>
                <a:tc hMerge="1">
                  <a:txBody>
                    <a:bodyPr/>
                    <a:lstStyle/>
                    <a:p>
                      <a:endParaRPr lang="de-DE" sz="2000"/>
                    </a:p>
                  </a:txBody>
                  <a:tcPr marL="99720" marR="99720" marT="49860" marB="49860"/>
                </a:tc>
                <a:tc hMerge="1">
                  <a:txBody>
                    <a:bodyPr/>
                    <a:lstStyle/>
                    <a:p>
                      <a:endParaRPr lang="de-DE" sz="2000"/>
                    </a:p>
                  </a:txBody>
                  <a:tcPr marL="99720" marR="99720" marT="49860" marB="49860"/>
                </a:tc>
                <a:extLst>
                  <a:ext uri="{0D108BD9-81ED-4DB2-BD59-A6C34878D82A}">
                    <a16:rowId xmlns:a16="http://schemas.microsoft.com/office/drawing/2014/main" val="2708925381"/>
                  </a:ext>
                </a:extLst>
              </a:tr>
              <a:tr h="0">
                <a:tc>
                  <a:txBody>
                    <a:bodyPr/>
                    <a:lstStyle/>
                    <a:p>
                      <a:r>
                        <a:rPr lang="de-DE" sz="1500"/>
                        <a:t>Kann ich den Bürodrehstuhl problemlos vor und zurück bewegen?</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781652"/>
                  </a:ext>
                </a:extLst>
              </a:tr>
              <a:tr h="0">
                <a:tc>
                  <a:txBody>
                    <a:bodyPr/>
                    <a:lstStyle/>
                    <a:p>
                      <a:r>
                        <a:rPr lang="de-DE" sz="1500"/>
                        <a:t>Gibt es lose Kabel im Fuß- oder Bewegungsraum oder sonstige Stolperfallen (z.B. Teppichränder) oder wackelige/ unsichere Aufstiegshilfen (z.B. Stuhl statt standfeste Leiter/ Tritthocker)?</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14747"/>
                  </a:ext>
                </a:extLst>
              </a:tr>
              <a:tr h="0">
                <a:tc>
                  <a:txBody>
                    <a:bodyPr/>
                    <a:lstStyle/>
                    <a:p>
                      <a:r>
                        <a:rPr lang="de-DE" sz="1500"/>
                        <a:t>Sind Drucker, Regale etc. standfest aufgestellt und auch gut erreichbar?</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685991"/>
                  </a:ext>
                </a:extLst>
              </a:tr>
              <a:tr h="396000">
                <a:tc>
                  <a:txBody>
                    <a:bodyPr/>
                    <a:lstStyle/>
                    <a:p>
                      <a:r>
                        <a:rPr lang="de-DE" sz="1500"/>
                        <a:t>Ist die Beleuchtung für alle meine Aufgaben ausreichend?</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1274000"/>
                  </a:ext>
                </a:extLst>
              </a:tr>
              <a:tr h="404418">
                <a:tc>
                  <a:txBody>
                    <a:bodyPr/>
                    <a:lstStyle/>
                    <a:p>
                      <a:r>
                        <a:rPr lang="de-DE" sz="1500"/>
                        <a:t>Blenden Beleuchtung oder Sonneneinstrahlung?</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9144089"/>
                  </a:ext>
                </a:extLst>
              </a:tr>
              <a:tr h="404418">
                <a:tc>
                  <a:txBody>
                    <a:bodyPr/>
                    <a:lstStyle/>
                    <a:p>
                      <a:r>
                        <a:rPr lang="de-DE" sz="1500"/>
                        <a:t>Gibt es Blendereflexe auf der Bildschirmoberfläche?</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832040"/>
                  </a:ext>
                </a:extLst>
              </a:tr>
              <a:tr h="404418">
                <a:tc>
                  <a:txBody>
                    <a:bodyPr/>
                    <a:lstStyle/>
                    <a:p>
                      <a:r>
                        <a:rPr lang="de-DE" sz="1500"/>
                        <a:t>Friere ich häufig bei der Arbeit oder ist es beständig zu warm?</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1821354"/>
                  </a:ext>
                </a:extLst>
              </a:tr>
              <a:tr h="404418">
                <a:tc>
                  <a:txBody>
                    <a:bodyPr/>
                    <a:lstStyle/>
                    <a:p>
                      <a:r>
                        <a:rPr lang="de-DE" sz="1500"/>
                        <a:t>Gibt es ein Fenster zum Lüften oder ausreichend Frischluftzufuhr?</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1387779"/>
                  </a:ext>
                </a:extLst>
              </a:tr>
            </a:tbl>
          </a:graphicData>
        </a:graphic>
      </p:graphicFrame>
      <p:sp>
        <p:nvSpPr>
          <p:cNvPr id="3" name="Foliennummernplatzhalter 2"/>
          <p:cNvSpPr>
            <a:spLocks noGrp="1"/>
          </p:cNvSpPr>
          <p:nvPr>
            <p:ph type="sldNum" sz="quarter" idx="12"/>
          </p:nvPr>
        </p:nvSpPr>
        <p:spPr/>
        <p:txBody>
          <a:bodyPr/>
          <a:lstStyle/>
          <a:p>
            <a:fld id="{9564BF1B-7A00-4FDB-9ACC-13A0BEC11AB6}" type="slidenum">
              <a:rPr lang="de-DE" smtClean="0"/>
              <a:pPr/>
              <a:t>7</a:t>
            </a:fld>
            <a:endParaRPr lang="de-DE"/>
          </a:p>
        </p:txBody>
      </p:sp>
      <p:pic>
        <p:nvPicPr>
          <p:cNvPr id="11" name="Grafik 10" descr="Trauriges Gesicht mit einfarbiger Füllung mit einfarbiger Füllung">
            <a:extLst>
              <a:ext uri="{FF2B5EF4-FFF2-40B4-BE49-F238E27FC236}">
                <a16:creationId xmlns:a16="http://schemas.microsoft.com/office/drawing/2014/main" id="{08480BF0-2863-A7E1-2322-582BC8E167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2702842"/>
            <a:ext cx="360000" cy="360000"/>
          </a:xfrm>
          <a:prstGeom prst="rect">
            <a:avLst/>
          </a:prstGeom>
        </p:spPr>
      </p:pic>
      <p:pic>
        <p:nvPicPr>
          <p:cNvPr id="13" name="Grafik 12" descr="Lachendes Gesicht mit einfarbiger Füllung mit einfarbiger Füllung">
            <a:extLst>
              <a:ext uri="{FF2B5EF4-FFF2-40B4-BE49-F238E27FC236}">
                <a16:creationId xmlns:a16="http://schemas.microsoft.com/office/drawing/2014/main" id="{E6A5875E-3D36-0E27-A8C4-37202A9A2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2702842"/>
            <a:ext cx="360000" cy="360000"/>
          </a:xfrm>
          <a:prstGeom prst="rect">
            <a:avLst/>
          </a:prstGeom>
        </p:spPr>
      </p:pic>
      <p:pic>
        <p:nvPicPr>
          <p:cNvPr id="17" name="Grafik 16" descr="Verwirrtes Gesicht mit einfarbiger Füllung mit einfarbiger Füllung">
            <a:extLst>
              <a:ext uri="{FF2B5EF4-FFF2-40B4-BE49-F238E27FC236}">
                <a16:creationId xmlns:a16="http://schemas.microsoft.com/office/drawing/2014/main" id="{8BF8B63D-9C05-29B6-D98F-7C70FC9E4E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2702842"/>
            <a:ext cx="360000" cy="360000"/>
          </a:xfrm>
          <a:prstGeom prst="rect">
            <a:avLst/>
          </a:prstGeom>
        </p:spPr>
      </p:pic>
      <p:pic>
        <p:nvPicPr>
          <p:cNvPr id="18" name="Grafik 17" descr="Trauriges Gesicht mit einfarbiger Füllung mit einfarbiger Füllung">
            <a:extLst>
              <a:ext uri="{FF2B5EF4-FFF2-40B4-BE49-F238E27FC236}">
                <a16:creationId xmlns:a16="http://schemas.microsoft.com/office/drawing/2014/main" id="{479FFCF2-6722-6B82-F9E6-346B19688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3195777"/>
            <a:ext cx="360000" cy="360000"/>
          </a:xfrm>
          <a:prstGeom prst="rect">
            <a:avLst/>
          </a:prstGeom>
        </p:spPr>
      </p:pic>
      <p:pic>
        <p:nvPicPr>
          <p:cNvPr id="19" name="Grafik 18" descr="Lachendes Gesicht mit einfarbiger Füllung mit einfarbiger Füllung">
            <a:extLst>
              <a:ext uri="{FF2B5EF4-FFF2-40B4-BE49-F238E27FC236}">
                <a16:creationId xmlns:a16="http://schemas.microsoft.com/office/drawing/2014/main" id="{EB3AAB78-3568-1F1A-7296-EB4AE6676E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3195777"/>
            <a:ext cx="360000" cy="360000"/>
          </a:xfrm>
          <a:prstGeom prst="rect">
            <a:avLst/>
          </a:prstGeom>
        </p:spPr>
      </p:pic>
      <p:pic>
        <p:nvPicPr>
          <p:cNvPr id="20" name="Grafik 19" descr="Verwirrtes Gesicht mit einfarbiger Füllung mit einfarbiger Füllung">
            <a:extLst>
              <a:ext uri="{FF2B5EF4-FFF2-40B4-BE49-F238E27FC236}">
                <a16:creationId xmlns:a16="http://schemas.microsoft.com/office/drawing/2014/main" id="{69E7305B-EDA5-4D85-B096-A57EFEE1F0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3195777"/>
            <a:ext cx="360000" cy="360000"/>
          </a:xfrm>
          <a:prstGeom prst="rect">
            <a:avLst/>
          </a:prstGeom>
        </p:spPr>
      </p:pic>
      <p:pic>
        <p:nvPicPr>
          <p:cNvPr id="21" name="Grafik 20" descr="Trauriges Gesicht mit einfarbiger Füllung mit einfarbiger Füllung">
            <a:extLst>
              <a:ext uri="{FF2B5EF4-FFF2-40B4-BE49-F238E27FC236}">
                <a16:creationId xmlns:a16="http://schemas.microsoft.com/office/drawing/2014/main" id="{BC713B94-EC0B-CF6E-6F4A-26C775663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3684247"/>
            <a:ext cx="360000" cy="360000"/>
          </a:xfrm>
          <a:prstGeom prst="rect">
            <a:avLst/>
          </a:prstGeom>
        </p:spPr>
      </p:pic>
      <p:pic>
        <p:nvPicPr>
          <p:cNvPr id="22" name="Grafik 21" descr="Lachendes Gesicht mit einfarbiger Füllung mit einfarbiger Füllung">
            <a:extLst>
              <a:ext uri="{FF2B5EF4-FFF2-40B4-BE49-F238E27FC236}">
                <a16:creationId xmlns:a16="http://schemas.microsoft.com/office/drawing/2014/main" id="{7F266AEA-AAFE-D4A4-B9C6-138B0C613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3684247"/>
            <a:ext cx="360000" cy="360000"/>
          </a:xfrm>
          <a:prstGeom prst="rect">
            <a:avLst/>
          </a:prstGeom>
        </p:spPr>
      </p:pic>
      <p:pic>
        <p:nvPicPr>
          <p:cNvPr id="23" name="Grafik 22" descr="Verwirrtes Gesicht mit einfarbiger Füllung mit einfarbiger Füllung">
            <a:extLst>
              <a:ext uri="{FF2B5EF4-FFF2-40B4-BE49-F238E27FC236}">
                <a16:creationId xmlns:a16="http://schemas.microsoft.com/office/drawing/2014/main" id="{9C606ECD-CD2A-505A-7648-1A3B041050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3684247"/>
            <a:ext cx="360000" cy="360000"/>
          </a:xfrm>
          <a:prstGeom prst="rect">
            <a:avLst/>
          </a:prstGeom>
        </p:spPr>
      </p:pic>
      <p:pic>
        <p:nvPicPr>
          <p:cNvPr id="24" name="Grafik 23" descr="Trauriges Gesicht mit einfarbiger Füllung mit einfarbiger Füllung">
            <a:extLst>
              <a:ext uri="{FF2B5EF4-FFF2-40B4-BE49-F238E27FC236}">
                <a16:creationId xmlns:a16="http://schemas.microsoft.com/office/drawing/2014/main" id="{5C41B060-4311-F0D0-2BE0-EEEB80731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4088671"/>
            <a:ext cx="360000" cy="360000"/>
          </a:xfrm>
          <a:prstGeom prst="rect">
            <a:avLst/>
          </a:prstGeom>
        </p:spPr>
      </p:pic>
      <p:pic>
        <p:nvPicPr>
          <p:cNvPr id="25" name="Grafik 24" descr="Lachendes Gesicht mit einfarbiger Füllung mit einfarbiger Füllung">
            <a:extLst>
              <a:ext uri="{FF2B5EF4-FFF2-40B4-BE49-F238E27FC236}">
                <a16:creationId xmlns:a16="http://schemas.microsoft.com/office/drawing/2014/main" id="{1D0F21E4-65D2-AF4D-844E-D5201BF4BF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4088671"/>
            <a:ext cx="360000" cy="360000"/>
          </a:xfrm>
          <a:prstGeom prst="rect">
            <a:avLst/>
          </a:prstGeom>
        </p:spPr>
      </p:pic>
      <p:pic>
        <p:nvPicPr>
          <p:cNvPr id="26" name="Grafik 25" descr="Verwirrtes Gesicht mit einfarbiger Füllung mit einfarbiger Füllung">
            <a:extLst>
              <a:ext uri="{FF2B5EF4-FFF2-40B4-BE49-F238E27FC236}">
                <a16:creationId xmlns:a16="http://schemas.microsoft.com/office/drawing/2014/main" id="{F22E7AEA-450B-FAC7-7249-02DCBE3C58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4088671"/>
            <a:ext cx="360000" cy="360000"/>
          </a:xfrm>
          <a:prstGeom prst="rect">
            <a:avLst/>
          </a:prstGeom>
        </p:spPr>
      </p:pic>
      <p:pic>
        <p:nvPicPr>
          <p:cNvPr id="27" name="Grafik 26" descr="Trauriges Gesicht mit einfarbiger Füllung mit einfarbiger Füllung">
            <a:extLst>
              <a:ext uri="{FF2B5EF4-FFF2-40B4-BE49-F238E27FC236}">
                <a16:creationId xmlns:a16="http://schemas.microsoft.com/office/drawing/2014/main" id="{1A3AC5DC-951C-E61A-2921-4778F7A93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4480271"/>
            <a:ext cx="360000" cy="360000"/>
          </a:xfrm>
          <a:prstGeom prst="rect">
            <a:avLst/>
          </a:prstGeom>
        </p:spPr>
      </p:pic>
      <p:pic>
        <p:nvPicPr>
          <p:cNvPr id="28" name="Grafik 27" descr="Lachendes Gesicht mit einfarbiger Füllung mit einfarbiger Füllung">
            <a:extLst>
              <a:ext uri="{FF2B5EF4-FFF2-40B4-BE49-F238E27FC236}">
                <a16:creationId xmlns:a16="http://schemas.microsoft.com/office/drawing/2014/main" id="{BE547B4A-92E6-1E84-361D-CCDA74C197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4480271"/>
            <a:ext cx="360000" cy="360000"/>
          </a:xfrm>
          <a:prstGeom prst="rect">
            <a:avLst/>
          </a:prstGeom>
        </p:spPr>
      </p:pic>
      <p:pic>
        <p:nvPicPr>
          <p:cNvPr id="29" name="Grafik 28" descr="Verwirrtes Gesicht mit einfarbiger Füllung mit einfarbiger Füllung">
            <a:extLst>
              <a:ext uri="{FF2B5EF4-FFF2-40B4-BE49-F238E27FC236}">
                <a16:creationId xmlns:a16="http://schemas.microsoft.com/office/drawing/2014/main" id="{CF4408AD-CFB9-C5B7-8058-637A345E76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4480271"/>
            <a:ext cx="360000" cy="360000"/>
          </a:xfrm>
          <a:prstGeom prst="rect">
            <a:avLst/>
          </a:prstGeom>
        </p:spPr>
      </p:pic>
      <p:pic>
        <p:nvPicPr>
          <p:cNvPr id="30" name="Grafik 29" descr="Trauriges Gesicht mit einfarbiger Füllung mit einfarbiger Füllung">
            <a:extLst>
              <a:ext uri="{FF2B5EF4-FFF2-40B4-BE49-F238E27FC236}">
                <a16:creationId xmlns:a16="http://schemas.microsoft.com/office/drawing/2014/main" id="{FBF0B238-43E3-856F-1C47-F3DD58092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4890339"/>
            <a:ext cx="360000" cy="360000"/>
          </a:xfrm>
          <a:prstGeom prst="rect">
            <a:avLst/>
          </a:prstGeom>
        </p:spPr>
      </p:pic>
      <p:pic>
        <p:nvPicPr>
          <p:cNvPr id="31" name="Grafik 30" descr="Lachendes Gesicht mit einfarbiger Füllung mit einfarbiger Füllung">
            <a:extLst>
              <a:ext uri="{FF2B5EF4-FFF2-40B4-BE49-F238E27FC236}">
                <a16:creationId xmlns:a16="http://schemas.microsoft.com/office/drawing/2014/main" id="{114F814A-1BCC-9E3C-16A8-5BFEED62FC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4890339"/>
            <a:ext cx="360000" cy="360000"/>
          </a:xfrm>
          <a:prstGeom prst="rect">
            <a:avLst/>
          </a:prstGeom>
        </p:spPr>
      </p:pic>
      <p:pic>
        <p:nvPicPr>
          <p:cNvPr id="32" name="Grafik 31" descr="Verwirrtes Gesicht mit einfarbiger Füllung mit einfarbiger Füllung">
            <a:extLst>
              <a:ext uri="{FF2B5EF4-FFF2-40B4-BE49-F238E27FC236}">
                <a16:creationId xmlns:a16="http://schemas.microsoft.com/office/drawing/2014/main" id="{3AD18443-FF14-6C04-4738-167C5E1622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4890339"/>
            <a:ext cx="360000" cy="360000"/>
          </a:xfrm>
          <a:prstGeom prst="rect">
            <a:avLst/>
          </a:prstGeom>
        </p:spPr>
      </p:pic>
      <p:pic>
        <p:nvPicPr>
          <p:cNvPr id="33" name="Grafik 32" descr="Trauriges Gesicht mit einfarbiger Füllung mit einfarbiger Füllung">
            <a:extLst>
              <a:ext uri="{FF2B5EF4-FFF2-40B4-BE49-F238E27FC236}">
                <a16:creationId xmlns:a16="http://schemas.microsoft.com/office/drawing/2014/main" id="{F764220E-505F-9A4C-6CFC-32CFC8E3BE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5300407"/>
            <a:ext cx="360000" cy="360000"/>
          </a:xfrm>
          <a:prstGeom prst="rect">
            <a:avLst/>
          </a:prstGeom>
        </p:spPr>
      </p:pic>
      <p:pic>
        <p:nvPicPr>
          <p:cNvPr id="34" name="Grafik 33" descr="Lachendes Gesicht mit einfarbiger Füllung mit einfarbiger Füllung">
            <a:extLst>
              <a:ext uri="{FF2B5EF4-FFF2-40B4-BE49-F238E27FC236}">
                <a16:creationId xmlns:a16="http://schemas.microsoft.com/office/drawing/2014/main" id="{F37C1D5E-5C1C-18B1-91E2-DDCE51C260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5300407"/>
            <a:ext cx="360000" cy="360000"/>
          </a:xfrm>
          <a:prstGeom prst="rect">
            <a:avLst/>
          </a:prstGeom>
        </p:spPr>
      </p:pic>
      <p:pic>
        <p:nvPicPr>
          <p:cNvPr id="35" name="Grafik 34" descr="Verwirrtes Gesicht mit einfarbiger Füllung mit einfarbiger Füllung">
            <a:extLst>
              <a:ext uri="{FF2B5EF4-FFF2-40B4-BE49-F238E27FC236}">
                <a16:creationId xmlns:a16="http://schemas.microsoft.com/office/drawing/2014/main" id="{A7B81A4A-5517-513E-737F-2C73E67129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5300407"/>
            <a:ext cx="360000" cy="360000"/>
          </a:xfrm>
          <a:prstGeom prst="rect">
            <a:avLst/>
          </a:prstGeom>
        </p:spPr>
      </p:pic>
      <p:pic>
        <p:nvPicPr>
          <p:cNvPr id="36" name="Grafik 35" descr="Trauriges Gesicht mit einfarbiger Füllung mit einfarbiger Füllung">
            <a:extLst>
              <a:ext uri="{FF2B5EF4-FFF2-40B4-BE49-F238E27FC236}">
                <a16:creationId xmlns:a16="http://schemas.microsoft.com/office/drawing/2014/main" id="{DED30A1D-281E-DB5F-3AF6-5FC65D175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5710475"/>
            <a:ext cx="360000" cy="360000"/>
          </a:xfrm>
          <a:prstGeom prst="rect">
            <a:avLst/>
          </a:prstGeom>
        </p:spPr>
      </p:pic>
      <p:pic>
        <p:nvPicPr>
          <p:cNvPr id="37" name="Grafik 36" descr="Lachendes Gesicht mit einfarbiger Füllung mit einfarbiger Füllung">
            <a:extLst>
              <a:ext uri="{FF2B5EF4-FFF2-40B4-BE49-F238E27FC236}">
                <a16:creationId xmlns:a16="http://schemas.microsoft.com/office/drawing/2014/main" id="{04D9DDC2-8A63-CFE0-2D8F-5DE700A919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5710475"/>
            <a:ext cx="360000" cy="360000"/>
          </a:xfrm>
          <a:prstGeom prst="rect">
            <a:avLst/>
          </a:prstGeom>
        </p:spPr>
      </p:pic>
      <p:pic>
        <p:nvPicPr>
          <p:cNvPr id="38" name="Grafik 37" descr="Verwirrtes Gesicht mit einfarbiger Füllung mit einfarbiger Füllung">
            <a:extLst>
              <a:ext uri="{FF2B5EF4-FFF2-40B4-BE49-F238E27FC236}">
                <a16:creationId xmlns:a16="http://schemas.microsoft.com/office/drawing/2014/main" id="{9E3CE840-5648-0E1D-C63C-FB46D72F65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5710475"/>
            <a:ext cx="360000" cy="360000"/>
          </a:xfrm>
          <a:prstGeom prst="rect">
            <a:avLst/>
          </a:prstGeom>
        </p:spPr>
      </p:pic>
    </p:spTree>
    <p:extLst>
      <p:ext uri="{BB962C8B-B14F-4D97-AF65-F5344CB8AC3E}">
        <p14:creationId xmlns:p14="http://schemas.microsoft.com/office/powerpoint/2010/main" val="229021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Checkliste für den Home-Office-Arbeitsplatz</a:t>
            </a:r>
          </a:p>
        </p:txBody>
      </p:sp>
      <p:graphicFrame>
        <p:nvGraphicFramePr>
          <p:cNvPr id="9" name="Tabelle 9">
            <a:extLst>
              <a:ext uri="{FF2B5EF4-FFF2-40B4-BE49-F238E27FC236}">
                <a16:creationId xmlns:a16="http://schemas.microsoft.com/office/drawing/2014/main" id="{E9CEBDD8-8759-F65F-7634-D81379375FBC}"/>
              </a:ext>
            </a:extLst>
          </p:cNvPr>
          <p:cNvGraphicFramePr>
            <a:graphicFrameLocks noGrp="1"/>
          </p:cNvGraphicFramePr>
          <p:nvPr>
            <p:ph idx="1"/>
            <p:extLst>
              <p:ext uri="{D42A27DB-BD31-4B8C-83A1-F6EECF244321}">
                <p14:modId xmlns:p14="http://schemas.microsoft.com/office/powerpoint/2010/main" val="2147970802"/>
              </p:ext>
            </p:extLst>
          </p:nvPr>
        </p:nvGraphicFramePr>
        <p:xfrm>
          <a:off x="815722" y="1789758"/>
          <a:ext cx="10514014" cy="4449516"/>
        </p:xfrm>
        <a:graphic>
          <a:graphicData uri="http://schemas.openxmlformats.org/drawingml/2006/table">
            <a:tbl>
              <a:tblPr bandRow="1">
                <a:tableStyleId>{5C22544A-7EE6-4342-B048-85BDC9FD1C3A}</a:tableStyleId>
              </a:tblPr>
              <a:tblGrid>
                <a:gridCol w="8158432">
                  <a:extLst>
                    <a:ext uri="{9D8B030D-6E8A-4147-A177-3AD203B41FA5}">
                      <a16:colId xmlns:a16="http://schemas.microsoft.com/office/drawing/2014/main" val="3754290913"/>
                    </a:ext>
                  </a:extLst>
                </a:gridCol>
                <a:gridCol w="785194">
                  <a:extLst>
                    <a:ext uri="{9D8B030D-6E8A-4147-A177-3AD203B41FA5}">
                      <a16:colId xmlns:a16="http://schemas.microsoft.com/office/drawing/2014/main" val="850558297"/>
                    </a:ext>
                  </a:extLst>
                </a:gridCol>
                <a:gridCol w="785194">
                  <a:extLst>
                    <a:ext uri="{9D8B030D-6E8A-4147-A177-3AD203B41FA5}">
                      <a16:colId xmlns:a16="http://schemas.microsoft.com/office/drawing/2014/main" val="3538668533"/>
                    </a:ext>
                  </a:extLst>
                </a:gridCol>
                <a:gridCol w="785194">
                  <a:extLst>
                    <a:ext uri="{9D8B030D-6E8A-4147-A177-3AD203B41FA5}">
                      <a16:colId xmlns:a16="http://schemas.microsoft.com/office/drawing/2014/main" val="3432181684"/>
                    </a:ext>
                  </a:extLst>
                </a:gridCol>
              </a:tblGrid>
              <a:tr h="404418">
                <a:tc gridSpan="4">
                  <a:txBody>
                    <a:bodyPr/>
                    <a:lstStyle/>
                    <a:p>
                      <a:r>
                        <a:rPr lang="de-DE" sz="1800" b="1">
                          <a:solidFill>
                            <a:schemeClr val="bg1"/>
                          </a:solidFill>
                        </a:rPr>
                        <a:t>Elektrogeräte</a:t>
                      </a:r>
                      <a:endParaRPr lang="de-DE" sz="2000" b="1">
                        <a:solidFill>
                          <a:schemeClr val="bg1"/>
                        </a:solidFill>
                      </a:endParaRPr>
                    </a:p>
                  </a:txBody>
                  <a:tcPr marL="99720" marR="99720" marT="49860" marB="4986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sz="2000"/>
                    </a:p>
                  </a:txBody>
                  <a:tcPr marL="99720" marR="99720" marT="49860" marB="49860"/>
                </a:tc>
                <a:tc hMerge="1">
                  <a:txBody>
                    <a:bodyPr/>
                    <a:lstStyle/>
                    <a:p>
                      <a:endParaRPr lang="de-DE" sz="2000"/>
                    </a:p>
                  </a:txBody>
                  <a:tcPr marL="99720" marR="99720" marT="49860" marB="49860"/>
                </a:tc>
                <a:tc hMerge="1">
                  <a:txBody>
                    <a:bodyPr/>
                    <a:lstStyle/>
                    <a:p>
                      <a:endParaRPr lang="de-DE" sz="2000"/>
                    </a:p>
                  </a:txBody>
                  <a:tcPr marL="99720" marR="99720" marT="49860" marB="49860"/>
                </a:tc>
                <a:extLst>
                  <a:ext uri="{0D108BD9-81ED-4DB2-BD59-A6C34878D82A}">
                    <a16:rowId xmlns:a16="http://schemas.microsoft.com/office/drawing/2014/main" val="2708925381"/>
                  </a:ext>
                </a:extLst>
              </a:tr>
              <a:tr h="0">
                <a:tc>
                  <a:txBody>
                    <a:bodyPr/>
                    <a:lstStyle/>
                    <a:p>
                      <a:r>
                        <a:rPr lang="de-DE" sz="1500"/>
                        <a:t>Keine unbeschädigten Kabel oder Stecker?</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5781652"/>
                  </a:ext>
                </a:extLst>
              </a:tr>
              <a:tr h="0">
                <a:tc>
                  <a:txBody>
                    <a:bodyPr/>
                    <a:lstStyle/>
                    <a:p>
                      <a:r>
                        <a:rPr lang="de-DE" sz="1500"/>
                        <a:t>Kabel nicht eingeklemmt oder geknickt?</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1814747"/>
                  </a:ext>
                </a:extLst>
              </a:tr>
              <a:tr h="0">
                <a:tc>
                  <a:txBody>
                    <a:bodyPr/>
                    <a:lstStyle/>
                    <a:p>
                      <a:r>
                        <a:rPr lang="de-DE" sz="1500"/>
                        <a:t>Lüfter (PC. Drucker) sind nicht verstellt oder werden ab und an ausgeschaltet?</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3685991"/>
                  </a:ext>
                </a:extLst>
              </a:tr>
              <a:tr h="396000">
                <a:tc>
                  <a:txBody>
                    <a:bodyPr/>
                    <a:lstStyle/>
                    <a:p>
                      <a:r>
                        <a:rPr lang="de-DE" sz="1500"/>
                        <a:t>Hitzestau durch zugestellte Geräte und/oder Dauerbetrieb?</a:t>
                      </a: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51274000"/>
                  </a:ext>
                </a:extLst>
              </a:tr>
              <a:tr h="404418">
                <a:tc gridSpan="4">
                  <a:txBody>
                    <a:bodyPr/>
                    <a:lstStyle/>
                    <a:p>
                      <a:pPr marL="0" algn="l" defTabSz="914400" rtl="0" eaLnBrk="1" latinLnBrk="0" hangingPunct="1"/>
                      <a:r>
                        <a:rPr lang="de-DE" sz="1800" b="1" kern="1200">
                          <a:solidFill>
                            <a:schemeClr val="lt1"/>
                          </a:solidFill>
                          <a:latin typeface="+mn-lt"/>
                          <a:ea typeface="+mn-ea"/>
                          <a:cs typeface="+mn-cs"/>
                        </a:rPr>
                        <a:t>Achtsamkeit für sich</a:t>
                      </a:r>
                      <a:endParaRPr lang="de-DE" sz="2000" b="1" kern="1200">
                        <a:solidFill>
                          <a:schemeClr val="lt1"/>
                        </a:solidFill>
                        <a:latin typeface="+mn-lt"/>
                        <a:ea typeface="+mn-ea"/>
                        <a:cs typeface="+mn-cs"/>
                      </a:endParaRPr>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de-DE" sz="2000"/>
                    </a:p>
                  </a:txBody>
                  <a:tcPr marL="99720" marR="99720" marT="49860" marB="49860"/>
                </a:tc>
                <a:tc hMerge="1">
                  <a:txBody>
                    <a:bodyPr/>
                    <a:lstStyle/>
                    <a:p>
                      <a:endParaRPr lang="de-DE" sz="2000"/>
                    </a:p>
                  </a:txBody>
                  <a:tcPr marL="99720" marR="99720" marT="49860" marB="49860"/>
                </a:tc>
                <a:tc hMerge="1">
                  <a:txBody>
                    <a:bodyPr/>
                    <a:lstStyle/>
                    <a:p>
                      <a:endParaRPr lang="de-DE" sz="2000"/>
                    </a:p>
                  </a:txBody>
                  <a:tcPr marL="99720" marR="99720" marT="49860" marB="49860"/>
                </a:tc>
                <a:extLst>
                  <a:ext uri="{0D108BD9-81ED-4DB2-BD59-A6C34878D82A}">
                    <a16:rowId xmlns:a16="http://schemas.microsoft.com/office/drawing/2014/main" val="3197261387"/>
                  </a:ext>
                </a:extLst>
              </a:tr>
              <a:tr h="404418">
                <a:tc>
                  <a:txBody>
                    <a:bodyPr/>
                    <a:lstStyle/>
                    <a:p>
                      <a:r>
                        <a:rPr lang="de-DE" sz="1500"/>
                        <a:t>Passt meine Arbeitsorganisation (Uhrzeit, Arbeitsdauer, keine Störungen) für meine Aufgabe?</a:t>
                      </a:r>
                    </a:p>
                  </a:txBody>
                  <a:tcPr marL="99720" marR="99720" marT="49860" marB="4986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9144089"/>
                  </a:ext>
                </a:extLst>
              </a:tr>
              <a:tr h="404418">
                <a:tc>
                  <a:txBody>
                    <a:bodyPr/>
                    <a:lstStyle/>
                    <a:p>
                      <a:r>
                        <a:rPr lang="de-DE" sz="1500"/>
                        <a:t>Mache ich bewusst und regelmäßig ausreichende Pausen?</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832040"/>
                  </a:ext>
                </a:extLst>
              </a:tr>
              <a:tr h="404418">
                <a:tc>
                  <a:txBody>
                    <a:bodyPr/>
                    <a:lstStyle/>
                    <a:p>
                      <a:r>
                        <a:rPr lang="de-DE" sz="1500"/>
                        <a:t>Sorge ich für bewussten Ausgleich zu bekannten Belastungssituationen?</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1821354"/>
                  </a:ext>
                </a:extLst>
              </a:tr>
              <a:tr h="404418">
                <a:tc>
                  <a:txBody>
                    <a:bodyPr/>
                    <a:lstStyle/>
                    <a:p>
                      <a:r>
                        <a:rPr lang="de-DE" sz="1500"/>
                        <a:t>Haben sich mir bekannte Belastungssituationen seit dem letzten Check negativ verändert?</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1387779"/>
                  </a:ext>
                </a:extLst>
              </a:tr>
              <a:tr h="404418">
                <a:tc>
                  <a:txBody>
                    <a:bodyPr/>
                    <a:lstStyle/>
                    <a:p>
                      <a:r>
                        <a:rPr lang="de-DE" sz="1500"/>
                        <a:t>Werde ich durch Gegenstände auf der Arbeitsfläche beständig behindert/ gestört?</a:t>
                      </a:r>
                    </a:p>
                  </a:txBody>
                  <a:tcPr marL="99720" marR="99720" marT="49860" marB="4986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de-DE" sz="2000"/>
                    </a:p>
                  </a:txBody>
                  <a:tcPr marL="99720" marR="99720" marT="49860" marB="498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4693922"/>
                  </a:ext>
                </a:extLst>
              </a:tr>
            </a:tbl>
          </a:graphicData>
        </a:graphic>
      </p:graphicFrame>
      <p:sp>
        <p:nvSpPr>
          <p:cNvPr id="3" name="Foliennummernplatzhalter 2"/>
          <p:cNvSpPr>
            <a:spLocks noGrp="1"/>
          </p:cNvSpPr>
          <p:nvPr>
            <p:ph type="sldNum" sz="quarter" idx="12"/>
          </p:nvPr>
        </p:nvSpPr>
        <p:spPr/>
        <p:txBody>
          <a:bodyPr/>
          <a:lstStyle/>
          <a:p>
            <a:fld id="{9564BF1B-7A00-4FDB-9ACC-13A0BEC11AB6}" type="slidenum">
              <a:rPr lang="de-DE" smtClean="0"/>
              <a:pPr/>
              <a:t>8</a:t>
            </a:fld>
            <a:endParaRPr lang="de-DE"/>
          </a:p>
        </p:txBody>
      </p:sp>
      <p:pic>
        <p:nvPicPr>
          <p:cNvPr id="11" name="Grafik 10" descr="Trauriges Gesicht mit einfarbiger Füllung mit einfarbiger Füllung">
            <a:extLst>
              <a:ext uri="{FF2B5EF4-FFF2-40B4-BE49-F238E27FC236}">
                <a16:creationId xmlns:a16="http://schemas.microsoft.com/office/drawing/2014/main" id="{08480BF0-2863-A7E1-2322-582BC8E167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2219942"/>
            <a:ext cx="360000" cy="360000"/>
          </a:xfrm>
          <a:prstGeom prst="rect">
            <a:avLst/>
          </a:prstGeom>
        </p:spPr>
      </p:pic>
      <p:pic>
        <p:nvPicPr>
          <p:cNvPr id="13" name="Grafik 12" descr="Lachendes Gesicht mit einfarbiger Füllung mit einfarbiger Füllung">
            <a:extLst>
              <a:ext uri="{FF2B5EF4-FFF2-40B4-BE49-F238E27FC236}">
                <a16:creationId xmlns:a16="http://schemas.microsoft.com/office/drawing/2014/main" id="{E6A5875E-3D36-0E27-A8C4-37202A9A2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2219942"/>
            <a:ext cx="360000" cy="360000"/>
          </a:xfrm>
          <a:prstGeom prst="rect">
            <a:avLst/>
          </a:prstGeom>
        </p:spPr>
      </p:pic>
      <p:pic>
        <p:nvPicPr>
          <p:cNvPr id="17" name="Grafik 16" descr="Verwirrtes Gesicht mit einfarbiger Füllung mit einfarbiger Füllung">
            <a:extLst>
              <a:ext uri="{FF2B5EF4-FFF2-40B4-BE49-F238E27FC236}">
                <a16:creationId xmlns:a16="http://schemas.microsoft.com/office/drawing/2014/main" id="{8BF8B63D-9C05-29B6-D98F-7C70FC9E4E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2219942"/>
            <a:ext cx="360000" cy="360000"/>
          </a:xfrm>
          <a:prstGeom prst="rect">
            <a:avLst/>
          </a:prstGeom>
        </p:spPr>
      </p:pic>
      <p:pic>
        <p:nvPicPr>
          <p:cNvPr id="18" name="Grafik 17" descr="Trauriges Gesicht mit einfarbiger Füllung mit einfarbiger Füllung">
            <a:extLst>
              <a:ext uri="{FF2B5EF4-FFF2-40B4-BE49-F238E27FC236}">
                <a16:creationId xmlns:a16="http://schemas.microsoft.com/office/drawing/2014/main" id="{479FFCF2-6722-6B82-F9E6-346B196880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2628653"/>
            <a:ext cx="360000" cy="360000"/>
          </a:xfrm>
          <a:prstGeom prst="rect">
            <a:avLst/>
          </a:prstGeom>
        </p:spPr>
      </p:pic>
      <p:pic>
        <p:nvPicPr>
          <p:cNvPr id="19" name="Grafik 18" descr="Lachendes Gesicht mit einfarbiger Füllung mit einfarbiger Füllung">
            <a:extLst>
              <a:ext uri="{FF2B5EF4-FFF2-40B4-BE49-F238E27FC236}">
                <a16:creationId xmlns:a16="http://schemas.microsoft.com/office/drawing/2014/main" id="{EB3AAB78-3568-1F1A-7296-EB4AE6676E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2628653"/>
            <a:ext cx="360000" cy="360000"/>
          </a:xfrm>
          <a:prstGeom prst="rect">
            <a:avLst/>
          </a:prstGeom>
        </p:spPr>
      </p:pic>
      <p:pic>
        <p:nvPicPr>
          <p:cNvPr id="20" name="Grafik 19" descr="Verwirrtes Gesicht mit einfarbiger Füllung mit einfarbiger Füllung">
            <a:extLst>
              <a:ext uri="{FF2B5EF4-FFF2-40B4-BE49-F238E27FC236}">
                <a16:creationId xmlns:a16="http://schemas.microsoft.com/office/drawing/2014/main" id="{69E7305B-EDA5-4D85-B096-A57EFEE1F0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2628653"/>
            <a:ext cx="360000" cy="360000"/>
          </a:xfrm>
          <a:prstGeom prst="rect">
            <a:avLst/>
          </a:prstGeom>
        </p:spPr>
      </p:pic>
      <p:pic>
        <p:nvPicPr>
          <p:cNvPr id="21" name="Grafik 20" descr="Trauriges Gesicht mit einfarbiger Füllung mit einfarbiger Füllung">
            <a:extLst>
              <a:ext uri="{FF2B5EF4-FFF2-40B4-BE49-F238E27FC236}">
                <a16:creationId xmlns:a16="http://schemas.microsoft.com/office/drawing/2014/main" id="{BC713B94-EC0B-CF6E-6F4A-26C7756639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3020872"/>
            <a:ext cx="360000" cy="360000"/>
          </a:xfrm>
          <a:prstGeom prst="rect">
            <a:avLst/>
          </a:prstGeom>
        </p:spPr>
      </p:pic>
      <p:pic>
        <p:nvPicPr>
          <p:cNvPr id="22" name="Grafik 21" descr="Lachendes Gesicht mit einfarbiger Füllung mit einfarbiger Füllung">
            <a:extLst>
              <a:ext uri="{FF2B5EF4-FFF2-40B4-BE49-F238E27FC236}">
                <a16:creationId xmlns:a16="http://schemas.microsoft.com/office/drawing/2014/main" id="{7F266AEA-AAFE-D4A4-B9C6-138B0C613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3020872"/>
            <a:ext cx="360000" cy="360000"/>
          </a:xfrm>
          <a:prstGeom prst="rect">
            <a:avLst/>
          </a:prstGeom>
        </p:spPr>
      </p:pic>
      <p:pic>
        <p:nvPicPr>
          <p:cNvPr id="23" name="Grafik 22" descr="Verwirrtes Gesicht mit einfarbiger Füllung mit einfarbiger Füllung">
            <a:extLst>
              <a:ext uri="{FF2B5EF4-FFF2-40B4-BE49-F238E27FC236}">
                <a16:creationId xmlns:a16="http://schemas.microsoft.com/office/drawing/2014/main" id="{9C606ECD-CD2A-505A-7648-1A3B041050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3020872"/>
            <a:ext cx="360000" cy="360000"/>
          </a:xfrm>
          <a:prstGeom prst="rect">
            <a:avLst/>
          </a:prstGeom>
        </p:spPr>
      </p:pic>
      <p:pic>
        <p:nvPicPr>
          <p:cNvPr id="24" name="Grafik 23" descr="Trauriges Gesicht mit einfarbiger Füllung mit einfarbiger Füllung">
            <a:extLst>
              <a:ext uri="{FF2B5EF4-FFF2-40B4-BE49-F238E27FC236}">
                <a16:creationId xmlns:a16="http://schemas.microsoft.com/office/drawing/2014/main" id="{5C41B060-4311-F0D0-2BE0-EEEB807316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3425296"/>
            <a:ext cx="360000" cy="360000"/>
          </a:xfrm>
          <a:prstGeom prst="rect">
            <a:avLst/>
          </a:prstGeom>
        </p:spPr>
      </p:pic>
      <p:pic>
        <p:nvPicPr>
          <p:cNvPr id="25" name="Grafik 24" descr="Lachendes Gesicht mit einfarbiger Füllung mit einfarbiger Füllung">
            <a:extLst>
              <a:ext uri="{FF2B5EF4-FFF2-40B4-BE49-F238E27FC236}">
                <a16:creationId xmlns:a16="http://schemas.microsoft.com/office/drawing/2014/main" id="{1D0F21E4-65D2-AF4D-844E-D5201BF4BF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3425296"/>
            <a:ext cx="360000" cy="360000"/>
          </a:xfrm>
          <a:prstGeom prst="rect">
            <a:avLst/>
          </a:prstGeom>
        </p:spPr>
      </p:pic>
      <p:pic>
        <p:nvPicPr>
          <p:cNvPr id="26" name="Grafik 25" descr="Verwirrtes Gesicht mit einfarbiger Füllung mit einfarbiger Füllung">
            <a:extLst>
              <a:ext uri="{FF2B5EF4-FFF2-40B4-BE49-F238E27FC236}">
                <a16:creationId xmlns:a16="http://schemas.microsoft.com/office/drawing/2014/main" id="{F22E7AEA-450B-FAC7-7249-02DCBE3C58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3425296"/>
            <a:ext cx="360000" cy="360000"/>
          </a:xfrm>
          <a:prstGeom prst="rect">
            <a:avLst/>
          </a:prstGeom>
        </p:spPr>
      </p:pic>
      <p:pic>
        <p:nvPicPr>
          <p:cNvPr id="27" name="Grafik 26" descr="Trauriges Gesicht mit einfarbiger Füllung mit einfarbiger Füllung">
            <a:extLst>
              <a:ext uri="{FF2B5EF4-FFF2-40B4-BE49-F238E27FC236}">
                <a16:creationId xmlns:a16="http://schemas.microsoft.com/office/drawing/2014/main" id="{1A3AC5DC-951C-E61A-2921-4778F7A93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4238004"/>
            <a:ext cx="360000" cy="360000"/>
          </a:xfrm>
          <a:prstGeom prst="rect">
            <a:avLst/>
          </a:prstGeom>
        </p:spPr>
      </p:pic>
      <p:pic>
        <p:nvPicPr>
          <p:cNvPr id="28" name="Grafik 27" descr="Lachendes Gesicht mit einfarbiger Füllung mit einfarbiger Füllung">
            <a:extLst>
              <a:ext uri="{FF2B5EF4-FFF2-40B4-BE49-F238E27FC236}">
                <a16:creationId xmlns:a16="http://schemas.microsoft.com/office/drawing/2014/main" id="{BE547B4A-92E6-1E84-361D-CCDA74C197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4238004"/>
            <a:ext cx="360000" cy="360000"/>
          </a:xfrm>
          <a:prstGeom prst="rect">
            <a:avLst/>
          </a:prstGeom>
        </p:spPr>
      </p:pic>
      <p:pic>
        <p:nvPicPr>
          <p:cNvPr id="29" name="Grafik 28" descr="Verwirrtes Gesicht mit einfarbiger Füllung mit einfarbiger Füllung">
            <a:extLst>
              <a:ext uri="{FF2B5EF4-FFF2-40B4-BE49-F238E27FC236}">
                <a16:creationId xmlns:a16="http://schemas.microsoft.com/office/drawing/2014/main" id="{CF4408AD-CFB9-C5B7-8058-637A345E769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4238004"/>
            <a:ext cx="360000" cy="360000"/>
          </a:xfrm>
          <a:prstGeom prst="rect">
            <a:avLst/>
          </a:prstGeom>
        </p:spPr>
      </p:pic>
      <p:pic>
        <p:nvPicPr>
          <p:cNvPr id="30" name="Grafik 29" descr="Trauriges Gesicht mit einfarbiger Füllung mit einfarbiger Füllung">
            <a:extLst>
              <a:ext uri="{FF2B5EF4-FFF2-40B4-BE49-F238E27FC236}">
                <a16:creationId xmlns:a16="http://schemas.microsoft.com/office/drawing/2014/main" id="{FBF0B238-43E3-856F-1C47-F3DD580922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4648072"/>
            <a:ext cx="360000" cy="360000"/>
          </a:xfrm>
          <a:prstGeom prst="rect">
            <a:avLst/>
          </a:prstGeom>
        </p:spPr>
      </p:pic>
      <p:pic>
        <p:nvPicPr>
          <p:cNvPr id="31" name="Grafik 30" descr="Lachendes Gesicht mit einfarbiger Füllung mit einfarbiger Füllung">
            <a:extLst>
              <a:ext uri="{FF2B5EF4-FFF2-40B4-BE49-F238E27FC236}">
                <a16:creationId xmlns:a16="http://schemas.microsoft.com/office/drawing/2014/main" id="{114F814A-1BCC-9E3C-16A8-5BFEED62FC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4648072"/>
            <a:ext cx="360000" cy="360000"/>
          </a:xfrm>
          <a:prstGeom prst="rect">
            <a:avLst/>
          </a:prstGeom>
        </p:spPr>
      </p:pic>
      <p:pic>
        <p:nvPicPr>
          <p:cNvPr id="32" name="Grafik 31" descr="Verwirrtes Gesicht mit einfarbiger Füllung mit einfarbiger Füllung">
            <a:extLst>
              <a:ext uri="{FF2B5EF4-FFF2-40B4-BE49-F238E27FC236}">
                <a16:creationId xmlns:a16="http://schemas.microsoft.com/office/drawing/2014/main" id="{3AD18443-FF14-6C04-4738-167C5E1622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4648072"/>
            <a:ext cx="360000" cy="360000"/>
          </a:xfrm>
          <a:prstGeom prst="rect">
            <a:avLst/>
          </a:prstGeom>
        </p:spPr>
      </p:pic>
      <p:pic>
        <p:nvPicPr>
          <p:cNvPr id="33" name="Grafik 32" descr="Trauriges Gesicht mit einfarbiger Füllung mit einfarbiger Füllung">
            <a:extLst>
              <a:ext uri="{FF2B5EF4-FFF2-40B4-BE49-F238E27FC236}">
                <a16:creationId xmlns:a16="http://schemas.microsoft.com/office/drawing/2014/main" id="{F764220E-505F-9A4C-6CFC-32CFC8E3BE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5058140"/>
            <a:ext cx="360000" cy="360000"/>
          </a:xfrm>
          <a:prstGeom prst="rect">
            <a:avLst/>
          </a:prstGeom>
        </p:spPr>
      </p:pic>
      <p:pic>
        <p:nvPicPr>
          <p:cNvPr id="34" name="Grafik 33" descr="Lachendes Gesicht mit einfarbiger Füllung mit einfarbiger Füllung">
            <a:extLst>
              <a:ext uri="{FF2B5EF4-FFF2-40B4-BE49-F238E27FC236}">
                <a16:creationId xmlns:a16="http://schemas.microsoft.com/office/drawing/2014/main" id="{F37C1D5E-5C1C-18B1-91E2-DDCE51C260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5058140"/>
            <a:ext cx="360000" cy="360000"/>
          </a:xfrm>
          <a:prstGeom prst="rect">
            <a:avLst/>
          </a:prstGeom>
        </p:spPr>
      </p:pic>
      <p:pic>
        <p:nvPicPr>
          <p:cNvPr id="35" name="Grafik 34" descr="Verwirrtes Gesicht mit einfarbiger Füllung mit einfarbiger Füllung">
            <a:extLst>
              <a:ext uri="{FF2B5EF4-FFF2-40B4-BE49-F238E27FC236}">
                <a16:creationId xmlns:a16="http://schemas.microsoft.com/office/drawing/2014/main" id="{A7B81A4A-5517-513E-737F-2C73E67129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5058140"/>
            <a:ext cx="360000" cy="360000"/>
          </a:xfrm>
          <a:prstGeom prst="rect">
            <a:avLst/>
          </a:prstGeom>
        </p:spPr>
      </p:pic>
      <p:pic>
        <p:nvPicPr>
          <p:cNvPr id="36" name="Grafik 35" descr="Trauriges Gesicht mit einfarbiger Füllung mit einfarbiger Füllung">
            <a:extLst>
              <a:ext uri="{FF2B5EF4-FFF2-40B4-BE49-F238E27FC236}">
                <a16:creationId xmlns:a16="http://schemas.microsoft.com/office/drawing/2014/main" id="{DED30A1D-281E-DB5F-3AF6-5FC65D175A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5468208"/>
            <a:ext cx="360000" cy="360000"/>
          </a:xfrm>
          <a:prstGeom prst="rect">
            <a:avLst/>
          </a:prstGeom>
        </p:spPr>
      </p:pic>
      <p:pic>
        <p:nvPicPr>
          <p:cNvPr id="37" name="Grafik 36" descr="Lachendes Gesicht mit einfarbiger Füllung mit einfarbiger Füllung">
            <a:extLst>
              <a:ext uri="{FF2B5EF4-FFF2-40B4-BE49-F238E27FC236}">
                <a16:creationId xmlns:a16="http://schemas.microsoft.com/office/drawing/2014/main" id="{04D9DDC2-8A63-CFE0-2D8F-5DE700A919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5468208"/>
            <a:ext cx="360000" cy="360000"/>
          </a:xfrm>
          <a:prstGeom prst="rect">
            <a:avLst/>
          </a:prstGeom>
        </p:spPr>
      </p:pic>
      <p:pic>
        <p:nvPicPr>
          <p:cNvPr id="38" name="Grafik 37" descr="Verwirrtes Gesicht mit einfarbiger Füllung mit einfarbiger Füllung">
            <a:extLst>
              <a:ext uri="{FF2B5EF4-FFF2-40B4-BE49-F238E27FC236}">
                <a16:creationId xmlns:a16="http://schemas.microsoft.com/office/drawing/2014/main" id="{9E3CE840-5648-0E1D-C63C-FB46D72F65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5468208"/>
            <a:ext cx="360000" cy="360000"/>
          </a:xfrm>
          <a:prstGeom prst="rect">
            <a:avLst/>
          </a:prstGeom>
        </p:spPr>
      </p:pic>
      <p:pic>
        <p:nvPicPr>
          <p:cNvPr id="39" name="Grafik 38" descr="Trauriges Gesicht mit einfarbiger Füllung mit einfarbiger Füllung">
            <a:extLst>
              <a:ext uri="{FF2B5EF4-FFF2-40B4-BE49-F238E27FC236}">
                <a16:creationId xmlns:a16="http://schemas.microsoft.com/office/drawing/2014/main" id="{B56CFC06-D98E-4A3B-79E5-55BCF8E6F5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9134" y="5878276"/>
            <a:ext cx="360000" cy="360000"/>
          </a:xfrm>
          <a:prstGeom prst="rect">
            <a:avLst/>
          </a:prstGeom>
        </p:spPr>
      </p:pic>
      <p:pic>
        <p:nvPicPr>
          <p:cNvPr id="40" name="Grafik 39" descr="Lachendes Gesicht mit einfarbiger Füllung mit einfarbiger Füllung">
            <a:extLst>
              <a:ext uri="{FF2B5EF4-FFF2-40B4-BE49-F238E27FC236}">
                <a16:creationId xmlns:a16="http://schemas.microsoft.com/office/drawing/2014/main" id="{98E49911-33B7-AC85-6CE9-440448399B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0288" y="5878276"/>
            <a:ext cx="360000" cy="360000"/>
          </a:xfrm>
          <a:prstGeom prst="rect">
            <a:avLst/>
          </a:prstGeom>
        </p:spPr>
      </p:pic>
      <p:pic>
        <p:nvPicPr>
          <p:cNvPr id="41" name="Grafik 40" descr="Verwirrtes Gesicht mit einfarbiger Füllung mit einfarbiger Füllung">
            <a:extLst>
              <a:ext uri="{FF2B5EF4-FFF2-40B4-BE49-F238E27FC236}">
                <a16:creationId xmlns:a16="http://schemas.microsoft.com/office/drawing/2014/main" id="{03FCF0E3-D17A-E6CE-4353-871B63461B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84711" y="5878276"/>
            <a:ext cx="360000" cy="360000"/>
          </a:xfrm>
          <a:prstGeom prst="rect">
            <a:avLst/>
          </a:prstGeom>
        </p:spPr>
      </p:pic>
    </p:spTree>
    <p:extLst>
      <p:ext uri="{BB962C8B-B14F-4D97-AF65-F5344CB8AC3E}">
        <p14:creationId xmlns:p14="http://schemas.microsoft.com/office/powerpoint/2010/main" val="1401648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1EC220-3632-EF92-6763-F39CCE867ACF}"/>
              </a:ext>
            </a:extLst>
          </p:cNvPr>
          <p:cNvSpPr>
            <a:spLocks noGrp="1"/>
          </p:cNvSpPr>
          <p:nvPr>
            <p:ph type="title"/>
          </p:nvPr>
        </p:nvSpPr>
        <p:spPr/>
        <p:txBody>
          <a:bodyPr/>
          <a:lstStyle/>
          <a:p>
            <a:endParaRPr lang="de-DE"/>
          </a:p>
        </p:txBody>
      </p:sp>
    </p:spTree>
    <p:extLst>
      <p:ext uri="{BB962C8B-B14F-4D97-AF65-F5344CB8AC3E}">
        <p14:creationId xmlns:p14="http://schemas.microsoft.com/office/powerpoint/2010/main" val="1035175843"/>
      </p:ext>
    </p:extLst>
  </p:cSld>
  <p:clrMapOvr>
    <a:masterClrMapping/>
  </p:clrMapOvr>
</p:sld>
</file>

<file path=ppt/theme/theme1.xml><?xml version="1.0" encoding="utf-8"?>
<a:theme xmlns:a="http://schemas.openxmlformats.org/drawingml/2006/main" name="SafetyXperts">
  <a:themeElements>
    <a:clrScheme name="SafetyXperts">
      <a:dk1>
        <a:srgbClr val="5F5F5F"/>
      </a:dk1>
      <a:lt1>
        <a:sysClr val="window" lastClr="FFFFFF"/>
      </a:lt1>
      <a:dk2>
        <a:srgbClr val="4A4A4B"/>
      </a:dk2>
      <a:lt2>
        <a:srgbClr val="A5A5A5"/>
      </a:lt2>
      <a:accent1>
        <a:srgbClr val="42A0DE"/>
      </a:accent1>
      <a:accent2>
        <a:srgbClr val="2A6BFF"/>
      </a:accent2>
      <a:accent3>
        <a:srgbClr val="2632FF"/>
      </a:accent3>
      <a:accent4>
        <a:srgbClr val="3F4044"/>
      </a:accent4>
      <a:accent5>
        <a:srgbClr val="5F5F5F"/>
      </a:accent5>
      <a:accent6>
        <a:srgbClr val="A5A5A5"/>
      </a:accent6>
      <a:hlink>
        <a:srgbClr val="0563C1"/>
      </a:hlink>
      <a:folHlink>
        <a:srgbClr val="954F72"/>
      </a:folHlink>
    </a:clrScheme>
    <a:fontScheme name="SafetyXper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fetyXperts" id="{38EC8886-3E08-44FC-86BB-7BDBDE940EFF}" vid="{BFAE7079-8FE6-44E2-9E81-B43BD5DC6D6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A42DB-FED5-41E9-BE79-AAC07EA394B0}">
  <ds:schemaRefs>
    <ds:schemaRef ds:uri="http://schemas.microsoft.com/office/2006/metadata/properties"/>
    <ds:schemaRef ds:uri="http://schemas.microsoft.com/office/infopath/2007/PartnerControls"/>
    <ds:schemaRef ds:uri="f5f3c0c8-cb47-4a26-91a1-a44bb4539247"/>
    <ds:schemaRef ds:uri="bbb3f655-f267-4a84-b742-532fbc77d0ab"/>
  </ds:schemaRefs>
</ds:datastoreItem>
</file>

<file path=customXml/itemProps2.xml><?xml version="1.0" encoding="utf-8"?>
<ds:datastoreItem xmlns:ds="http://schemas.openxmlformats.org/officeDocument/2006/customXml" ds:itemID="{B4545360-04AE-4EDF-A758-792A8DD2BD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C20089-354E-4C88-A9D0-D5E74C675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SafetyXperts</Template>
  <TotalTime>0</TotalTime>
  <Words>692</Words>
  <Application>Microsoft Macintosh PowerPoint</Application>
  <PresentationFormat>Breitbild</PresentationFormat>
  <Paragraphs>81</Paragraphs>
  <Slides>9</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Symbol</vt:lpstr>
      <vt:lpstr>Wingdings</vt:lpstr>
      <vt:lpstr>SafetyXperts</vt:lpstr>
      <vt:lpstr>Home-Office</vt:lpstr>
      <vt:lpstr>Definition von „Home-Office“</vt:lpstr>
      <vt:lpstr>Arten von Home-Office-Modellen</vt:lpstr>
      <vt:lpstr>Die Vor- und Nachteile </vt:lpstr>
      <vt:lpstr>Drauf sollte man achten </vt:lpstr>
      <vt:lpstr>Checkliste für den Home-Office-Arbeitsplatz</vt:lpstr>
      <vt:lpstr>Checkliste für den Home-Office-Arbeitsplatz</vt:lpstr>
      <vt:lpstr>Checkliste für den Home-Office-Arbeitsplatz</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Home-Office</dc:title>
  <dc:creator>KSc - Katharina Schnoor</dc:creator>
  <cp:lastModifiedBy>Uta Otterbach</cp:lastModifiedBy>
  <cp:revision>2</cp:revision>
  <dcterms:created xsi:type="dcterms:W3CDTF">2022-06-07T07:42:52Z</dcterms:created>
  <dcterms:modified xsi:type="dcterms:W3CDTF">2022-11-29T01:13:20Z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y fmtid="{D5CDD505-2E9C-101B-9397-08002B2CF9AE}" pid="3" name="MediaServiceImageTags">
    <vt:lpwstr/>
  </property>
</Properties>
</file>