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390" r:id="rId5"/>
    <p:sldId id="398" r:id="rId6"/>
    <p:sldId id="373" r:id="rId7"/>
    <p:sldId id="374" r:id="rId8"/>
    <p:sldId id="375" r:id="rId9"/>
    <p:sldId id="376" r:id="rId10"/>
    <p:sldId id="377" r:id="rId11"/>
    <p:sldId id="378" r:id="rId12"/>
    <p:sldId id="379" r:id="rId13"/>
    <p:sldId id="380" r:id="rId14"/>
    <p:sldId id="381" r:id="rId15"/>
    <p:sldId id="382" r:id="rId16"/>
    <p:sldId id="425"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21385C-9B26-F34E-4A2D-E8D1AF659897}" name="KSc - Katharina Schnoor" initials="KS" userId="S::ksc@vnr.de::dbad71df-296e-449c-977a-35448d5bd2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showGuides="1">
      <p:cViewPr varScale="1">
        <p:scale>
          <a:sx n="74" d="100"/>
          <a:sy n="74" d="100"/>
        </p:scale>
        <p:origin x="376"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ue - Sara Münnich" userId="7509f428-c1e0-4e2f-a875-f7c3f3229df9" providerId="ADAL" clId="{F3603980-B752-4DF4-899C-F54F76FAB1B9}"/>
    <pc:docChg chg="custSel modSld">
      <pc:chgData name="SMue - Sara Münnich" userId="7509f428-c1e0-4e2f-a875-f7c3f3229df9" providerId="ADAL" clId="{F3603980-B752-4DF4-899C-F54F76FAB1B9}" dt="2022-11-24T13:39:17.076" v="6" actId="478"/>
      <pc:docMkLst>
        <pc:docMk/>
      </pc:docMkLst>
      <pc:sldChg chg="delSp modSp mod">
        <pc:chgData name="SMue - Sara Münnich" userId="7509f428-c1e0-4e2f-a875-f7c3f3229df9" providerId="ADAL" clId="{F3603980-B752-4DF4-899C-F54F76FAB1B9}" dt="2022-11-24T13:39:05.872" v="3" actId="1076"/>
        <pc:sldMkLst>
          <pc:docMk/>
          <pc:sldMk cId="2483776836" sldId="390"/>
        </pc:sldMkLst>
        <pc:spChg chg="del topLvl">
          <ac:chgData name="SMue - Sara Münnich" userId="7509f428-c1e0-4e2f-a875-f7c3f3229df9" providerId="ADAL" clId="{F3603980-B752-4DF4-899C-F54F76FAB1B9}" dt="2022-11-24T13:39:02.828" v="2" actId="478"/>
          <ac:spMkLst>
            <pc:docMk/>
            <pc:sldMk cId="2483776836" sldId="390"/>
            <ac:spMk id="5" creationId="{0C085A06-89B8-575B-7B9C-6F5AF8FA0A13}"/>
          </ac:spMkLst>
        </pc:spChg>
        <pc:spChg chg="del">
          <ac:chgData name="SMue - Sara Münnich" userId="7509f428-c1e0-4e2f-a875-f7c3f3229df9" providerId="ADAL" clId="{F3603980-B752-4DF4-899C-F54F76FAB1B9}" dt="2022-11-24T13:39:00.614" v="1" actId="478"/>
          <ac:spMkLst>
            <pc:docMk/>
            <pc:sldMk cId="2483776836" sldId="390"/>
            <ac:spMk id="8" creationId="{D762B3D0-EBFB-4D2F-A70E-E473B06F9260}"/>
          </ac:spMkLst>
        </pc:spChg>
        <pc:grpChg chg="del">
          <ac:chgData name="SMue - Sara Münnich" userId="7509f428-c1e0-4e2f-a875-f7c3f3229df9" providerId="ADAL" clId="{F3603980-B752-4DF4-899C-F54F76FAB1B9}" dt="2022-11-24T13:39:02.828" v="2" actId="478"/>
          <ac:grpSpMkLst>
            <pc:docMk/>
            <pc:sldMk cId="2483776836" sldId="390"/>
            <ac:grpSpMk id="9" creationId="{C489B960-9B78-600F-6887-4D086F335426}"/>
          </ac:grpSpMkLst>
        </pc:grpChg>
        <pc:picChg chg="mod topLvl">
          <ac:chgData name="SMue - Sara Münnich" userId="7509f428-c1e0-4e2f-a875-f7c3f3229df9" providerId="ADAL" clId="{F3603980-B752-4DF4-899C-F54F76FAB1B9}" dt="2022-11-24T13:39:05.872" v="3" actId="1076"/>
          <ac:picMkLst>
            <pc:docMk/>
            <pc:sldMk cId="2483776836" sldId="390"/>
            <ac:picMk id="4" creationId="{72FE00CD-572A-396E-0CE5-0AA643E314EB}"/>
          </ac:picMkLst>
        </pc:picChg>
        <pc:picChg chg="del">
          <ac:chgData name="SMue - Sara Münnich" userId="7509f428-c1e0-4e2f-a875-f7c3f3229df9" providerId="ADAL" clId="{F3603980-B752-4DF4-899C-F54F76FAB1B9}" dt="2022-11-24T13:38:59.157" v="0" actId="478"/>
          <ac:picMkLst>
            <pc:docMk/>
            <pc:sldMk cId="2483776836" sldId="390"/>
            <ac:picMk id="7" creationId="{F782D1AB-AF8B-1701-8DC8-A897C28DFC83}"/>
          </ac:picMkLst>
        </pc:picChg>
      </pc:sldChg>
      <pc:sldChg chg="delSp mod">
        <pc:chgData name="SMue - Sara Münnich" userId="7509f428-c1e0-4e2f-a875-f7c3f3229df9" providerId="ADAL" clId="{F3603980-B752-4DF4-899C-F54F76FAB1B9}" dt="2022-11-24T13:39:17.076" v="6" actId="478"/>
        <pc:sldMkLst>
          <pc:docMk/>
          <pc:sldMk cId="899208504" sldId="425"/>
        </pc:sldMkLst>
        <pc:spChg chg="del">
          <ac:chgData name="SMue - Sara Münnich" userId="7509f428-c1e0-4e2f-a875-f7c3f3229df9" providerId="ADAL" clId="{F3603980-B752-4DF4-899C-F54F76FAB1B9}" dt="2022-11-24T13:39:17.076" v="6" actId="478"/>
          <ac:spMkLst>
            <pc:docMk/>
            <pc:sldMk cId="899208504" sldId="425"/>
            <ac:spMk id="3" creationId="{E5D9FD0E-090F-6502-13C6-4DB2B44C1275}"/>
          </ac:spMkLst>
        </pc:spChg>
        <pc:spChg chg="del">
          <ac:chgData name="SMue - Sara Münnich" userId="7509f428-c1e0-4e2f-a875-f7c3f3229df9" providerId="ADAL" clId="{F3603980-B752-4DF4-899C-F54F76FAB1B9}" dt="2022-11-24T13:39:15.928" v="5" actId="478"/>
          <ac:spMkLst>
            <pc:docMk/>
            <pc:sldMk cId="899208504" sldId="425"/>
            <ac:spMk id="5" creationId="{F43E22A9-7FC2-E8DC-FA5E-89E3BC6492E5}"/>
          </ac:spMkLst>
        </pc:spChg>
        <pc:picChg chg="del">
          <ac:chgData name="SMue - Sara Münnich" userId="7509f428-c1e0-4e2f-a875-f7c3f3229df9" providerId="ADAL" clId="{F3603980-B752-4DF4-899C-F54F76FAB1B9}" dt="2022-11-24T13:39:14.484" v="4" actId="478"/>
          <ac:picMkLst>
            <pc:docMk/>
            <pc:sldMk cId="899208504" sldId="425"/>
            <ac:picMk id="4" creationId="{C6DC710F-9E91-22E7-BB2F-20416D687A78}"/>
          </ac:picMkLst>
        </pc:picChg>
      </pc:sldChg>
    </pc:docChg>
  </pc:docChgLst>
  <pc:docChgLst>
    <pc:chgData name="SMue - Sara Münnich" userId="S::smue@vnr.de::7509f428-c1e0-4e2f-a875-f7c3f3229df9" providerId="AD" clId="Web-{09993225-12EE-2E87-C481-4A1A374BA953}"/>
    <pc:docChg chg="modSld">
      <pc:chgData name="SMue - Sara Münnich" userId="S::smue@vnr.de::7509f428-c1e0-4e2f-a875-f7c3f3229df9" providerId="AD" clId="Web-{09993225-12EE-2E87-C481-4A1A374BA953}" dt="2022-06-10T09:33:12.160" v="1" actId="20577"/>
      <pc:docMkLst>
        <pc:docMk/>
      </pc:docMkLst>
      <pc:sldChg chg="modSp">
        <pc:chgData name="SMue - Sara Münnich" userId="S::smue@vnr.de::7509f428-c1e0-4e2f-a875-f7c3f3229df9" providerId="AD" clId="Web-{09993225-12EE-2E87-C481-4A1A374BA953}" dt="2022-06-10T09:33:12.160" v="1" actId="20577"/>
        <pc:sldMkLst>
          <pc:docMk/>
          <pc:sldMk cId="2094613281" sldId="381"/>
        </pc:sldMkLst>
        <pc:spChg chg="mod">
          <ac:chgData name="SMue - Sara Münnich" userId="S::smue@vnr.de::7509f428-c1e0-4e2f-a875-f7c3f3229df9" providerId="AD" clId="Web-{09993225-12EE-2E87-C481-4A1A374BA953}" dt="2022-06-10T09:33:12.160" v="1" actId="20577"/>
          <ac:spMkLst>
            <pc:docMk/>
            <pc:sldMk cId="2094613281" sldId="381"/>
            <ac:spMk id="3379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3E099-F7A1-4B10-957E-D4874F6A275B}" type="datetimeFigureOut">
              <a:rPr lang="de-DE" smtClean="0"/>
              <a:t>11.03.2026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A2D6E-6702-415A-B8B3-F40DF4AAAA22}" type="slidenum">
              <a:rPr lang="de-DE" smtClean="0"/>
              <a:t>‹Nr.›</a:t>
            </a:fld>
            <a:endParaRPr lang="de-DE"/>
          </a:p>
        </p:txBody>
      </p:sp>
    </p:spTree>
    <p:extLst>
      <p:ext uri="{BB962C8B-B14F-4D97-AF65-F5344CB8AC3E}">
        <p14:creationId xmlns:p14="http://schemas.microsoft.com/office/powerpoint/2010/main" val="1612974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CE65834-47BF-475E-8E5D-1D3F2B1132E2}" type="slidenum">
              <a:rPr lang="de-DE" smtClean="0"/>
              <a:t>1</a:t>
            </a:fld>
            <a:endParaRPr lang="de-DE"/>
          </a:p>
        </p:txBody>
      </p:sp>
    </p:spTree>
    <p:extLst>
      <p:ext uri="{BB962C8B-B14F-4D97-AF65-F5344CB8AC3E}">
        <p14:creationId xmlns:p14="http://schemas.microsoft.com/office/powerpoint/2010/main" val="22526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22263" y="812800"/>
            <a:ext cx="6918326" cy="38925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2</a:t>
            </a:fld>
            <a:endParaRPr lang="de-DE" dirty="0">
              <a:solidFill>
                <a:schemeClr val="accent1"/>
              </a:solidFill>
            </a:endParaRPr>
          </a:p>
        </p:txBody>
      </p:sp>
    </p:spTree>
    <p:extLst>
      <p:ext uri="{BB962C8B-B14F-4D97-AF65-F5344CB8AC3E}">
        <p14:creationId xmlns:p14="http://schemas.microsoft.com/office/powerpoint/2010/main" val="125503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A05C2B17-26DF-53E0-F98F-193F681F72BB}"/>
              </a:ext>
            </a:extLst>
          </p:cNvPr>
          <p:cNvSpPr/>
          <p:nvPr/>
        </p:nvSpPr>
        <p:spPr>
          <a:xfrm>
            <a:off x="0" y="0"/>
            <a:ext cx="12192000" cy="4216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0A9EDD3-0F3E-F8A9-A941-186D8B2B88BA}"/>
              </a:ext>
            </a:extLst>
          </p:cNvPr>
          <p:cNvSpPr>
            <a:spLocks noGrp="1"/>
          </p:cNvSpPr>
          <p:nvPr>
            <p:ph type="ctrTitle"/>
          </p:nvPr>
        </p:nvSpPr>
        <p:spPr>
          <a:xfrm>
            <a:off x="1524000" y="1415326"/>
            <a:ext cx="9144000" cy="2387600"/>
          </a:xfrm>
        </p:spPr>
        <p:txBody>
          <a:bodyPr anchor="b">
            <a:normAutofit/>
          </a:bodyPr>
          <a:lstStyle>
            <a:lvl1pPr algn="l">
              <a:defRPr sz="54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E28F5902-E5A0-B45B-2DF4-64C079F1F1F2}"/>
              </a:ext>
            </a:extLst>
          </p:cNvPr>
          <p:cNvSpPr>
            <a:spLocks noGrp="1"/>
          </p:cNvSpPr>
          <p:nvPr>
            <p:ph type="subTitle" idx="1"/>
          </p:nvPr>
        </p:nvSpPr>
        <p:spPr>
          <a:xfrm>
            <a:off x="1524000" y="4447713"/>
            <a:ext cx="9144000" cy="452762"/>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9068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3E2DE6C-3174-D385-EA2D-28EFC5A1A437}"/>
              </a:ext>
            </a:extLst>
          </p:cNvPr>
          <p:cNvSpPr/>
          <p:nvPr/>
        </p:nvSpPr>
        <p:spPr>
          <a:xfrm>
            <a:off x="0" y="1"/>
            <a:ext cx="12192000" cy="441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6D31B6A-DA16-9637-E6E9-9486D54304F9}"/>
              </a:ext>
            </a:extLst>
          </p:cNvPr>
          <p:cNvSpPr>
            <a:spLocks noGrp="1"/>
          </p:cNvSpPr>
          <p:nvPr>
            <p:ph type="title" hasCustomPrompt="1"/>
          </p:nvPr>
        </p:nvSpPr>
        <p:spPr>
          <a:xfrm>
            <a:off x="838200" y="2979000"/>
            <a:ext cx="10515600" cy="900000"/>
          </a:xfrm>
        </p:spPr>
        <p:txBody>
          <a:bodyPr>
            <a:normAutofit/>
          </a:bodyPr>
          <a:lstStyle>
            <a:lvl1pPr>
              <a:defRPr sz="3600">
                <a:solidFill>
                  <a:schemeClr val="bg1"/>
                </a:solidFill>
              </a:defRPr>
            </a:lvl1pPr>
          </a:lstStyle>
          <a:p>
            <a:r>
              <a:rPr lang="de-DE" dirty="0"/>
              <a:t>Vielen Dank für Ihre Aufmerksamkeit </a:t>
            </a:r>
          </a:p>
        </p:txBody>
      </p:sp>
      <p:sp>
        <p:nvSpPr>
          <p:cNvPr id="3" name="Textfeld 2">
            <a:extLst>
              <a:ext uri="{FF2B5EF4-FFF2-40B4-BE49-F238E27FC236}">
                <a16:creationId xmlns:a16="http://schemas.microsoft.com/office/drawing/2014/main" id="{5A6CAD35-7AA1-9E78-64B5-79780B980B60}"/>
              </a:ext>
            </a:extLst>
          </p:cNvPr>
          <p:cNvSpPr txBox="1"/>
          <p:nvPr/>
        </p:nvSpPr>
        <p:spPr>
          <a:xfrm>
            <a:off x="838200" y="4821382"/>
            <a:ext cx="10515600" cy="1661993"/>
          </a:xfrm>
          <a:prstGeom prst="rect">
            <a:avLst/>
          </a:prstGeom>
          <a:noFill/>
        </p:spPr>
        <p:txBody>
          <a:bodyPr wrap="square" rtlCol="0">
            <a:spAutoFit/>
          </a:bodyPr>
          <a:lstStyle/>
          <a:p>
            <a:r>
              <a:rPr lang="de-DE" b="1" dirty="0"/>
              <a:t>TRAGEN SIE HIER IHREN NAMEN EIN</a:t>
            </a:r>
          </a:p>
          <a:p>
            <a:endParaRPr lang="de-DE" dirty="0"/>
          </a:p>
          <a:p>
            <a:r>
              <a:rPr lang="de-DE" sz="1600" dirty="0"/>
              <a:t>Unternehmen</a:t>
            </a:r>
          </a:p>
          <a:p>
            <a:r>
              <a:rPr lang="de-DE" sz="1600" dirty="0"/>
              <a:t>Straße/Hausnummer</a:t>
            </a:r>
          </a:p>
          <a:p>
            <a:r>
              <a:rPr lang="de-DE" sz="1600" dirty="0"/>
              <a:t>PLZ/ Stadt</a:t>
            </a:r>
          </a:p>
          <a:p>
            <a:r>
              <a:rPr lang="de-DE" sz="1600" dirty="0"/>
              <a:t>Telefon</a:t>
            </a:r>
          </a:p>
        </p:txBody>
      </p:sp>
    </p:spTree>
    <p:extLst>
      <p:ext uri="{BB962C8B-B14F-4D97-AF65-F5344CB8AC3E}">
        <p14:creationId xmlns:p14="http://schemas.microsoft.com/office/powerpoint/2010/main" val="384594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A05C2B17-26DF-53E0-F98F-193F681F72BB}"/>
              </a:ext>
            </a:extLst>
          </p:cNvPr>
          <p:cNvSpPr/>
          <p:nvPr/>
        </p:nvSpPr>
        <p:spPr>
          <a:xfrm>
            <a:off x="2419926" y="1320800"/>
            <a:ext cx="9772073" cy="2896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0A9EDD3-0F3E-F8A9-A941-186D8B2B88BA}"/>
              </a:ext>
            </a:extLst>
          </p:cNvPr>
          <p:cNvSpPr>
            <a:spLocks noGrp="1"/>
          </p:cNvSpPr>
          <p:nvPr>
            <p:ph type="ctrTitle"/>
          </p:nvPr>
        </p:nvSpPr>
        <p:spPr>
          <a:xfrm>
            <a:off x="2733962" y="1575046"/>
            <a:ext cx="9005660" cy="1971718"/>
          </a:xfrm>
        </p:spPr>
        <p:txBody>
          <a:bodyPr anchor="b">
            <a:normAutofit/>
          </a:bodyPr>
          <a:lstStyle>
            <a:lvl1pPr algn="l">
              <a:defRPr sz="44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E28F5902-E5A0-B45B-2DF4-64C079F1F1F2}"/>
              </a:ext>
            </a:extLst>
          </p:cNvPr>
          <p:cNvSpPr>
            <a:spLocks noGrp="1"/>
          </p:cNvSpPr>
          <p:nvPr>
            <p:ph type="subTitle" idx="1"/>
          </p:nvPr>
        </p:nvSpPr>
        <p:spPr>
          <a:xfrm>
            <a:off x="2733963" y="3663486"/>
            <a:ext cx="9005660" cy="452762"/>
          </a:xfrm>
        </p:spPr>
        <p:txBody>
          <a:bodyPr/>
          <a:lstStyle>
            <a:lvl1pPr marL="0" indent="0" algn="l">
              <a:buNone/>
              <a:defRPr sz="2400" cap="all"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6" name="Rechteck 5">
            <a:extLst>
              <a:ext uri="{FF2B5EF4-FFF2-40B4-BE49-F238E27FC236}">
                <a16:creationId xmlns:a16="http://schemas.microsoft.com/office/drawing/2014/main" id="{FE3368B8-69C5-C543-A869-A72771CCC456}"/>
              </a:ext>
            </a:extLst>
          </p:cNvPr>
          <p:cNvSpPr/>
          <p:nvPr/>
        </p:nvSpPr>
        <p:spPr>
          <a:xfrm>
            <a:off x="0" y="1320800"/>
            <a:ext cx="2327563" cy="289609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06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bschnittsfoli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F3E2DE6C-3174-D385-EA2D-28EFC5A1A437}"/>
              </a:ext>
            </a:extLst>
          </p:cNvPr>
          <p:cNvSpPr/>
          <p:nvPr/>
        </p:nvSpPr>
        <p:spPr>
          <a:xfrm>
            <a:off x="0" y="0"/>
            <a:ext cx="12192000" cy="5163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6D31B6A-DA16-9637-E6E9-9486D54304F9}"/>
              </a:ext>
            </a:extLst>
          </p:cNvPr>
          <p:cNvSpPr>
            <a:spLocks noGrp="1"/>
          </p:cNvSpPr>
          <p:nvPr>
            <p:ph type="title"/>
          </p:nvPr>
        </p:nvSpPr>
        <p:spPr>
          <a:xfrm>
            <a:off x="838200" y="3429000"/>
            <a:ext cx="10515600" cy="900000"/>
          </a:xfrm>
        </p:spPr>
        <p:txBody>
          <a:bodyPr>
            <a:normAutofit/>
          </a:bodyPr>
          <a:lstStyle>
            <a:lvl1pPr>
              <a:defRPr sz="3600">
                <a:solidFill>
                  <a:schemeClr val="bg1"/>
                </a:solidFill>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85D36C03-F72E-DCEC-9438-856A0DC46CF5}"/>
              </a:ext>
            </a:extLst>
          </p:cNvPr>
          <p:cNvSpPr>
            <a:spLocks noGrp="1"/>
          </p:cNvSpPr>
          <p:nvPr>
            <p:ph type="subTitle" idx="1"/>
          </p:nvPr>
        </p:nvSpPr>
        <p:spPr>
          <a:xfrm>
            <a:off x="838200" y="4447713"/>
            <a:ext cx="10515600" cy="452762"/>
          </a:xfrm>
        </p:spPr>
        <p:txBody>
          <a:bodyPr>
            <a:normAutofit/>
          </a:bodyPr>
          <a:lstStyle>
            <a:lvl1pPr marL="0" indent="0" algn="l">
              <a:buNone/>
              <a:defRPr sz="18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153610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A775C-7238-6C4E-53B2-7B59EFA1D4B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B536087-38DB-80BA-019A-A5EBF3AB859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A7FCE5-4ED4-A965-0DFF-7D1DE7DCF200}"/>
              </a:ext>
            </a:extLst>
          </p:cNvPr>
          <p:cNvSpPr>
            <a:spLocks noGrp="1"/>
          </p:cNvSpPr>
          <p:nvPr>
            <p:ph type="dt" sz="half" idx="10"/>
          </p:nvPr>
        </p:nvSpPr>
        <p:spPr/>
        <p:txBody>
          <a:bodyPr/>
          <a:lstStyle/>
          <a:p>
            <a:fld id="{F2BC9359-B528-4442-9038-1BD9D093E17E}" type="datetimeFigureOut">
              <a:rPr lang="de-DE" smtClean="0"/>
              <a:t>11.03.2026</a:t>
            </a:fld>
            <a:endParaRPr lang="de-DE"/>
          </a:p>
        </p:txBody>
      </p:sp>
      <p:sp>
        <p:nvSpPr>
          <p:cNvPr id="5" name="Fußzeilenplatzhalter 4">
            <a:extLst>
              <a:ext uri="{FF2B5EF4-FFF2-40B4-BE49-F238E27FC236}">
                <a16:creationId xmlns:a16="http://schemas.microsoft.com/office/drawing/2014/main" id="{0A7B941A-ADF1-23E4-EF8C-B4815A0500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D48EE68-6C45-7D29-44A5-ADDD8EEBA83E}"/>
              </a:ext>
            </a:extLst>
          </p:cNvPr>
          <p:cNvSpPr>
            <a:spLocks noGrp="1"/>
          </p:cNvSpPr>
          <p:nvPr>
            <p:ph type="sldNum" sz="quarter" idx="12"/>
          </p:nvPr>
        </p:nvSpPr>
        <p:spPr/>
        <p:txBody>
          <a:bodyPr/>
          <a:lstStyle/>
          <a:p>
            <a:fld id="{E0DBE332-5F07-41CE-A5ED-6BDDCDEE028A}" type="slidenum">
              <a:rPr lang="de-DE" smtClean="0"/>
              <a:t>‹Nr.›</a:t>
            </a:fld>
            <a:endParaRPr lang="de-DE"/>
          </a:p>
        </p:txBody>
      </p:sp>
    </p:spTree>
    <p:extLst>
      <p:ext uri="{BB962C8B-B14F-4D97-AF65-F5344CB8AC3E}">
        <p14:creationId xmlns:p14="http://schemas.microsoft.com/office/powerpoint/2010/main" val="233139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ter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B536087-38DB-80BA-019A-A5EBF3AB859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A7FCE5-4ED4-A965-0DFF-7D1DE7DCF200}"/>
              </a:ext>
            </a:extLst>
          </p:cNvPr>
          <p:cNvSpPr>
            <a:spLocks noGrp="1"/>
          </p:cNvSpPr>
          <p:nvPr>
            <p:ph type="dt" sz="half" idx="10"/>
          </p:nvPr>
        </p:nvSpPr>
        <p:spPr/>
        <p:txBody>
          <a:bodyPr/>
          <a:lstStyle/>
          <a:p>
            <a:fld id="{F2BC9359-B528-4442-9038-1BD9D093E17E}" type="datetimeFigureOut">
              <a:rPr lang="de-DE" smtClean="0"/>
              <a:t>11.03.2026</a:t>
            </a:fld>
            <a:endParaRPr lang="de-DE"/>
          </a:p>
        </p:txBody>
      </p:sp>
      <p:sp>
        <p:nvSpPr>
          <p:cNvPr id="5" name="Fußzeilenplatzhalter 4">
            <a:extLst>
              <a:ext uri="{FF2B5EF4-FFF2-40B4-BE49-F238E27FC236}">
                <a16:creationId xmlns:a16="http://schemas.microsoft.com/office/drawing/2014/main" id="{0A7B941A-ADF1-23E4-EF8C-B4815A05000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D48EE68-6C45-7D29-44A5-ADDD8EEBA83E}"/>
              </a:ext>
            </a:extLst>
          </p:cNvPr>
          <p:cNvSpPr>
            <a:spLocks noGrp="1"/>
          </p:cNvSpPr>
          <p:nvPr>
            <p:ph type="sldNum" sz="quarter" idx="12"/>
          </p:nvPr>
        </p:nvSpPr>
        <p:spPr/>
        <p:txBody>
          <a:bodyPr/>
          <a:lstStyle/>
          <a:p>
            <a:fld id="{E0DBE332-5F07-41CE-A5ED-6BDDCDEE028A}" type="slidenum">
              <a:rPr lang="de-DE" smtClean="0"/>
              <a:t>‹Nr.›</a:t>
            </a:fld>
            <a:endParaRPr lang="de-DE"/>
          </a:p>
        </p:txBody>
      </p:sp>
      <p:sp>
        <p:nvSpPr>
          <p:cNvPr id="7" name="Titel 6">
            <a:extLst>
              <a:ext uri="{FF2B5EF4-FFF2-40B4-BE49-F238E27FC236}">
                <a16:creationId xmlns:a16="http://schemas.microsoft.com/office/drawing/2014/main" id="{B64559A7-821F-0928-CEA2-F2D10072D3EC}"/>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E423EFD-D24F-3894-FBE5-B04FEF6120ED}"/>
              </a:ext>
            </a:extLst>
          </p:cNvPr>
          <p:cNvSpPr>
            <a:spLocks noGrp="1"/>
          </p:cNvSpPr>
          <p:nvPr>
            <p:ph type="body" sz="quarter" idx="13" hasCustomPrompt="1"/>
          </p:nvPr>
        </p:nvSpPr>
        <p:spPr>
          <a:xfrm>
            <a:off x="838200" y="1291758"/>
            <a:ext cx="10515600" cy="360363"/>
          </a:xfrm>
        </p:spPr>
        <p:txBody>
          <a:bodyPr>
            <a:noAutofit/>
          </a:bodyPr>
          <a:lstStyle>
            <a:lvl1pPr marL="0" indent="0">
              <a:buNone/>
              <a:defRPr sz="1800" b="0" i="0" cap="all" baseline="0">
                <a:solidFill>
                  <a:schemeClr val="accent1"/>
                </a:solidFill>
              </a:defRPr>
            </a:lvl1pPr>
          </a:lstStyle>
          <a:p>
            <a:pPr lvl="0"/>
            <a:r>
              <a:rPr lang="de-DE" dirty="0"/>
              <a:t>Untertitel einfügen</a:t>
            </a:r>
          </a:p>
        </p:txBody>
      </p:sp>
    </p:spTree>
    <p:extLst>
      <p:ext uri="{BB962C8B-B14F-4D97-AF65-F5344CB8AC3E}">
        <p14:creationId xmlns:p14="http://schemas.microsoft.com/office/powerpoint/2010/main" val="1007899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226E8-F55F-5680-963E-0EDEEB652BB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E4D73C4-97F5-C88A-77C7-62D50348E60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4A7714B-21D4-EF20-7722-AD247A8F22E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C49FC6D-CA01-4F47-E0A6-E47E280C3F9A}"/>
              </a:ext>
            </a:extLst>
          </p:cNvPr>
          <p:cNvSpPr>
            <a:spLocks noGrp="1"/>
          </p:cNvSpPr>
          <p:nvPr>
            <p:ph type="dt" sz="half" idx="10"/>
          </p:nvPr>
        </p:nvSpPr>
        <p:spPr/>
        <p:txBody>
          <a:bodyPr/>
          <a:lstStyle/>
          <a:p>
            <a:fld id="{F2BC9359-B528-4442-9038-1BD9D093E17E}" type="datetimeFigureOut">
              <a:rPr lang="de-DE" smtClean="0"/>
              <a:t>11.03.2026</a:t>
            </a:fld>
            <a:endParaRPr lang="de-DE"/>
          </a:p>
        </p:txBody>
      </p:sp>
      <p:sp>
        <p:nvSpPr>
          <p:cNvPr id="6" name="Fußzeilenplatzhalter 5">
            <a:extLst>
              <a:ext uri="{FF2B5EF4-FFF2-40B4-BE49-F238E27FC236}">
                <a16:creationId xmlns:a16="http://schemas.microsoft.com/office/drawing/2014/main" id="{9382F717-FB0F-5176-2BF4-9119EC00CCB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841148-90BD-E5E0-F334-72330109744C}"/>
              </a:ext>
            </a:extLst>
          </p:cNvPr>
          <p:cNvSpPr>
            <a:spLocks noGrp="1"/>
          </p:cNvSpPr>
          <p:nvPr>
            <p:ph type="sldNum" sz="quarter" idx="12"/>
          </p:nvPr>
        </p:nvSpPr>
        <p:spPr/>
        <p:txBody>
          <a:bodyPr/>
          <a:lstStyle/>
          <a:p>
            <a:fld id="{E0DBE332-5F07-41CE-A5ED-6BDDCDEE028A}" type="slidenum">
              <a:rPr lang="de-DE" smtClean="0"/>
              <a:t>‹Nr.›</a:t>
            </a:fld>
            <a:endParaRPr lang="de-DE"/>
          </a:p>
        </p:txBody>
      </p:sp>
    </p:spTree>
    <p:extLst>
      <p:ext uri="{BB962C8B-B14F-4D97-AF65-F5344CB8AC3E}">
        <p14:creationId xmlns:p14="http://schemas.microsoft.com/office/powerpoint/2010/main" val="62718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4E697-3A1B-C39D-6367-9A65D672A02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677B3A9-08F7-C1EB-DDE3-DD9BCBAACF32}"/>
              </a:ext>
            </a:extLst>
          </p:cNvPr>
          <p:cNvSpPr>
            <a:spLocks noGrp="1"/>
          </p:cNvSpPr>
          <p:nvPr>
            <p:ph type="body" idx="1"/>
          </p:nvPr>
        </p:nvSpPr>
        <p:spPr>
          <a:xfrm>
            <a:off x="839788" y="1681163"/>
            <a:ext cx="5157787" cy="823912"/>
          </a:xfrm>
          <a:solidFill>
            <a:schemeClr val="accent4"/>
          </a:solidFill>
          <a:ln>
            <a:noFill/>
          </a:ln>
        </p:spPr>
        <p:txBody>
          <a:bodyPr anchor="b"/>
          <a:lstStyle>
            <a:lvl1pPr marL="0" indent="0">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4D1B676-CBB4-9EB0-5BC5-1F50757D307E}"/>
              </a:ext>
            </a:extLst>
          </p:cNvPr>
          <p:cNvSpPr>
            <a:spLocks noGrp="1"/>
          </p:cNvSpPr>
          <p:nvPr>
            <p:ph sz="half" idx="2"/>
          </p:nvPr>
        </p:nvSpPr>
        <p:spPr>
          <a:xfrm>
            <a:off x="839788" y="2505075"/>
            <a:ext cx="5157787" cy="3684588"/>
          </a:xfrm>
        </p:spPr>
        <p:txBody>
          <a:bodyPr/>
          <a:lstStyle>
            <a:lvl4pPr marL="1371600" indent="0">
              <a:buNone/>
              <a:defRPr/>
            </a:lvl4pPr>
          </a:lstStyle>
          <a:p>
            <a:pPr lvl="0"/>
            <a:r>
              <a:rPr lang="de-DE"/>
              <a:t>Mastertextformat bearbeiten</a:t>
            </a:r>
          </a:p>
          <a:p>
            <a:pPr lvl="1"/>
            <a:r>
              <a:rPr lang="de-DE"/>
              <a:t>Zweite Ebene</a:t>
            </a:r>
          </a:p>
          <a:p>
            <a:pPr lvl="2"/>
            <a:r>
              <a:rPr lang="de-DE"/>
              <a:t>Dritte Ebene</a:t>
            </a:r>
          </a:p>
          <a:p>
            <a:pPr lvl="3"/>
            <a:r>
              <a:rPr lang="de-DE"/>
              <a:t>Vierte Ebene</a:t>
            </a:r>
          </a:p>
        </p:txBody>
      </p:sp>
      <p:sp>
        <p:nvSpPr>
          <p:cNvPr id="5" name="Textplatzhalter 4">
            <a:extLst>
              <a:ext uri="{FF2B5EF4-FFF2-40B4-BE49-F238E27FC236}">
                <a16:creationId xmlns:a16="http://schemas.microsoft.com/office/drawing/2014/main" id="{15DE591E-408A-F191-411E-EFB299C7C480}"/>
              </a:ext>
            </a:extLst>
          </p:cNvPr>
          <p:cNvSpPr>
            <a:spLocks noGrp="1"/>
          </p:cNvSpPr>
          <p:nvPr>
            <p:ph type="body" sz="quarter" idx="3"/>
          </p:nvPr>
        </p:nvSpPr>
        <p:spPr>
          <a:xfrm>
            <a:off x="6172200" y="1681163"/>
            <a:ext cx="5183188" cy="823912"/>
          </a:xfrm>
          <a:solidFill>
            <a:schemeClr val="accent1"/>
          </a:solidFill>
        </p:spPr>
        <p:txBody>
          <a:bodyPr anchor="b"/>
          <a:lstStyle>
            <a:lvl1pPr marL="0" indent="0">
              <a:buNone/>
              <a:defRPr sz="24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7392F14-9442-FD86-4DB3-D0AB1519F35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p:txBody>
      </p:sp>
      <p:sp>
        <p:nvSpPr>
          <p:cNvPr id="7" name="Datumsplatzhalter 6">
            <a:extLst>
              <a:ext uri="{FF2B5EF4-FFF2-40B4-BE49-F238E27FC236}">
                <a16:creationId xmlns:a16="http://schemas.microsoft.com/office/drawing/2014/main" id="{A78F19BF-42B2-0915-88E8-E23520C49D66}"/>
              </a:ext>
            </a:extLst>
          </p:cNvPr>
          <p:cNvSpPr>
            <a:spLocks noGrp="1"/>
          </p:cNvSpPr>
          <p:nvPr>
            <p:ph type="dt" sz="half" idx="10"/>
          </p:nvPr>
        </p:nvSpPr>
        <p:spPr/>
        <p:txBody>
          <a:bodyPr/>
          <a:lstStyle/>
          <a:p>
            <a:fld id="{F2BC9359-B528-4442-9038-1BD9D093E17E}" type="datetimeFigureOut">
              <a:rPr lang="de-DE" smtClean="0"/>
              <a:t>11.03.2026</a:t>
            </a:fld>
            <a:endParaRPr lang="de-DE"/>
          </a:p>
        </p:txBody>
      </p:sp>
      <p:sp>
        <p:nvSpPr>
          <p:cNvPr id="8" name="Fußzeilenplatzhalter 7">
            <a:extLst>
              <a:ext uri="{FF2B5EF4-FFF2-40B4-BE49-F238E27FC236}">
                <a16:creationId xmlns:a16="http://schemas.microsoft.com/office/drawing/2014/main" id="{1C764D44-DA80-64AA-A45C-9A45B18313B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2695CEE-3794-77ED-4085-DD9448831408}"/>
              </a:ext>
            </a:extLst>
          </p:cNvPr>
          <p:cNvSpPr>
            <a:spLocks noGrp="1"/>
          </p:cNvSpPr>
          <p:nvPr>
            <p:ph type="sldNum" sz="quarter" idx="12"/>
          </p:nvPr>
        </p:nvSpPr>
        <p:spPr/>
        <p:txBody>
          <a:bodyPr/>
          <a:lstStyle/>
          <a:p>
            <a:fld id="{E0DBE332-5F07-41CE-A5ED-6BDDCDEE028A}" type="slidenum">
              <a:rPr lang="de-DE" smtClean="0"/>
              <a:t>‹Nr.›</a:t>
            </a:fld>
            <a:endParaRPr lang="de-DE"/>
          </a:p>
        </p:txBody>
      </p:sp>
    </p:spTree>
    <p:extLst>
      <p:ext uri="{BB962C8B-B14F-4D97-AF65-F5344CB8AC3E}">
        <p14:creationId xmlns:p14="http://schemas.microsoft.com/office/powerpoint/2010/main" val="4208468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48701-A4A0-6F89-16DB-791188BEF44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94B49CB-D60D-814D-C2F0-87D4F39615DD}"/>
              </a:ext>
            </a:extLst>
          </p:cNvPr>
          <p:cNvSpPr>
            <a:spLocks noGrp="1"/>
          </p:cNvSpPr>
          <p:nvPr>
            <p:ph type="dt" sz="half" idx="10"/>
          </p:nvPr>
        </p:nvSpPr>
        <p:spPr/>
        <p:txBody>
          <a:bodyPr/>
          <a:lstStyle/>
          <a:p>
            <a:fld id="{F2BC9359-B528-4442-9038-1BD9D093E17E}" type="datetimeFigureOut">
              <a:rPr lang="de-DE" smtClean="0"/>
              <a:t>11.03.2026</a:t>
            </a:fld>
            <a:endParaRPr lang="de-DE"/>
          </a:p>
        </p:txBody>
      </p:sp>
      <p:sp>
        <p:nvSpPr>
          <p:cNvPr id="4" name="Fußzeilenplatzhalter 3">
            <a:extLst>
              <a:ext uri="{FF2B5EF4-FFF2-40B4-BE49-F238E27FC236}">
                <a16:creationId xmlns:a16="http://schemas.microsoft.com/office/drawing/2014/main" id="{CE5D670C-2D20-88AC-7200-6725F3E026B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D614BE1-83E5-B890-C3F2-4E47D99B1856}"/>
              </a:ext>
            </a:extLst>
          </p:cNvPr>
          <p:cNvSpPr>
            <a:spLocks noGrp="1"/>
          </p:cNvSpPr>
          <p:nvPr>
            <p:ph type="sldNum" sz="quarter" idx="12"/>
          </p:nvPr>
        </p:nvSpPr>
        <p:spPr/>
        <p:txBody>
          <a:bodyPr/>
          <a:lstStyle/>
          <a:p>
            <a:fld id="{E0DBE332-5F07-41CE-A5ED-6BDDCDEE028A}" type="slidenum">
              <a:rPr lang="de-DE" smtClean="0"/>
              <a:t>‹Nr.›</a:t>
            </a:fld>
            <a:endParaRPr lang="de-DE"/>
          </a:p>
        </p:txBody>
      </p:sp>
    </p:spTree>
    <p:extLst>
      <p:ext uri="{BB962C8B-B14F-4D97-AF65-F5344CB8AC3E}">
        <p14:creationId xmlns:p14="http://schemas.microsoft.com/office/powerpoint/2010/main" val="31616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8F3B1E5-72AC-6A1D-2599-C1660680D2E3}"/>
              </a:ext>
            </a:extLst>
          </p:cNvPr>
          <p:cNvSpPr>
            <a:spLocks noGrp="1"/>
          </p:cNvSpPr>
          <p:nvPr>
            <p:ph type="dt" sz="half" idx="10"/>
          </p:nvPr>
        </p:nvSpPr>
        <p:spPr/>
        <p:txBody>
          <a:bodyPr/>
          <a:lstStyle/>
          <a:p>
            <a:fld id="{F2BC9359-B528-4442-9038-1BD9D093E17E}" type="datetimeFigureOut">
              <a:rPr lang="de-DE" smtClean="0"/>
              <a:t>11.03.2026</a:t>
            </a:fld>
            <a:endParaRPr lang="de-DE"/>
          </a:p>
        </p:txBody>
      </p:sp>
      <p:sp>
        <p:nvSpPr>
          <p:cNvPr id="3" name="Fußzeilenplatzhalter 2">
            <a:extLst>
              <a:ext uri="{FF2B5EF4-FFF2-40B4-BE49-F238E27FC236}">
                <a16:creationId xmlns:a16="http://schemas.microsoft.com/office/drawing/2014/main" id="{CBD39779-8649-DEF5-14DE-634156D6AE3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B6E00A8-1E1D-AC67-27C1-001BD7EBEF51}"/>
              </a:ext>
            </a:extLst>
          </p:cNvPr>
          <p:cNvSpPr>
            <a:spLocks noGrp="1"/>
          </p:cNvSpPr>
          <p:nvPr>
            <p:ph type="sldNum" sz="quarter" idx="12"/>
          </p:nvPr>
        </p:nvSpPr>
        <p:spPr/>
        <p:txBody>
          <a:bodyPr/>
          <a:lstStyle/>
          <a:p>
            <a:fld id="{E0DBE332-5F07-41CE-A5ED-6BDDCDEE028A}" type="slidenum">
              <a:rPr lang="de-DE" smtClean="0"/>
              <a:t>‹Nr.›</a:t>
            </a:fld>
            <a:endParaRPr lang="de-DE"/>
          </a:p>
        </p:txBody>
      </p:sp>
    </p:spTree>
    <p:extLst>
      <p:ext uri="{BB962C8B-B14F-4D97-AF65-F5344CB8AC3E}">
        <p14:creationId xmlns:p14="http://schemas.microsoft.com/office/powerpoint/2010/main" val="2993451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B918276D-F7B0-BF4D-1FD2-8163152D00A2}"/>
              </a:ext>
            </a:extLst>
          </p:cNvPr>
          <p:cNvSpPr/>
          <p:nvPr/>
        </p:nvSpPr>
        <p:spPr>
          <a:xfrm>
            <a:off x="11443316" y="6425313"/>
            <a:ext cx="748683" cy="4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DF2E400-1535-4363-C620-72B4EB363D40}"/>
              </a:ext>
            </a:extLst>
          </p:cNvPr>
          <p:cNvSpPr/>
          <p:nvPr/>
        </p:nvSpPr>
        <p:spPr>
          <a:xfrm>
            <a:off x="-1" y="6434032"/>
            <a:ext cx="11353801"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12364B14-0BAA-4650-1153-87E3A2DCE864}"/>
              </a:ext>
            </a:extLst>
          </p:cNvPr>
          <p:cNvSpPr>
            <a:spLocks noGrp="1"/>
          </p:cNvSpPr>
          <p:nvPr>
            <p:ph type="title"/>
          </p:nvPr>
        </p:nvSpPr>
        <p:spPr>
          <a:xfrm>
            <a:off x="838200" y="365124"/>
            <a:ext cx="10515600" cy="900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D428418-E33B-D84F-7CBF-049C713E2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p:txBody>
      </p:sp>
      <p:sp>
        <p:nvSpPr>
          <p:cNvPr id="4" name="Datumsplatzhalter 3">
            <a:extLst>
              <a:ext uri="{FF2B5EF4-FFF2-40B4-BE49-F238E27FC236}">
                <a16:creationId xmlns:a16="http://schemas.microsoft.com/office/drawing/2014/main" id="{7B0286A1-6A5B-9262-700B-84725D467BE9}"/>
              </a:ext>
            </a:extLst>
          </p:cNvPr>
          <p:cNvSpPr>
            <a:spLocks noGrp="1"/>
          </p:cNvSpPr>
          <p:nvPr>
            <p:ph type="dt" sz="half" idx="2"/>
          </p:nvPr>
        </p:nvSpPr>
        <p:spPr>
          <a:xfrm>
            <a:off x="838200" y="6471762"/>
            <a:ext cx="2743200" cy="365125"/>
          </a:xfrm>
          <a:prstGeom prst="rect">
            <a:avLst/>
          </a:prstGeom>
        </p:spPr>
        <p:txBody>
          <a:bodyPr vert="horz" lIns="91440" tIns="45720" rIns="91440" bIns="45720" rtlCol="0" anchor="ctr"/>
          <a:lstStyle>
            <a:lvl1pPr algn="l">
              <a:defRPr sz="1200">
                <a:solidFill>
                  <a:schemeClr val="bg1"/>
                </a:solidFill>
              </a:defRPr>
            </a:lvl1pPr>
          </a:lstStyle>
          <a:p>
            <a:fld id="{F2BC9359-B528-4442-9038-1BD9D093E17E}" type="datetimeFigureOut">
              <a:rPr lang="de-DE" smtClean="0"/>
              <a:t>11.03.2026</a:t>
            </a:fld>
            <a:endParaRPr lang="de-DE"/>
          </a:p>
        </p:txBody>
      </p:sp>
      <p:sp>
        <p:nvSpPr>
          <p:cNvPr id="5" name="Fußzeilenplatzhalter 4">
            <a:extLst>
              <a:ext uri="{FF2B5EF4-FFF2-40B4-BE49-F238E27FC236}">
                <a16:creationId xmlns:a16="http://schemas.microsoft.com/office/drawing/2014/main" id="{5C0CAA42-6F9D-07FA-C981-AD8C9AB53596}"/>
              </a:ext>
            </a:extLst>
          </p:cNvPr>
          <p:cNvSpPr>
            <a:spLocks noGrp="1"/>
          </p:cNvSpPr>
          <p:nvPr>
            <p:ph type="ftr" sz="quarter" idx="3"/>
          </p:nvPr>
        </p:nvSpPr>
        <p:spPr>
          <a:xfrm>
            <a:off x="4038600" y="646746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de-DE"/>
          </a:p>
        </p:txBody>
      </p:sp>
      <p:sp>
        <p:nvSpPr>
          <p:cNvPr id="6" name="Foliennummernplatzhalter 5">
            <a:extLst>
              <a:ext uri="{FF2B5EF4-FFF2-40B4-BE49-F238E27FC236}">
                <a16:creationId xmlns:a16="http://schemas.microsoft.com/office/drawing/2014/main" id="{A164DE82-0EDD-A083-943C-FB41BC407E89}"/>
              </a:ext>
            </a:extLst>
          </p:cNvPr>
          <p:cNvSpPr>
            <a:spLocks noGrp="1"/>
          </p:cNvSpPr>
          <p:nvPr>
            <p:ph type="sldNum" sz="quarter" idx="4"/>
          </p:nvPr>
        </p:nvSpPr>
        <p:spPr>
          <a:xfrm>
            <a:off x="11556135" y="6458750"/>
            <a:ext cx="523043" cy="365125"/>
          </a:xfrm>
          <a:prstGeom prst="rect">
            <a:avLst/>
          </a:prstGeom>
        </p:spPr>
        <p:txBody>
          <a:bodyPr vert="horz" lIns="91440" tIns="45720" rIns="91440" bIns="45720" rtlCol="0" anchor="ctr"/>
          <a:lstStyle>
            <a:lvl1pPr algn="r">
              <a:defRPr sz="1200">
                <a:solidFill>
                  <a:schemeClr val="bg1"/>
                </a:solidFill>
              </a:defRPr>
            </a:lvl1pPr>
          </a:lstStyle>
          <a:p>
            <a:fld id="{E0DBE332-5F07-41CE-A5ED-6BDDCDEE028A}" type="slidenum">
              <a:rPr lang="de-DE" smtClean="0"/>
              <a:t>‹Nr.›</a:t>
            </a:fld>
            <a:endParaRPr lang="de-DE"/>
          </a:p>
        </p:txBody>
      </p:sp>
      <p:cxnSp>
        <p:nvCxnSpPr>
          <p:cNvPr id="8" name="Gerader Verbinder 7">
            <a:extLst>
              <a:ext uri="{FF2B5EF4-FFF2-40B4-BE49-F238E27FC236}">
                <a16:creationId xmlns:a16="http://schemas.microsoft.com/office/drawing/2014/main" id="{745B4A97-4149-1A63-A909-4622B9470209}"/>
              </a:ext>
            </a:extLst>
          </p:cNvPr>
          <p:cNvCxnSpPr/>
          <p:nvPr/>
        </p:nvCxnSpPr>
        <p:spPr>
          <a:xfrm>
            <a:off x="0" y="1281911"/>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959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p15:clr>
            <a:srgbClr val="F26B43"/>
          </p15:clr>
        </p15:guide>
        <p15:guide id="2" pos="506">
          <p15:clr>
            <a:srgbClr val="F26B43"/>
          </p15:clr>
        </p15:guide>
        <p15:guide id="3" pos="7151">
          <p15:clr>
            <a:srgbClr val="F26B43"/>
          </p15:clr>
        </p15:guide>
        <p15:guide id="4" orient="horz" pos="3906">
          <p15:clr>
            <a:srgbClr val="F26B43"/>
          </p15:clr>
        </p15:guide>
        <p15:guide id="5" orient="horz" pos="822">
          <p15:clr>
            <a:srgbClr val="F26B43"/>
          </p15:clr>
        </p15:guide>
        <p15:guide id="6" orient="horz" pos="2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7F5F5-7B35-C11E-5485-CCCE91717DF8}"/>
              </a:ext>
            </a:extLst>
          </p:cNvPr>
          <p:cNvSpPr>
            <a:spLocks noGrp="1"/>
          </p:cNvSpPr>
          <p:nvPr>
            <p:ph type="ctrTitle"/>
          </p:nvPr>
        </p:nvSpPr>
        <p:spPr/>
        <p:txBody>
          <a:bodyPr/>
          <a:lstStyle/>
          <a:p>
            <a:r>
              <a:rPr lang="de-DE" dirty="0"/>
              <a:t>Psychische Belastung</a:t>
            </a:r>
          </a:p>
        </p:txBody>
      </p:sp>
      <p:sp>
        <p:nvSpPr>
          <p:cNvPr id="3" name="Untertitel 2">
            <a:extLst>
              <a:ext uri="{FF2B5EF4-FFF2-40B4-BE49-F238E27FC236}">
                <a16:creationId xmlns:a16="http://schemas.microsoft.com/office/drawing/2014/main" id="{7BEB4066-FC76-D2FC-FD15-C32356DE56BB}"/>
              </a:ext>
            </a:extLst>
          </p:cNvPr>
          <p:cNvSpPr>
            <a:spLocks noGrp="1"/>
          </p:cNvSpPr>
          <p:nvPr>
            <p:ph type="subTitle" idx="1"/>
          </p:nvPr>
        </p:nvSpPr>
        <p:spPr/>
        <p:txBody>
          <a:bodyPr/>
          <a:lstStyle/>
          <a:p>
            <a:endParaRPr lang="de-DE" dirty="0"/>
          </a:p>
        </p:txBody>
      </p:sp>
      <p:pic>
        <p:nvPicPr>
          <p:cNvPr id="5" name="Grafik 4" descr="Ein Bild, das Text enthält.&#10;&#10;Automatisch generierte Beschreibung">
            <a:extLst>
              <a:ext uri="{FF2B5EF4-FFF2-40B4-BE49-F238E27FC236}">
                <a16:creationId xmlns:a16="http://schemas.microsoft.com/office/drawing/2014/main" id="{34AD7906-87E1-F16C-960C-9571C87EF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478574" y="5501840"/>
            <a:ext cx="2704433" cy="668358"/>
          </a:xfrm>
          <a:prstGeom prst="rect">
            <a:avLst/>
          </a:prstGeom>
          <a:noFill/>
          <a:ln>
            <a:noFill/>
          </a:ln>
        </p:spPr>
      </p:pic>
    </p:spTree>
    <p:extLst>
      <p:ext uri="{BB962C8B-B14F-4D97-AF65-F5344CB8AC3E}">
        <p14:creationId xmlns:p14="http://schemas.microsoft.com/office/powerpoint/2010/main" val="2483776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el 4"/>
          <p:cNvSpPr>
            <a:spLocks noGrp="1"/>
          </p:cNvSpPr>
          <p:nvPr>
            <p:ph type="title"/>
          </p:nvPr>
        </p:nvSpPr>
        <p:spPr/>
        <p:txBody>
          <a:bodyPr/>
          <a:lstStyle/>
          <a:p>
            <a:r>
              <a:rPr lang="de-DE" altLang="de-DE" dirty="0"/>
              <a:t>Wie erkennt man eine psychische Belastung?</a:t>
            </a:r>
          </a:p>
        </p:txBody>
      </p:sp>
      <p:sp>
        <p:nvSpPr>
          <p:cNvPr id="2" name="Inhaltsplatzhalter 1"/>
          <p:cNvSpPr>
            <a:spLocks noGrp="1"/>
          </p:cNvSpPr>
          <p:nvPr>
            <p:ph idx="1"/>
          </p:nvPr>
        </p:nvSpPr>
        <p:spPr>
          <a:xfrm>
            <a:off x="960468" y="1519718"/>
            <a:ext cx="3743325" cy="4508500"/>
          </a:xfrm>
        </p:spPr>
        <p:txBody>
          <a:bodyPr rtlCol="0">
            <a:noAutofit/>
          </a:bodyPr>
          <a:lstStyle/>
          <a:p>
            <a:pPr marL="0" indent="0">
              <a:buNone/>
              <a:defRPr/>
            </a:pPr>
            <a:r>
              <a:rPr lang="de-DE" b="1" dirty="0"/>
              <a:t>Psychische Stress-Symptome</a:t>
            </a:r>
          </a:p>
          <a:p>
            <a:pPr marL="0" indent="0">
              <a:buNone/>
              <a:defRPr/>
            </a:pPr>
            <a:endParaRPr lang="de-DE" b="1" u="sng" dirty="0"/>
          </a:p>
          <a:p>
            <a:pPr>
              <a:defRPr/>
            </a:pPr>
            <a:r>
              <a:rPr lang="de-DE" dirty="0"/>
              <a:t>Gefühl der Überforderung</a:t>
            </a:r>
          </a:p>
          <a:p>
            <a:pPr>
              <a:defRPr/>
            </a:pPr>
            <a:r>
              <a:rPr lang="de-DE" dirty="0"/>
              <a:t>Innere Unruhe</a:t>
            </a:r>
          </a:p>
          <a:p>
            <a:pPr>
              <a:defRPr/>
            </a:pPr>
            <a:r>
              <a:rPr lang="de-DE" dirty="0"/>
              <a:t>Stimmungsschwankungen</a:t>
            </a:r>
          </a:p>
          <a:p>
            <a:pPr>
              <a:defRPr/>
            </a:pPr>
            <a:r>
              <a:rPr lang="de-DE" dirty="0"/>
              <a:t>Negative Emotionen sich selbst gegenüber</a:t>
            </a:r>
          </a:p>
          <a:p>
            <a:pPr>
              <a:defRPr/>
            </a:pPr>
            <a:r>
              <a:rPr lang="de-DE" dirty="0"/>
              <a:t>Nervosität, z. B. Angst, entlassen zu werden</a:t>
            </a:r>
          </a:p>
          <a:p>
            <a:pPr>
              <a:defRPr/>
            </a:pPr>
            <a:r>
              <a:rPr lang="de-DE" dirty="0"/>
              <a:t>Depressionen</a:t>
            </a:r>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p:txBody>
      </p:sp>
      <p:pic>
        <p:nvPicPr>
          <p:cNvPr id="6" name="Grafik 5">
            <a:extLst>
              <a:ext uri="{FF2B5EF4-FFF2-40B4-BE49-F238E27FC236}">
                <a16:creationId xmlns:a16="http://schemas.microsoft.com/office/drawing/2014/main" id="{B6037CDC-3236-43FD-A71A-17686DA777E2}"/>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89452" y="1626128"/>
            <a:ext cx="4364348" cy="2909565"/>
          </a:xfrm>
          <a:prstGeom prst="rect">
            <a:avLst/>
          </a:prstGeom>
          <a:effectLst>
            <a:softEdge rad="112522"/>
          </a:effectLst>
        </p:spPr>
      </p:pic>
      <p:sp>
        <p:nvSpPr>
          <p:cNvPr id="3" name="Rechteck 2">
            <a:extLst>
              <a:ext uri="{FF2B5EF4-FFF2-40B4-BE49-F238E27FC236}">
                <a16:creationId xmlns:a16="http://schemas.microsoft.com/office/drawing/2014/main" id="{48F344F0-21CB-43DC-A97E-962B03F8CF4D}"/>
              </a:ext>
            </a:extLst>
          </p:cNvPr>
          <p:cNvSpPr/>
          <p:nvPr/>
        </p:nvSpPr>
        <p:spPr>
          <a:xfrm>
            <a:off x="10202238" y="4427970"/>
            <a:ext cx="1117614" cy="215444"/>
          </a:xfrm>
          <a:prstGeom prst="rect">
            <a:avLst/>
          </a:prstGeom>
        </p:spPr>
        <p:txBody>
          <a:bodyPr wrap="none">
            <a:spAutoFit/>
          </a:bodyPr>
          <a:lstStyle/>
          <a:p>
            <a:r>
              <a:rPr lang="de-DE" sz="800" dirty="0">
                <a:solidFill>
                  <a:schemeClr val="bg1">
                    <a:lumMod val="65000"/>
                  </a:schemeClr>
                </a:solidFill>
              </a:rPr>
              <a:t>© Fotolia - 104714675</a:t>
            </a:r>
          </a:p>
        </p:txBody>
      </p:sp>
    </p:spTree>
    <p:extLst>
      <p:ext uri="{BB962C8B-B14F-4D97-AF65-F5344CB8AC3E}">
        <p14:creationId xmlns:p14="http://schemas.microsoft.com/office/powerpoint/2010/main" val="680007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itel 4"/>
          <p:cNvSpPr>
            <a:spLocks noGrp="1"/>
          </p:cNvSpPr>
          <p:nvPr>
            <p:ph type="title"/>
          </p:nvPr>
        </p:nvSpPr>
        <p:spPr/>
        <p:txBody>
          <a:bodyPr/>
          <a:lstStyle/>
          <a:p>
            <a:r>
              <a:rPr lang="de-DE" altLang="de-DE"/>
              <a:t>Tipps zur Stressbewältigung</a:t>
            </a:r>
          </a:p>
        </p:txBody>
      </p:sp>
      <p:sp>
        <p:nvSpPr>
          <p:cNvPr id="33793" name="Inhaltsplatzhalter 1"/>
          <p:cNvSpPr>
            <a:spLocks noGrp="1"/>
          </p:cNvSpPr>
          <p:nvPr>
            <p:ph idx="1"/>
          </p:nvPr>
        </p:nvSpPr>
        <p:spPr/>
        <p:txBody>
          <a:bodyPr vert="horz" lIns="91440" tIns="45720" rIns="91440" bIns="45720" rtlCol="0" anchor="t">
            <a:normAutofit/>
          </a:bodyPr>
          <a:lstStyle/>
          <a:p>
            <a:r>
              <a:rPr lang="de-DE" altLang="de-DE" sz="1800" b="1" dirty="0"/>
              <a:t>Work-Life-Balance finden</a:t>
            </a:r>
            <a:br>
              <a:rPr lang="de-DE" altLang="de-DE" sz="1800" dirty="0"/>
            </a:br>
            <a:r>
              <a:rPr lang="de-DE" altLang="de-DE" sz="1800" dirty="0"/>
              <a:t>Versuchen Sie, Ihre Prioritäten richtig zu verteilen. Zwar ist es wichtig, gute Arbeit zu leisten, allerdings dürfen Sie Familie und Freunde nicht vernachlässigen.</a:t>
            </a:r>
          </a:p>
          <a:p>
            <a:r>
              <a:rPr lang="de-DE" altLang="de-DE" sz="1800" b="1" dirty="0"/>
              <a:t>Freizeitstress vermeiden</a:t>
            </a:r>
            <a:br>
              <a:rPr lang="de-DE" altLang="de-DE" sz="1800" dirty="0"/>
            </a:br>
            <a:r>
              <a:rPr lang="de-DE" altLang="de-DE" sz="1800" dirty="0"/>
              <a:t>Einkaufen, Sport, Verabredungen – teilen Sie sich den Feierabend so ein, dass Sie ihn genießen können und er nicht auch noch zusätzlicher Ballast ist. </a:t>
            </a:r>
          </a:p>
          <a:p>
            <a:r>
              <a:rPr lang="de-DE" altLang="de-DE" sz="1800" b="1" dirty="0"/>
              <a:t>Aufgaben und Freiräume planen</a:t>
            </a:r>
            <a:br>
              <a:rPr lang="de-DE" altLang="de-DE" sz="1800" dirty="0"/>
            </a:br>
            <a:r>
              <a:rPr lang="de-DE" altLang="de-DE" sz="1800" dirty="0"/>
              <a:t>Sie wissen nicht, wo Sie anfangen sollen, weil so viel zu tun ist? Machen Sie sich eine Liste mit allen Dingen, die Sie erledigen müssen. Aber planen Sie auch Zeiten zur Entspannung mit ein!</a:t>
            </a:r>
          </a:p>
          <a:p>
            <a:r>
              <a:rPr lang="de-DE" altLang="de-DE" sz="1800" b="1" dirty="0"/>
              <a:t>Nein sagen</a:t>
            </a:r>
            <a:br>
              <a:rPr lang="de-DE" altLang="de-DE" sz="1800" dirty="0"/>
            </a:br>
            <a:r>
              <a:rPr lang="de-DE" altLang="de-DE" sz="1800" dirty="0"/>
              <a:t>Das Wort „nein“ ist kein Tabu, etablieren Sie es in Ihrem Wortschatz.</a:t>
            </a:r>
          </a:p>
          <a:p>
            <a:r>
              <a:rPr lang="de-DE" altLang="de-DE" sz="1800" b="1" dirty="0"/>
              <a:t>Man muss nicht immer erreichbar sein</a:t>
            </a:r>
            <a:br>
              <a:rPr lang="de-DE" altLang="de-DE" sz="1800" dirty="0"/>
            </a:br>
            <a:r>
              <a:rPr lang="de-DE" altLang="de-DE" sz="1800" dirty="0"/>
              <a:t>Achten Sie darauf, dass Sie nach dem Feierabend auch wirklich Feierabend haben. Sie müssen nicht rund um die Uhr erreichbar sein, das muss Ihnen nur bewusst werden. </a:t>
            </a:r>
          </a:p>
        </p:txBody>
      </p:sp>
    </p:spTree>
    <p:extLst>
      <p:ext uri="{BB962C8B-B14F-4D97-AF65-F5344CB8AC3E}">
        <p14:creationId xmlns:p14="http://schemas.microsoft.com/office/powerpoint/2010/main" val="209461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itel 4"/>
          <p:cNvSpPr>
            <a:spLocks noGrp="1"/>
          </p:cNvSpPr>
          <p:nvPr>
            <p:ph type="title"/>
          </p:nvPr>
        </p:nvSpPr>
        <p:spPr/>
        <p:txBody>
          <a:bodyPr/>
          <a:lstStyle/>
          <a:p>
            <a:r>
              <a:rPr lang="de-DE" altLang="de-DE"/>
              <a:t>Tipps zur Stressbewältigung</a:t>
            </a:r>
          </a:p>
        </p:txBody>
      </p:sp>
      <p:sp>
        <p:nvSpPr>
          <p:cNvPr id="34817" name="Inhaltsplatzhalter 1"/>
          <p:cNvSpPr>
            <a:spLocks noGrp="1"/>
          </p:cNvSpPr>
          <p:nvPr>
            <p:ph idx="1"/>
          </p:nvPr>
        </p:nvSpPr>
        <p:spPr/>
        <p:txBody>
          <a:bodyPr/>
          <a:lstStyle/>
          <a:p>
            <a:r>
              <a:rPr lang="de-DE" altLang="de-DE" sz="1800" b="1" dirty="0"/>
              <a:t>Ablenkung minimieren</a:t>
            </a:r>
            <a:br>
              <a:rPr lang="de-DE" altLang="de-DE" sz="1800" b="1" dirty="0"/>
            </a:br>
            <a:r>
              <a:rPr lang="de-DE" altLang="de-DE" sz="1800" dirty="0"/>
              <a:t>Konzentrieren Sie sich auf eine Aufgabe, denn so können Sie Ihre </a:t>
            </a:r>
            <a:r>
              <a:rPr lang="de-DE" altLang="de-DE" sz="1800" dirty="0" err="1"/>
              <a:t>To</a:t>
            </a:r>
            <a:r>
              <a:rPr lang="de-DE" altLang="de-DE" sz="1800" dirty="0"/>
              <a:t>-do-Liste am schnellsten abarbeiten.</a:t>
            </a:r>
            <a:br>
              <a:rPr lang="de-DE" altLang="de-DE" sz="1800" dirty="0"/>
            </a:br>
            <a:r>
              <a:rPr lang="de-DE" altLang="de-DE" sz="1800" b="1" dirty="0"/>
              <a:t>Kleine Pausen einplanen</a:t>
            </a:r>
            <a:br>
              <a:rPr lang="de-DE" altLang="de-DE" sz="1800" dirty="0"/>
            </a:br>
            <a:r>
              <a:rPr lang="de-DE" altLang="de-DE" sz="1800" dirty="0"/>
              <a:t>Richten Sie sich kleine Pausen ein, in denen Sie kurz abschalten können. </a:t>
            </a:r>
          </a:p>
          <a:p>
            <a:r>
              <a:rPr lang="de-DE" altLang="de-DE" sz="1800" b="1" dirty="0"/>
              <a:t>Hilfe annehmen</a:t>
            </a:r>
            <a:br>
              <a:rPr lang="de-DE" altLang="de-DE" sz="1800" dirty="0"/>
            </a:br>
            <a:r>
              <a:rPr lang="de-DE" altLang="de-DE" sz="1800" dirty="0"/>
              <a:t>Fragen Sie Kollegen um Hilfe. Alle können sich gegenseitig unterstützen. </a:t>
            </a:r>
          </a:p>
          <a:p>
            <a:r>
              <a:rPr lang="de-DE" altLang="de-DE" sz="1800" b="1" dirty="0"/>
              <a:t>Abschalten</a:t>
            </a:r>
            <a:br>
              <a:rPr lang="de-DE" altLang="de-DE" sz="1800" dirty="0"/>
            </a:br>
            <a:r>
              <a:rPr lang="de-DE" altLang="de-DE" sz="1800" dirty="0"/>
              <a:t>Körper und Geist brauchen einen Ausgleich zu den Anforderungen im Berufsleben. </a:t>
            </a:r>
          </a:p>
          <a:p>
            <a:r>
              <a:rPr lang="de-DE" altLang="de-DE" sz="1800" b="1" dirty="0"/>
              <a:t>Freizeitaktivität </a:t>
            </a:r>
            <a:br>
              <a:rPr lang="de-DE" altLang="de-DE" sz="1800" dirty="0"/>
            </a:br>
            <a:r>
              <a:rPr lang="de-DE" altLang="de-DE" sz="1800" dirty="0"/>
              <a:t>Ihr Hobby sollte Ihnen Freude bereiten und kein weiterer Stressfaktor werden.</a:t>
            </a:r>
          </a:p>
        </p:txBody>
      </p:sp>
    </p:spTree>
    <p:extLst>
      <p:ext uri="{BB962C8B-B14F-4D97-AF65-F5344CB8AC3E}">
        <p14:creationId xmlns:p14="http://schemas.microsoft.com/office/powerpoint/2010/main" val="209765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CBC16-6509-8C05-6943-946CE51037E9}"/>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899208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Definition</a:t>
            </a:r>
          </a:p>
        </p:txBody>
      </p:sp>
      <p:sp>
        <p:nvSpPr>
          <p:cNvPr id="2" name="Inhaltsplatzhalter 1"/>
          <p:cNvSpPr>
            <a:spLocks noGrp="1"/>
          </p:cNvSpPr>
          <p:nvPr>
            <p:ph idx="1"/>
          </p:nvPr>
        </p:nvSpPr>
        <p:spPr>
          <a:xfrm>
            <a:off x="838200" y="1825625"/>
            <a:ext cx="6795782" cy="4351338"/>
          </a:xfrm>
        </p:spPr>
        <p:txBody>
          <a:bodyPr>
            <a:normAutofit/>
          </a:bodyPr>
          <a:lstStyle/>
          <a:p>
            <a:pPr marL="0" indent="0">
              <a:buNone/>
            </a:pPr>
            <a:r>
              <a:rPr lang="de-DE" altLang="de-DE" dirty="0"/>
              <a:t>Psychische Belastung …</a:t>
            </a:r>
          </a:p>
          <a:p>
            <a:pPr marL="0" indent="0">
              <a:buNone/>
            </a:pPr>
            <a:r>
              <a:rPr lang="de-DE" altLang="de-DE" dirty="0"/>
              <a:t>Ist die Gesamtheit der erfassbaren Einflüsse, die von außen auf den Menschen zukommen und auf ihn psychisch einwirken.</a:t>
            </a:r>
          </a:p>
          <a:p>
            <a:pPr marL="0" indent="0">
              <a:buNone/>
            </a:pPr>
            <a:endParaRPr lang="de-DE" altLang="de-DE" dirty="0"/>
          </a:p>
          <a:p>
            <a:pPr marL="0" indent="0">
              <a:buNone/>
            </a:pPr>
            <a:r>
              <a:rPr lang="de-DE" altLang="de-DE" sz="1000" dirty="0"/>
              <a:t>nach DIN EN ISO 10075-1</a:t>
            </a:r>
          </a:p>
          <a:p>
            <a:pPr marL="0" indent="0">
              <a:buNone/>
            </a:pPr>
            <a:endParaRPr lang="de-DE" altLang="de-DE" dirty="0"/>
          </a:p>
        </p:txBody>
      </p:sp>
      <p:sp>
        <p:nvSpPr>
          <p:cNvPr id="3" name="Foliennummernplatzhalter 2"/>
          <p:cNvSpPr>
            <a:spLocks noGrp="1"/>
          </p:cNvSpPr>
          <p:nvPr>
            <p:ph type="sldNum" sz="quarter" idx="12"/>
          </p:nvPr>
        </p:nvSpPr>
        <p:spPr/>
        <p:txBody>
          <a:bodyPr/>
          <a:lstStyle/>
          <a:p>
            <a:fld id="{9564BF1B-7A00-4FDB-9ACC-13A0BEC11AB6}" type="slidenum">
              <a:rPr lang="de-DE" smtClean="0"/>
              <a:pPr/>
              <a:t>2</a:t>
            </a:fld>
            <a:endParaRPr lang="de-DE" dirty="0"/>
          </a:p>
        </p:txBody>
      </p:sp>
      <p:sp>
        <p:nvSpPr>
          <p:cNvPr id="10" name="Textfeld 9">
            <a:extLst>
              <a:ext uri="{FF2B5EF4-FFF2-40B4-BE49-F238E27FC236}">
                <a16:creationId xmlns:a16="http://schemas.microsoft.com/office/drawing/2014/main" id="{1CF5D21E-A42B-497A-8F40-90BB37B61C63}"/>
              </a:ext>
            </a:extLst>
          </p:cNvPr>
          <p:cNvSpPr txBox="1"/>
          <p:nvPr/>
        </p:nvSpPr>
        <p:spPr>
          <a:xfrm>
            <a:off x="9703748" y="4114806"/>
            <a:ext cx="1152093" cy="215444"/>
          </a:xfrm>
          <a:prstGeom prst="rect">
            <a:avLst/>
          </a:prstGeom>
          <a:noFill/>
        </p:spPr>
        <p:txBody>
          <a:bodyPr wrap="square" rtlCol="0">
            <a:spAutoFit/>
          </a:bodyPr>
          <a:lstStyle/>
          <a:p>
            <a:r>
              <a:rPr lang="de-DE" sz="800" dirty="0">
                <a:solidFill>
                  <a:schemeClr val="bg1"/>
                </a:solidFill>
              </a:rPr>
              <a:t>© Fotolia -  41709594</a:t>
            </a:r>
          </a:p>
        </p:txBody>
      </p:sp>
      <p:pic>
        <p:nvPicPr>
          <p:cNvPr id="4" name="Grafik 3">
            <a:extLst>
              <a:ext uri="{FF2B5EF4-FFF2-40B4-BE49-F238E27FC236}">
                <a16:creationId xmlns:a16="http://schemas.microsoft.com/office/drawing/2014/main" id="{DB54BE94-85F8-A233-FE78-89E77A4DF783}"/>
              </a:ext>
            </a:extLst>
          </p:cNvPr>
          <p:cNvPicPr>
            <a:picLocks noChangeAspect="1"/>
          </p:cNvPicPr>
          <p:nvPr/>
        </p:nvPicPr>
        <p:blipFill>
          <a:blip r:embed="rId3">
            <a:duotone>
              <a:schemeClr val="accent1">
                <a:shade val="45000"/>
                <a:satMod val="135000"/>
              </a:schemeClr>
              <a:prstClr val="white"/>
            </a:duotone>
          </a:blip>
          <a:stretch>
            <a:fillRect/>
          </a:stretch>
        </p:blipFill>
        <p:spPr>
          <a:xfrm>
            <a:off x="8087106" y="-365775"/>
            <a:ext cx="5810935" cy="3873956"/>
          </a:xfrm>
          <a:prstGeom prst="ellipse">
            <a:avLst/>
          </a:prstGeom>
          <a:ln>
            <a:noFill/>
          </a:ln>
          <a:effectLst>
            <a:softEdge rad="112500"/>
          </a:effectLst>
        </p:spPr>
      </p:pic>
      <p:sp>
        <p:nvSpPr>
          <p:cNvPr id="8" name="Textfeld 7">
            <a:extLst>
              <a:ext uri="{FF2B5EF4-FFF2-40B4-BE49-F238E27FC236}">
                <a16:creationId xmlns:a16="http://schemas.microsoft.com/office/drawing/2014/main" id="{A010E069-EA0A-38DE-26BE-5F9A662D31D2}"/>
              </a:ext>
            </a:extLst>
          </p:cNvPr>
          <p:cNvSpPr txBox="1"/>
          <p:nvPr/>
        </p:nvSpPr>
        <p:spPr>
          <a:xfrm>
            <a:off x="7342473" y="6602241"/>
            <a:ext cx="2212587" cy="184666"/>
          </a:xfrm>
          <a:prstGeom prst="rect">
            <a:avLst/>
          </a:prstGeom>
          <a:noFill/>
        </p:spPr>
        <p:txBody>
          <a:bodyPr wrap="square" rtlCol="0">
            <a:spAutoFit/>
          </a:bodyPr>
          <a:lstStyle/>
          <a:p>
            <a:r>
              <a:rPr lang="de-DE" sz="600" dirty="0">
                <a:solidFill>
                  <a:schemeClr val="bg1"/>
                </a:solidFill>
              </a:rPr>
              <a:t>© Fotolia -  Pixel Shot/</a:t>
            </a:r>
            <a:r>
              <a:rPr lang="de-DE" sz="600" b="0" i="0" u="none" strike="noStrike" dirty="0">
                <a:solidFill>
                  <a:schemeClr val="bg1"/>
                </a:solidFill>
                <a:effectLst/>
                <a:latin typeface="adobe-clean"/>
              </a:rPr>
              <a:t>241524659</a:t>
            </a:r>
            <a:endParaRPr lang="de-DE" sz="600" dirty="0">
              <a:solidFill>
                <a:schemeClr val="bg1"/>
              </a:solidFill>
            </a:endParaRPr>
          </a:p>
        </p:txBody>
      </p:sp>
    </p:spTree>
    <p:extLst>
      <p:ext uri="{BB962C8B-B14F-4D97-AF65-F5344CB8AC3E}">
        <p14:creationId xmlns:p14="http://schemas.microsoft.com/office/powerpoint/2010/main" val="82131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hteck 62"/>
          <p:cNvSpPr/>
          <p:nvPr/>
        </p:nvSpPr>
        <p:spPr>
          <a:xfrm>
            <a:off x="5205414" y="1373145"/>
            <a:ext cx="1760537" cy="4962525"/>
          </a:xfrm>
          <a:prstGeom prst="rect">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62" name="Rechteck 61"/>
          <p:cNvSpPr/>
          <p:nvPr/>
        </p:nvSpPr>
        <p:spPr>
          <a:xfrm>
            <a:off x="6965950" y="1373145"/>
            <a:ext cx="3168650" cy="4962525"/>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61" name="Rechteck 60"/>
          <p:cNvSpPr/>
          <p:nvPr/>
        </p:nvSpPr>
        <p:spPr>
          <a:xfrm>
            <a:off x="1992314" y="1373145"/>
            <a:ext cx="3216275" cy="4962525"/>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2000"/>
          </a:p>
        </p:txBody>
      </p:sp>
      <p:sp>
        <p:nvSpPr>
          <p:cNvPr id="25606" name="Titel 4"/>
          <p:cNvSpPr>
            <a:spLocks noGrp="1"/>
          </p:cNvSpPr>
          <p:nvPr>
            <p:ph type="title"/>
          </p:nvPr>
        </p:nvSpPr>
        <p:spPr/>
        <p:txBody>
          <a:bodyPr/>
          <a:lstStyle/>
          <a:p>
            <a:r>
              <a:rPr lang="de-DE" altLang="de-DE" dirty="0"/>
              <a:t>Risikofaktoren am Arbeitsplatz</a:t>
            </a:r>
          </a:p>
        </p:txBody>
      </p:sp>
      <p:sp>
        <p:nvSpPr>
          <p:cNvPr id="6" name="Textfeld 5"/>
          <p:cNvSpPr txBox="1">
            <a:spLocks noChangeArrowheads="1"/>
          </p:cNvSpPr>
          <p:nvPr/>
        </p:nvSpPr>
        <p:spPr bwMode="auto">
          <a:xfrm>
            <a:off x="5207001" y="4667395"/>
            <a:ext cx="1743075" cy="523220"/>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a:solidFill>
                  <a:schemeClr val="bg1"/>
                </a:solidFill>
                <a:ea typeface="Arial" charset="0"/>
                <a:cs typeface="Arial" charset="0"/>
              </a:rPr>
              <a:t>individuelle Besonderheiten </a:t>
            </a:r>
          </a:p>
        </p:txBody>
      </p:sp>
      <p:sp>
        <p:nvSpPr>
          <p:cNvPr id="7" name="Textfeld 6"/>
          <p:cNvSpPr txBox="1">
            <a:spLocks noChangeArrowheads="1"/>
          </p:cNvSpPr>
          <p:nvPr/>
        </p:nvSpPr>
        <p:spPr bwMode="auto">
          <a:xfrm>
            <a:off x="7521575" y="3835545"/>
            <a:ext cx="2152650" cy="307777"/>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a:solidFill>
                  <a:schemeClr val="bg1"/>
                </a:solidFill>
                <a:ea typeface="Arial" charset="0"/>
                <a:cs typeface="Arial" charset="0"/>
              </a:rPr>
              <a:t>individuelle Auswirkungen</a:t>
            </a:r>
          </a:p>
        </p:txBody>
      </p:sp>
      <p:sp>
        <p:nvSpPr>
          <p:cNvPr id="8" name="Textfeld 7"/>
          <p:cNvSpPr txBox="1">
            <a:spLocks noChangeArrowheads="1"/>
          </p:cNvSpPr>
          <p:nvPr/>
        </p:nvSpPr>
        <p:spPr bwMode="auto">
          <a:xfrm>
            <a:off x="2462213" y="1533937"/>
            <a:ext cx="2152650" cy="307777"/>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dirty="0">
                <a:solidFill>
                  <a:schemeClr val="bg1"/>
                </a:solidFill>
                <a:ea typeface="Arial" charset="0"/>
                <a:cs typeface="Arial" charset="0"/>
              </a:rPr>
              <a:t>gesellschaftliche Faktoren</a:t>
            </a:r>
          </a:p>
        </p:txBody>
      </p:sp>
      <p:sp>
        <p:nvSpPr>
          <p:cNvPr id="9" name="Textfeld 8"/>
          <p:cNvSpPr txBox="1">
            <a:spLocks noChangeArrowheads="1"/>
          </p:cNvSpPr>
          <p:nvPr/>
        </p:nvSpPr>
        <p:spPr bwMode="auto">
          <a:xfrm>
            <a:off x="2473326" y="2724562"/>
            <a:ext cx="2162175" cy="307777"/>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dirty="0">
                <a:solidFill>
                  <a:schemeClr val="bg1"/>
                </a:solidFill>
                <a:ea typeface="Arial" charset="0"/>
                <a:cs typeface="Arial" charset="0"/>
              </a:rPr>
              <a:t>Faktoren im Unternehmen</a:t>
            </a:r>
          </a:p>
        </p:txBody>
      </p:sp>
      <p:sp>
        <p:nvSpPr>
          <p:cNvPr id="10" name="Textfeld 9"/>
          <p:cNvSpPr txBox="1">
            <a:spLocks noChangeArrowheads="1"/>
          </p:cNvSpPr>
          <p:nvPr/>
        </p:nvSpPr>
        <p:spPr bwMode="auto">
          <a:xfrm>
            <a:off x="2463800" y="3845525"/>
            <a:ext cx="2171700" cy="523220"/>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dirty="0">
                <a:solidFill>
                  <a:schemeClr val="bg1"/>
                </a:solidFill>
                <a:ea typeface="Arial" charset="0"/>
                <a:cs typeface="Arial" charset="0"/>
              </a:rPr>
              <a:t>individuelle Arbeitsbedingungen</a:t>
            </a:r>
          </a:p>
        </p:txBody>
      </p:sp>
      <p:sp>
        <p:nvSpPr>
          <p:cNvPr id="11" name="Textfeld 10"/>
          <p:cNvSpPr txBox="1">
            <a:spLocks noChangeArrowheads="1"/>
          </p:cNvSpPr>
          <p:nvPr/>
        </p:nvSpPr>
        <p:spPr bwMode="auto">
          <a:xfrm>
            <a:off x="5210176" y="2721575"/>
            <a:ext cx="1743075" cy="523220"/>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defRPr/>
            </a:pPr>
            <a:r>
              <a:rPr lang="de-DE" sz="1400" b="1" dirty="0">
                <a:solidFill>
                  <a:schemeClr val="bg1"/>
                </a:solidFill>
                <a:latin typeface="Arial" charset="0"/>
                <a:ea typeface="Arial" charset="0"/>
                <a:cs typeface="Arial" charset="0"/>
              </a:rPr>
              <a:t>Stress am Arbeitsplatz</a:t>
            </a:r>
          </a:p>
        </p:txBody>
      </p:sp>
      <p:cxnSp>
        <p:nvCxnSpPr>
          <p:cNvPr id="25613" name="Gerade Verbindung mit Pfeil 11"/>
          <p:cNvCxnSpPr>
            <a:cxnSpLocks noChangeShapeType="1"/>
          </p:cNvCxnSpPr>
          <p:nvPr/>
        </p:nvCxnSpPr>
        <p:spPr bwMode="auto">
          <a:xfrm flipV="1">
            <a:off x="6073776" y="5229183"/>
            <a:ext cx="4763" cy="346075"/>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14" name="Gerade Verbindung mit Pfeil 12"/>
          <p:cNvCxnSpPr>
            <a:cxnSpLocks noChangeShapeType="1"/>
          </p:cNvCxnSpPr>
          <p:nvPr/>
        </p:nvCxnSpPr>
        <p:spPr bwMode="auto">
          <a:xfrm flipV="1">
            <a:off x="6073776" y="5229183"/>
            <a:ext cx="4763" cy="346075"/>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15" name="Gerade Verbindung mit Pfeil 13"/>
          <p:cNvCxnSpPr>
            <a:cxnSpLocks noChangeShapeType="1"/>
          </p:cNvCxnSpPr>
          <p:nvPr/>
        </p:nvCxnSpPr>
        <p:spPr bwMode="auto">
          <a:xfrm rot="10800000" flipV="1">
            <a:off x="6950076" y="4949782"/>
            <a:ext cx="1628775"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16" name="Gerade Verbindung mit Pfeil 14"/>
          <p:cNvCxnSpPr>
            <a:cxnSpLocks noChangeShapeType="1"/>
          </p:cNvCxnSpPr>
          <p:nvPr/>
        </p:nvCxnSpPr>
        <p:spPr bwMode="auto">
          <a:xfrm flipV="1">
            <a:off x="6073776" y="5229183"/>
            <a:ext cx="4763" cy="346075"/>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17" name="Gerade Verbindung mit Pfeil 15"/>
          <p:cNvCxnSpPr>
            <a:cxnSpLocks noChangeShapeType="1"/>
          </p:cNvCxnSpPr>
          <p:nvPr/>
        </p:nvCxnSpPr>
        <p:spPr bwMode="auto">
          <a:xfrm flipH="1">
            <a:off x="3549651" y="3286082"/>
            <a:ext cx="4763" cy="56515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18" name="Gerade Verbindung 16"/>
          <p:cNvCxnSpPr>
            <a:cxnSpLocks noChangeShapeType="1"/>
            <a:stCxn id="25633" idx="0"/>
            <a:endCxn id="25632" idx="2"/>
          </p:cNvCxnSpPr>
          <p:nvPr/>
        </p:nvCxnSpPr>
        <p:spPr bwMode="auto">
          <a:xfrm flipV="1">
            <a:off x="8605838" y="2085932"/>
            <a:ext cx="0" cy="6413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19" name="Gerade Verbindung 17"/>
          <p:cNvCxnSpPr>
            <a:cxnSpLocks noChangeShapeType="1"/>
            <a:stCxn id="25632" idx="1"/>
          </p:cNvCxnSpPr>
          <p:nvPr/>
        </p:nvCxnSpPr>
        <p:spPr bwMode="auto">
          <a:xfrm rot="10800000">
            <a:off x="7207251" y="1804944"/>
            <a:ext cx="303213"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20" name="Gerade Verbindung mit Pfeil 18"/>
          <p:cNvCxnSpPr>
            <a:cxnSpLocks noChangeShapeType="1"/>
          </p:cNvCxnSpPr>
          <p:nvPr/>
        </p:nvCxnSpPr>
        <p:spPr bwMode="auto">
          <a:xfrm rot="5400000">
            <a:off x="3248026" y="2430420"/>
            <a:ext cx="569913"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21" name="Gerade Verbindung mit Pfeil 19"/>
          <p:cNvCxnSpPr>
            <a:cxnSpLocks noChangeShapeType="1"/>
          </p:cNvCxnSpPr>
          <p:nvPr/>
        </p:nvCxnSpPr>
        <p:spPr bwMode="auto">
          <a:xfrm>
            <a:off x="6953250" y="3006682"/>
            <a:ext cx="566738"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22" name="Gerade Verbindung 20"/>
          <p:cNvCxnSpPr>
            <a:cxnSpLocks noChangeShapeType="1"/>
            <a:stCxn id="25634" idx="0"/>
            <a:endCxn id="25633" idx="2"/>
          </p:cNvCxnSpPr>
          <p:nvPr/>
        </p:nvCxnSpPr>
        <p:spPr bwMode="auto">
          <a:xfrm flipV="1">
            <a:off x="8597900" y="3286083"/>
            <a:ext cx="7938" cy="555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23" name="Gerade Verbindung 21"/>
          <p:cNvCxnSpPr>
            <a:cxnSpLocks noChangeShapeType="1"/>
            <a:stCxn id="25633" idx="0"/>
            <a:endCxn id="25632" idx="2"/>
          </p:cNvCxnSpPr>
          <p:nvPr/>
        </p:nvCxnSpPr>
        <p:spPr bwMode="auto">
          <a:xfrm flipV="1">
            <a:off x="8605838" y="2085932"/>
            <a:ext cx="0" cy="6413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24" name="Gerade Verbindung mit Pfeil 22"/>
          <p:cNvCxnSpPr>
            <a:cxnSpLocks noChangeShapeType="1"/>
          </p:cNvCxnSpPr>
          <p:nvPr/>
        </p:nvCxnSpPr>
        <p:spPr bwMode="auto">
          <a:xfrm rot="5400000" flipH="1" flipV="1">
            <a:off x="5379244" y="3974263"/>
            <a:ext cx="1390650" cy="142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25" name="Gerade Verbindung 23"/>
          <p:cNvCxnSpPr>
            <a:cxnSpLocks noChangeShapeType="1"/>
            <a:endCxn id="25634" idx="2"/>
          </p:cNvCxnSpPr>
          <p:nvPr/>
        </p:nvCxnSpPr>
        <p:spPr bwMode="auto">
          <a:xfrm rot="16200000" flipV="1">
            <a:off x="8112126" y="4886282"/>
            <a:ext cx="979487" cy="79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26" name="Gerade Verbindung 24"/>
          <p:cNvCxnSpPr>
            <a:cxnSpLocks noChangeShapeType="1"/>
            <a:stCxn id="25634" idx="0"/>
            <a:endCxn id="25633" idx="2"/>
          </p:cNvCxnSpPr>
          <p:nvPr/>
        </p:nvCxnSpPr>
        <p:spPr bwMode="auto">
          <a:xfrm flipV="1">
            <a:off x="8597900" y="3286083"/>
            <a:ext cx="7938" cy="555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27" name="Gerade Verbindung 25"/>
          <p:cNvCxnSpPr>
            <a:cxnSpLocks noChangeShapeType="1"/>
            <a:stCxn id="25634" idx="1"/>
          </p:cNvCxnSpPr>
          <p:nvPr/>
        </p:nvCxnSpPr>
        <p:spPr bwMode="auto">
          <a:xfrm rot="10800000" flipV="1">
            <a:off x="7197725" y="4121108"/>
            <a:ext cx="323850" cy="9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28" name="Gerade Verbindung 26"/>
          <p:cNvCxnSpPr>
            <a:cxnSpLocks noChangeShapeType="1"/>
            <a:stCxn id="25632" idx="1"/>
          </p:cNvCxnSpPr>
          <p:nvPr/>
        </p:nvCxnSpPr>
        <p:spPr bwMode="auto">
          <a:xfrm rot="10800000">
            <a:off x="7207251" y="1804944"/>
            <a:ext cx="303213"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29" name="Gerade Verbindung 27"/>
          <p:cNvCxnSpPr>
            <a:cxnSpLocks noChangeShapeType="1"/>
            <a:stCxn id="25634" idx="1"/>
          </p:cNvCxnSpPr>
          <p:nvPr/>
        </p:nvCxnSpPr>
        <p:spPr bwMode="auto">
          <a:xfrm rot="10800000" flipV="1">
            <a:off x="7197725" y="4121108"/>
            <a:ext cx="323850" cy="9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30" name="Gerade Verbindung mit Pfeil 28"/>
          <p:cNvCxnSpPr>
            <a:cxnSpLocks noChangeShapeType="1"/>
          </p:cNvCxnSpPr>
          <p:nvPr/>
        </p:nvCxnSpPr>
        <p:spPr bwMode="auto">
          <a:xfrm flipH="1">
            <a:off x="3549651" y="3286082"/>
            <a:ext cx="4763" cy="56515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31" name="Gerade Verbindung 29"/>
          <p:cNvCxnSpPr>
            <a:cxnSpLocks noChangeShapeType="1"/>
          </p:cNvCxnSpPr>
          <p:nvPr/>
        </p:nvCxnSpPr>
        <p:spPr bwMode="auto">
          <a:xfrm rot="16200000" flipH="1">
            <a:off x="6026151" y="2966995"/>
            <a:ext cx="2333625" cy="63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32" name="Gerade Verbindung mit Pfeil 30"/>
          <p:cNvCxnSpPr>
            <a:cxnSpLocks noChangeShapeType="1"/>
          </p:cNvCxnSpPr>
          <p:nvPr/>
        </p:nvCxnSpPr>
        <p:spPr bwMode="auto">
          <a:xfrm rot="5400000" flipH="1" flipV="1">
            <a:off x="3048795" y="4909302"/>
            <a:ext cx="1000125" cy="15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33" name="Gerade Verbindung mit Pfeil 31"/>
          <p:cNvCxnSpPr>
            <a:cxnSpLocks noChangeShapeType="1"/>
          </p:cNvCxnSpPr>
          <p:nvPr/>
        </p:nvCxnSpPr>
        <p:spPr bwMode="auto">
          <a:xfrm flipH="1">
            <a:off x="3549651" y="3286082"/>
            <a:ext cx="4763" cy="56515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34" name="Gerade Verbindung 32"/>
          <p:cNvCxnSpPr>
            <a:cxnSpLocks noChangeShapeType="1"/>
            <a:stCxn id="25633" idx="0"/>
            <a:endCxn id="25632" idx="2"/>
          </p:cNvCxnSpPr>
          <p:nvPr/>
        </p:nvCxnSpPr>
        <p:spPr bwMode="auto">
          <a:xfrm flipV="1">
            <a:off x="8605838" y="2085932"/>
            <a:ext cx="0" cy="6413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35" name="Gerade Verbindung mit Pfeil 33"/>
          <p:cNvCxnSpPr>
            <a:cxnSpLocks noChangeShapeType="1"/>
          </p:cNvCxnSpPr>
          <p:nvPr/>
        </p:nvCxnSpPr>
        <p:spPr bwMode="auto">
          <a:xfrm>
            <a:off x="6953250" y="3006682"/>
            <a:ext cx="566738"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36" name="Gerade Verbindung mit Pfeil 34"/>
          <p:cNvCxnSpPr>
            <a:cxnSpLocks noChangeShapeType="1"/>
          </p:cNvCxnSpPr>
          <p:nvPr/>
        </p:nvCxnSpPr>
        <p:spPr bwMode="auto">
          <a:xfrm rot="5400000" flipH="1" flipV="1">
            <a:off x="5379244" y="3974263"/>
            <a:ext cx="1390650" cy="142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37" name="Gerade Verbindung mit Pfeil 35"/>
          <p:cNvCxnSpPr>
            <a:cxnSpLocks noChangeShapeType="1"/>
            <a:endCxn id="25638" idx="1"/>
          </p:cNvCxnSpPr>
          <p:nvPr/>
        </p:nvCxnSpPr>
        <p:spPr bwMode="auto">
          <a:xfrm flipV="1">
            <a:off x="4619625" y="3006683"/>
            <a:ext cx="590550" cy="9525"/>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38" name="Gerade Verbindung 36"/>
          <p:cNvCxnSpPr>
            <a:cxnSpLocks noChangeShapeType="1"/>
            <a:stCxn id="25634" idx="0"/>
            <a:endCxn id="25633" idx="2"/>
          </p:cNvCxnSpPr>
          <p:nvPr/>
        </p:nvCxnSpPr>
        <p:spPr bwMode="auto">
          <a:xfrm flipV="1">
            <a:off x="8597900" y="3286083"/>
            <a:ext cx="7938" cy="5556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39" name="Gerade Verbindung 37"/>
          <p:cNvCxnSpPr>
            <a:cxnSpLocks noChangeShapeType="1"/>
            <a:endCxn id="25634" idx="2"/>
          </p:cNvCxnSpPr>
          <p:nvPr/>
        </p:nvCxnSpPr>
        <p:spPr bwMode="auto">
          <a:xfrm rot="16200000" flipV="1">
            <a:off x="8112126" y="4886282"/>
            <a:ext cx="979487" cy="79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40" name="Gerade Verbindung 38"/>
          <p:cNvCxnSpPr>
            <a:cxnSpLocks noChangeShapeType="1"/>
          </p:cNvCxnSpPr>
          <p:nvPr/>
        </p:nvCxnSpPr>
        <p:spPr bwMode="auto">
          <a:xfrm rot="10800000">
            <a:off x="3529013" y="5372057"/>
            <a:ext cx="5067300" cy="190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41" name="Gerade Verbindung mit Pfeil 39"/>
          <p:cNvCxnSpPr>
            <a:cxnSpLocks noChangeShapeType="1"/>
          </p:cNvCxnSpPr>
          <p:nvPr/>
        </p:nvCxnSpPr>
        <p:spPr bwMode="auto">
          <a:xfrm rot="5400000" flipH="1" flipV="1">
            <a:off x="3048795" y="4909302"/>
            <a:ext cx="1000125" cy="15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42" name="Gerade Verbindung mit Pfeil 40"/>
          <p:cNvCxnSpPr>
            <a:cxnSpLocks noChangeShapeType="1"/>
          </p:cNvCxnSpPr>
          <p:nvPr/>
        </p:nvCxnSpPr>
        <p:spPr bwMode="auto">
          <a:xfrm rot="10800000" flipV="1">
            <a:off x="6950076" y="4949782"/>
            <a:ext cx="1628775"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43" name="Gerade Verbindung mit Pfeil 41"/>
          <p:cNvCxnSpPr>
            <a:cxnSpLocks noChangeShapeType="1"/>
          </p:cNvCxnSpPr>
          <p:nvPr/>
        </p:nvCxnSpPr>
        <p:spPr bwMode="auto">
          <a:xfrm>
            <a:off x="6953250" y="3006682"/>
            <a:ext cx="566738"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44" name="Gerade Verbindung mit Pfeil 42"/>
          <p:cNvCxnSpPr>
            <a:cxnSpLocks noChangeShapeType="1"/>
            <a:endCxn id="25638" idx="1"/>
          </p:cNvCxnSpPr>
          <p:nvPr/>
        </p:nvCxnSpPr>
        <p:spPr bwMode="auto">
          <a:xfrm flipV="1">
            <a:off x="4619625" y="3006683"/>
            <a:ext cx="590550" cy="9525"/>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45" name="Gerade Verbindung 43"/>
          <p:cNvCxnSpPr>
            <a:cxnSpLocks noChangeShapeType="1"/>
          </p:cNvCxnSpPr>
          <p:nvPr/>
        </p:nvCxnSpPr>
        <p:spPr bwMode="auto">
          <a:xfrm rot="5400000">
            <a:off x="3835401" y="2974932"/>
            <a:ext cx="2324100" cy="31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46" name="Gerade Verbindung 44"/>
          <p:cNvCxnSpPr>
            <a:cxnSpLocks noChangeShapeType="1"/>
          </p:cNvCxnSpPr>
          <p:nvPr/>
        </p:nvCxnSpPr>
        <p:spPr bwMode="auto">
          <a:xfrm rot="10800000">
            <a:off x="4635501" y="4127458"/>
            <a:ext cx="371475" cy="9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47" name="Gerade Verbindung 45"/>
          <p:cNvCxnSpPr>
            <a:cxnSpLocks noChangeShapeType="1"/>
          </p:cNvCxnSpPr>
          <p:nvPr/>
        </p:nvCxnSpPr>
        <p:spPr bwMode="auto">
          <a:xfrm rot="10800000" flipV="1">
            <a:off x="4635501" y="1812882"/>
            <a:ext cx="3714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47" name="Textfeld 46"/>
          <p:cNvSpPr txBox="1">
            <a:spLocks noChangeArrowheads="1"/>
          </p:cNvSpPr>
          <p:nvPr/>
        </p:nvSpPr>
        <p:spPr bwMode="auto">
          <a:xfrm>
            <a:off x="7510463" y="1521613"/>
            <a:ext cx="2190750" cy="523220"/>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dirty="0">
                <a:solidFill>
                  <a:schemeClr val="bg1"/>
                </a:solidFill>
                <a:ea typeface="Arial" charset="0"/>
                <a:cs typeface="Arial" charset="0"/>
              </a:rPr>
              <a:t>gesellschaftliche Auswirkungen</a:t>
            </a:r>
          </a:p>
        </p:txBody>
      </p:sp>
      <p:sp>
        <p:nvSpPr>
          <p:cNvPr id="48" name="Textfeld 47"/>
          <p:cNvSpPr txBox="1">
            <a:spLocks noChangeArrowheads="1"/>
          </p:cNvSpPr>
          <p:nvPr/>
        </p:nvSpPr>
        <p:spPr bwMode="auto">
          <a:xfrm>
            <a:off x="7519988" y="2721308"/>
            <a:ext cx="2171700" cy="523220"/>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a:solidFill>
                  <a:schemeClr val="bg1"/>
                </a:solidFill>
                <a:ea typeface="Arial" charset="0"/>
                <a:cs typeface="Arial" charset="0"/>
              </a:rPr>
              <a:t>Auswirkungen im Unternehmen</a:t>
            </a:r>
          </a:p>
        </p:txBody>
      </p:sp>
      <p:sp>
        <p:nvSpPr>
          <p:cNvPr id="49" name="Textfeld 48"/>
          <p:cNvSpPr txBox="1">
            <a:spLocks noChangeArrowheads="1"/>
          </p:cNvSpPr>
          <p:nvPr/>
        </p:nvSpPr>
        <p:spPr bwMode="auto">
          <a:xfrm>
            <a:off x="3797300" y="5575096"/>
            <a:ext cx="4552950" cy="307777"/>
          </a:xfrm>
          <a:prstGeom prst="rect">
            <a:avLst/>
          </a:prstGeom>
          <a:solidFill>
            <a:srgbClr val="00B0F0"/>
          </a:solidFill>
          <a:ln w="9525">
            <a:solidFill>
              <a:schemeClr val="tx1"/>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defRPr/>
            </a:pPr>
            <a:r>
              <a:rPr lang="de-DE" sz="1400" b="1" dirty="0">
                <a:solidFill>
                  <a:schemeClr val="bg1"/>
                </a:solidFill>
                <a:latin typeface="Arial" charset="0"/>
                <a:ea typeface="Arial" charset="0"/>
                <a:cs typeface="Arial" charset="0"/>
              </a:rPr>
              <a:t>Präventionsmaßnahmen und Interventionen</a:t>
            </a:r>
          </a:p>
        </p:txBody>
      </p:sp>
      <p:cxnSp>
        <p:nvCxnSpPr>
          <p:cNvPr id="25651" name="Gerade Verbindung 49"/>
          <p:cNvCxnSpPr>
            <a:cxnSpLocks noChangeShapeType="1"/>
          </p:cNvCxnSpPr>
          <p:nvPr/>
        </p:nvCxnSpPr>
        <p:spPr bwMode="auto">
          <a:xfrm rot="5400000">
            <a:off x="823914" y="4375108"/>
            <a:ext cx="2744787"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52" name="Gerade Verbindung mit Pfeil 50"/>
          <p:cNvCxnSpPr>
            <a:cxnSpLocks noChangeShapeType="1"/>
          </p:cNvCxnSpPr>
          <p:nvPr/>
        </p:nvCxnSpPr>
        <p:spPr bwMode="auto">
          <a:xfrm flipH="1">
            <a:off x="3549651" y="3286082"/>
            <a:ext cx="4763" cy="56515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53" name="Gerade Verbindung mit Pfeil 51"/>
          <p:cNvCxnSpPr>
            <a:cxnSpLocks noChangeShapeType="1"/>
          </p:cNvCxnSpPr>
          <p:nvPr/>
        </p:nvCxnSpPr>
        <p:spPr bwMode="auto">
          <a:xfrm rot="5400000" flipH="1" flipV="1">
            <a:off x="3048795" y="4909302"/>
            <a:ext cx="1000125" cy="15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54" name="Gerade Verbindung 52"/>
          <p:cNvCxnSpPr>
            <a:cxnSpLocks noChangeShapeType="1"/>
          </p:cNvCxnSpPr>
          <p:nvPr/>
        </p:nvCxnSpPr>
        <p:spPr bwMode="auto">
          <a:xfrm rot="10800000">
            <a:off x="2187576" y="5737183"/>
            <a:ext cx="1609725" cy="95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55" name="Gerade Verbindung 53"/>
          <p:cNvCxnSpPr>
            <a:cxnSpLocks noChangeShapeType="1"/>
          </p:cNvCxnSpPr>
          <p:nvPr/>
        </p:nvCxnSpPr>
        <p:spPr bwMode="auto">
          <a:xfrm rot="5400000">
            <a:off x="823914" y="4375108"/>
            <a:ext cx="2744787"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656" name="Gerade Verbindung mit Pfeil 54"/>
          <p:cNvCxnSpPr>
            <a:cxnSpLocks noChangeShapeType="1"/>
          </p:cNvCxnSpPr>
          <p:nvPr/>
        </p:nvCxnSpPr>
        <p:spPr bwMode="auto">
          <a:xfrm>
            <a:off x="2197101" y="3009857"/>
            <a:ext cx="276225" cy="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657" name="Gerade Verbindung mit Pfeil 55"/>
          <p:cNvCxnSpPr>
            <a:cxnSpLocks noChangeShapeType="1"/>
          </p:cNvCxnSpPr>
          <p:nvPr/>
        </p:nvCxnSpPr>
        <p:spPr bwMode="auto">
          <a:xfrm flipV="1">
            <a:off x="2206626" y="4130633"/>
            <a:ext cx="257175" cy="9525"/>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5658" name="Textfeld 66"/>
          <p:cNvSpPr txBox="1">
            <a:spLocks noChangeArrowheads="1"/>
          </p:cNvSpPr>
          <p:nvPr/>
        </p:nvSpPr>
        <p:spPr bwMode="auto">
          <a:xfrm>
            <a:off x="3124200" y="5935619"/>
            <a:ext cx="1125538" cy="400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de-DE" sz="2000" b="1"/>
              <a:t>Einflüsse</a:t>
            </a:r>
          </a:p>
        </p:txBody>
      </p:sp>
      <p:sp>
        <p:nvSpPr>
          <p:cNvPr id="25659" name="Textfeld 67"/>
          <p:cNvSpPr txBox="1">
            <a:spLocks noChangeArrowheads="1"/>
          </p:cNvSpPr>
          <p:nvPr/>
        </p:nvSpPr>
        <p:spPr bwMode="auto">
          <a:xfrm>
            <a:off x="7753351" y="5941969"/>
            <a:ext cx="1706563" cy="400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de-DE" sz="2000" b="1"/>
              <a:t>Auswirkungen</a:t>
            </a:r>
          </a:p>
        </p:txBody>
      </p:sp>
    </p:spTree>
    <p:extLst>
      <p:ext uri="{BB962C8B-B14F-4D97-AF65-F5344CB8AC3E}">
        <p14:creationId xmlns:p14="http://schemas.microsoft.com/office/powerpoint/2010/main" val="198935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el 4"/>
          <p:cNvSpPr>
            <a:spLocks noGrp="1"/>
          </p:cNvSpPr>
          <p:nvPr>
            <p:ph type="title"/>
          </p:nvPr>
        </p:nvSpPr>
        <p:spPr/>
        <p:txBody>
          <a:bodyPr/>
          <a:lstStyle/>
          <a:p>
            <a:r>
              <a:rPr lang="de-DE" altLang="de-DE"/>
              <a:t>Arbeitsbedingter Stress bei der Arbeit</a:t>
            </a:r>
          </a:p>
        </p:txBody>
      </p:sp>
      <p:grpSp>
        <p:nvGrpSpPr>
          <p:cNvPr id="6" name="Group 25"/>
          <p:cNvGrpSpPr>
            <a:grpSpLocks/>
          </p:cNvGrpSpPr>
          <p:nvPr/>
        </p:nvGrpSpPr>
        <p:grpSpPr bwMode="auto">
          <a:xfrm>
            <a:off x="1763547" y="1294295"/>
            <a:ext cx="8556455" cy="5025400"/>
            <a:chOff x="186" y="1513"/>
            <a:chExt cx="5225" cy="2379"/>
          </a:xfrm>
          <a:solidFill>
            <a:schemeClr val="bg1">
              <a:lumMod val="95000"/>
            </a:schemeClr>
          </a:solidFill>
        </p:grpSpPr>
        <p:sp>
          <p:nvSpPr>
            <p:cNvPr id="7" name="Text Box 11"/>
            <p:cNvSpPr txBox="1">
              <a:spLocks noChangeArrowheads="1"/>
            </p:cNvSpPr>
            <p:nvPr/>
          </p:nvSpPr>
          <p:spPr bwMode="auto">
            <a:xfrm>
              <a:off x="186" y="1575"/>
              <a:ext cx="1847" cy="7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spcBef>
                  <a:spcPct val="0"/>
                </a:spcBef>
                <a:defRPr sz="2400">
                  <a:solidFill>
                    <a:schemeClr val="tx1"/>
                  </a:solidFill>
                  <a:latin typeface="Arial" charset="0"/>
                  <a:ea typeface="ＭＳ Ｐゴシック" charset="-128"/>
                </a:defRPr>
              </a:lvl1pPr>
              <a:lvl2pPr marL="742950" indent="-285750">
                <a:spcBef>
                  <a:spcPct val="0"/>
                </a:spcBef>
                <a:defRPr sz="2400">
                  <a:solidFill>
                    <a:schemeClr val="tx1"/>
                  </a:solidFill>
                  <a:latin typeface="Arial" charset="0"/>
                  <a:ea typeface="ＭＳ Ｐゴシック" charset="-128"/>
                </a:defRPr>
              </a:lvl2pPr>
              <a:lvl3pPr marL="1143000" indent="-228600">
                <a:spcBef>
                  <a:spcPct val="0"/>
                </a:spcBef>
                <a:defRPr sz="2400">
                  <a:solidFill>
                    <a:schemeClr val="tx1"/>
                  </a:solidFill>
                  <a:latin typeface="Arial" charset="0"/>
                  <a:ea typeface="ＭＳ Ｐゴシック" charset="-128"/>
                </a:defRPr>
              </a:lvl3pPr>
              <a:lvl4pPr marL="1600200" indent="-228600">
                <a:spcBef>
                  <a:spcPct val="0"/>
                </a:spcBef>
                <a:defRPr sz="2400">
                  <a:solidFill>
                    <a:schemeClr val="tx1"/>
                  </a:solidFill>
                  <a:latin typeface="Arial" charset="0"/>
                  <a:ea typeface="ＭＳ Ｐゴシック" charset="-128"/>
                </a:defRPr>
              </a:lvl4pPr>
              <a:lvl5pPr marL="2057400" indent="-228600">
                <a:spcBef>
                  <a:spcPct val="0"/>
                </a:spcBef>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de-DE" altLang="de-DE" sz="1800" b="1" dirty="0">
                  <a:latin typeface="+mn-lt"/>
                  <a:ea typeface="Arial" charset="0"/>
                  <a:cs typeface="Arial" charset="0"/>
                </a:rPr>
                <a:t>organisatorisch</a:t>
              </a:r>
            </a:p>
            <a:p>
              <a:pPr>
                <a:buFontTx/>
                <a:buChar char="•"/>
                <a:defRPr/>
              </a:pPr>
              <a:r>
                <a:rPr lang="de-DE" altLang="de-DE" sz="1800" dirty="0">
                  <a:latin typeface="+mn-lt"/>
                  <a:ea typeface="Arial" charset="0"/>
                  <a:cs typeface="Arial" charset="0"/>
                </a:rPr>
                <a:t>Informationswidersprüche</a:t>
              </a:r>
            </a:p>
            <a:p>
              <a:pPr>
                <a:buFontTx/>
                <a:buChar char="•"/>
                <a:defRPr/>
              </a:pPr>
              <a:r>
                <a:rPr lang="de-DE" altLang="de-DE" sz="1800" dirty="0">
                  <a:latin typeface="+mn-lt"/>
                  <a:ea typeface="Arial" charset="0"/>
                  <a:cs typeface="Arial" charset="0"/>
                </a:rPr>
                <a:t>Aufgabendiffusion</a:t>
              </a:r>
            </a:p>
            <a:p>
              <a:pPr>
                <a:buFontTx/>
                <a:buChar char="•"/>
                <a:defRPr/>
              </a:pPr>
              <a:r>
                <a:rPr lang="de-DE" altLang="de-DE" sz="1800" dirty="0">
                  <a:latin typeface="+mn-lt"/>
                  <a:ea typeface="Arial" charset="0"/>
                  <a:cs typeface="Arial" charset="0"/>
                </a:rPr>
                <a:t>Rollenkonflikte</a:t>
              </a:r>
            </a:p>
          </p:txBody>
        </p:sp>
        <p:sp>
          <p:nvSpPr>
            <p:cNvPr id="8" name="Text Box 14"/>
            <p:cNvSpPr txBox="1">
              <a:spLocks noChangeArrowheads="1"/>
            </p:cNvSpPr>
            <p:nvPr/>
          </p:nvSpPr>
          <p:spPr bwMode="auto">
            <a:xfrm>
              <a:off x="3644" y="2469"/>
              <a:ext cx="1694" cy="5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spcBef>
                  <a:spcPct val="0"/>
                </a:spcBef>
                <a:defRPr sz="2400">
                  <a:solidFill>
                    <a:schemeClr val="tx1"/>
                  </a:solidFill>
                  <a:latin typeface="Arial" charset="0"/>
                  <a:ea typeface="ＭＳ Ｐゴシック" charset="-128"/>
                </a:defRPr>
              </a:lvl1pPr>
              <a:lvl2pPr marL="742950" indent="-285750">
                <a:spcBef>
                  <a:spcPct val="0"/>
                </a:spcBef>
                <a:defRPr sz="2400">
                  <a:solidFill>
                    <a:schemeClr val="tx1"/>
                  </a:solidFill>
                  <a:latin typeface="Arial" charset="0"/>
                  <a:ea typeface="ＭＳ Ｐゴシック" charset="-128"/>
                </a:defRPr>
              </a:lvl2pPr>
              <a:lvl3pPr marL="1143000" indent="-228600">
                <a:spcBef>
                  <a:spcPct val="0"/>
                </a:spcBef>
                <a:defRPr sz="2400">
                  <a:solidFill>
                    <a:schemeClr val="tx1"/>
                  </a:solidFill>
                  <a:latin typeface="Arial" charset="0"/>
                  <a:ea typeface="ＭＳ Ｐゴシック" charset="-128"/>
                </a:defRPr>
              </a:lvl3pPr>
              <a:lvl4pPr marL="1600200" indent="-228600">
                <a:spcBef>
                  <a:spcPct val="0"/>
                </a:spcBef>
                <a:defRPr sz="2400">
                  <a:solidFill>
                    <a:schemeClr val="tx1"/>
                  </a:solidFill>
                  <a:latin typeface="Arial" charset="0"/>
                  <a:ea typeface="ＭＳ Ｐゴシック" charset="-128"/>
                </a:defRPr>
              </a:lvl4pPr>
              <a:lvl5pPr marL="2057400" indent="-228600">
                <a:spcBef>
                  <a:spcPct val="0"/>
                </a:spcBef>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de-DE" altLang="de-DE" sz="1800" b="1" dirty="0">
                  <a:latin typeface="+mn-lt"/>
                  <a:ea typeface="Arial" charset="0"/>
                  <a:cs typeface="Arial" charset="0"/>
                </a:rPr>
                <a:t>physikalisch</a:t>
              </a:r>
            </a:p>
            <a:p>
              <a:pPr>
                <a:buFontTx/>
                <a:buChar char="•"/>
                <a:defRPr/>
              </a:pPr>
              <a:r>
                <a:rPr lang="de-DE" altLang="de-DE" sz="1800" dirty="0">
                  <a:latin typeface="+mn-lt"/>
                  <a:ea typeface="Arial" charset="0"/>
                  <a:cs typeface="Arial" charset="0"/>
                </a:rPr>
                <a:t>mangelnde Leuchtstärke</a:t>
              </a:r>
            </a:p>
            <a:p>
              <a:pPr>
                <a:buFontTx/>
                <a:buChar char="•"/>
                <a:defRPr/>
              </a:pPr>
              <a:r>
                <a:rPr lang="de-DE" altLang="de-DE" sz="1800" dirty="0">
                  <a:latin typeface="+mn-lt"/>
                  <a:ea typeface="Arial" charset="0"/>
                  <a:cs typeface="Arial" charset="0"/>
                </a:rPr>
                <a:t>Hitze, Kälte, Lärm</a:t>
              </a:r>
            </a:p>
            <a:p>
              <a:pPr>
                <a:buFontTx/>
                <a:buChar char="•"/>
                <a:defRPr/>
              </a:pPr>
              <a:r>
                <a:rPr lang="de-DE" altLang="de-DE" sz="1800" dirty="0">
                  <a:latin typeface="+mn-lt"/>
                  <a:ea typeface="Arial" charset="0"/>
                  <a:cs typeface="Arial" charset="0"/>
                </a:rPr>
                <a:t>Stäube, Dämpfe</a:t>
              </a:r>
            </a:p>
          </p:txBody>
        </p:sp>
        <p:sp>
          <p:nvSpPr>
            <p:cNvPr id="9" name="Text Box 17"/>
            <p:cNvSpPr txBox="1">
              <a:spLocks noChangeArrowheads="1"/>
            </p:cNvSpPr>
            <p:nvPr/>
          </p:nvSpPr>
          <p:spPr bwMode="auto">
            <a:xfrm>
              <a:off x="2077" y="3299"/>
              <a:ext cx="1510" cy="5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spcBef>
                  <a:spcPct val="0"/>
                </a:spcBef>
                <a:defRPr sz="2400">
                  <a:solidFill>
                    <a:schemeClr val="tx1"/>
                  </a:solidFill>
                  <a:latin typeface="Arial" charset="0"/>
                  <a:ea typeface="ＭＳ Ｐゴシック" charset="-128"/>
                </a:defRPr>
              </a:lvl1pPr>
              <a:lvl2pPr marL="742950" indent="-285750">
                <a:spcBef>
                  <a:spcPct val="0"/>
                </a:spcBef>
                <a:defRPr sz="2400">
                  <a:solidFill>
                    <a:schemeClr val="tx1"/>
                  </a:solidFill>
                  <a:latin typeface="Arial" charset="0"/>
                  <a:ea typeface="ＭＳ Ｐゴシック" charset="-128"/>
                </a:defRPr>
              </a:lvl2pPr>
              <a:lvl3pPr marL="1143000" indent="-228600">
                <a:spcBef>
                  <a:spcPct val="0"/>
                </a:spcBef>
                <a:defRPr sz="2400">
                  <a:solidFill>
                    <a:schemeClr val="tx1"/>
                  </a:solidFill>
                  <a:latin typeface="Arial" charset="0"/>
                  <a:ea typeface="ＭＳ Ｐゴシック" charset="-128"/>
                </a:defRPr>
              </a:lvl3pPr>
              <a:lvl4pPr marL="1600200" indent="-228600">
                <a:spcBef>
                  <a:spcPct val="0"/>
                </a:spcBef>
                <a:defRPr sz="2400">
                  <a:solidFill>
                    <a:schemeClr val="tx1"/>
                  </a:solidFill>
                  <a:latin typeface="Arial" charset="0"/>
                  <a:ea typeface="ＭＳ Ｐゴシック" charset="-128"/>
                </a:defRPr>
              </a:lvl4pPr>
              <a:lvl5pPr marL="2057400" indent="-228600">
                <a:spcBef>
                  <a:spcPct val="0"/>
                </a:spcBef>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de-DE" altLang="de-DE" sz="1800" b="1" dirty="0">
                  <a:latin typeface="+mn-lt"/>
                  <a:ea typeface="Arial" charset="0"/>
                  <a:cs typeface="Arial" charset="0"/>
                </a:rPr>
                <a:t>sozial</a:t>
              </a:r>
            </a:p>
            <a:p>
              <a:pPr>
                <a:buFontTx/>
                <a:buChar char="•"/>
                <a:defRPr/>
              </a:pPr>
              <a:r>
                <a:rPr lang="de-DE" altLang="de-DE" sz="1800" dirty="0">
                  <a:latin typeface="+mn-lt"/>
                  <a:ea typeface="Arial" charset="0"/>
                  <a:cs typeface="Arial" charset="0"/>
                </a:rPr>
                <a:t>mangelnde Kontakte</a:t>
              </a:r>
            </a:p>
            <a:p>
              <a:pPr>
                <a:buFontTx/>
                <a:buChar char="•"/>
                <a:defRPr/>
              </a:pPr>
              <a:r>
                <a:rPr lang="de-DE" altLang="de-DE" sz="1800" dirty="0">
                  <a:latin typeface="+mn-lt"/>
                  <a:ea typeface="Arial" charset="0"/>
                  <a:cs typeface="Arial" charset="0"/>
                </a:rPr>
                <a:t>Führungsdefizite</a:t>
              </a:r>
            </a:p>
            <a:p>
              <a:pPr>
                <a:buFontTx/>
                <a:buChar char="•"/>
                <a:defRPr/>
              </a:pPr>
              <a:r>
                <a:rPr lang="de-DE" altLang="de-DE" sz="1800" dirty="0">
                  <a:latin typeface="+mn-lt"/>
                  <a:ea typeface="Arial" charset="0"/>
                  <a:cs typeface="Arial" charset="0"/>
                </a:rPr>
                <a:t>Mobbing, </a:t>
              </a:r>
              <a:r>
                <a:rPr lang="de-DE" altLang="de-DE" sz="1800" dirty="0" err="1">
                  <a:latin typeface="+mn-lt"/>
                  <a:ea typeface="Arial" charset="0"/>
                  <a:cs typeface="Arial" charset="0"/>
                </a:rPr>
                <a:t>Bossing</a:t>
              </a:r>
              <a:endParaRPr lang="de-DE" altLang="de-DE" sz="1800" dirty="0">
                <a:latin typeface="+mn-lt"/>
                <a:ea typeface="Arial" charset="0"/>
                <a:cs typeface="Arial" charset="0"/>
              </a:endParaRPr>
            </a:p>
          </p:txBody>
        </p:sp>
        <p:sp>
          <p:nvSpPr>
            <p:cNvPr id="10" name="Text Box 20"/>
            <p:cNvSpPr txBox="1">
              <a:spLocks noChangeArrowheads="1"/>
            </p:cNvSpPr>
            <p:nvPr/>
          </p:nvSpPr>
          <p:spPr bwMode="auto">
            <a:xfrm>
              <a:off x="656" y="2473"/>
              <a:ext cx="1359" cy="7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spcBef>
                  <a:spcPct val="0"/>
                </a:spcBef>
                <a:defRPr sz="2400">
                  <a:solidFill>
                    <a:schemeClr val="tx1"/>
                  </a:solidFill>
                  <a:latin typeface="Arial" charset="0"/>
                  <a:ea typeface="ＭＳ Ｐゴシック" charset="-128"/>
                </a:defRPr>
              </a:lvl1pPr>
              <a:lvl2pPr marL="742950" indent="-285750">
                <a:spcBef>
                  <a:spcPct val="0"/>
                </a:spcBef>
                <a:defRPr sz="2400">
                  <a:solidFill>
                    <a:schemeClr val="tx1"/>
                  </a:solidFill>
                  <a:latin typeface="Arial" charset="0"/>
                  <a:ea typeface="ＭＳ Ｐゴシック" charset="-128"/>
                </a:defRPr>
              </a:lvl2pPr>
              <a:lvl3pPr marL="1143000" indent="-228600">
                <a:spcBef>
                  <a:spcPct val="0"/>
                </a:spcBef>
                <a:defRPr sz="2400">
                  <a:solidFill>
                    <a:schemeClr val="tx1"/>
                  </a:solidFill>
                  <a:latin typeface="Arial" charset="0"/>
                  <a:ea typeface="ＭＳ Ｐゴシック" charset="-128"/>
                </a:defRPr>
              </a:lvl3pPr>
              <a:lvl4pPr marL="1600200" indent="-228600">
                <a:spcBef>
                  <a:spcPct val="0"/>
                </a:spcBef>
                <a:defRPr sz="2400">
                  <a:solidFill>
                    <a:schemeClr val="tx1"/>
                  </a:solidFill>
                  <a:latin typeface="Arial" charset="0"/>
                  <a:ea typeface="ＭＳ Ｐゴシック" charset="-128"/>
                </a:defRPr>
              </a:lvl4pPr>
              <a:lvl5pPr marL="2057400" indent="-228600">
                <a:spcBef>
                  <a:spcPct val="0"/>
                </a:spcBef>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de-DE" altLang="de-DE" sz="1800" b="1" dirty="0">
                  <a:latin typeface="+mn-lt"/>
                  <a:ea typeface="Arial" charset="0"/>
                  <a:cs typeface="Arial" charset="0"/>
                </a:rPr>
                <a:t>zeitlich</a:t>
              </a:r>
            </a:p>
            <a:p>
              <a:pPr>
                <a:buFontTx/>
                <a:buChar char="•"/>
                <a:defRPr/>
              </a:pPr>
              <a:r>
                <a:rPr lang="de-DE" altLang="de-DE" sz="1800" dirty="0">
                  <a:latin typeface="+mn-lt"/>
                  <a:ea typeface="Arial" charset="0"/>
                  <a:cs typeface="Arial" charset="0"/>
                </a:rPr>
                <a:t>Schichtarbeit</a:t>
              </a:r>
            </a:p>
            <a:p>
              <a:pPr>
                <a:buFontTx/>
                <a:buChar char="•"/>
                <a:defRPr/>
              </a:pPr>
              <a:r>
                <a:rPr lang="de-DE" altLang="de-DE" sz="1800" dirty="0">
                  <a:latin typeface="+mn-lt"/>
                  <a:ea typeface="Arial" charset="0"/>
                  <a:cs typeface="Arial" charset="0"/>
                </a:rPr>
                <a:t>unregelmäßige Arbeitszeiten</a:t>
              </a:r>
            </a:p>
            <a:p>
              <a:pPr>
                <a:buFontTx/>
                <a:buChar char="•"/>
                <a:defRPr/>
              </a:pPr>
              <a:r>
                <a:rPr lang="de-DE" altLang="de-DE" sz="1800" dirty="0">
                  <a:latin typeface="+mn-lt"/>
                  <a:ea typeface="Arial" charset="0"/>
                  <a:cs typeface="Arial" charset="0"/>
                </a:rPr>
                <a:t>Zeitdruck</a:t>
              </a:r>
            </a:p>
          </p:txBody>
        </p:sp>
        <p:sp>
          <p:nvSpPr>
            <p:cNvPr id="11" name="Text Box 23"/>
            <p:cNvSpPr txBox="1">
              <a:spLocks noChangeArrowheads="1"/>
            </p:cNvSpPr>
            <p:nvPr/>
          </p:nvSpPr>
          <p:spPr bwMode="auto">
            <a:xfrm>
              <a:off x="3644" y="1513"/>
              <a:ext cx="1767" cy="7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a:spcBef>
                  <a:spcPct val="0"/>
                </a:spcBef>
                <a:defRPr sz="2400">
                  <a:solidFill>
                    <a:schemeClr val="tx1"/>
                  </a:solidFill>
                  <a:latin typeface="Arial" charset="0"/>
                  <a:ea typeface="ＭＳ Ｐゴシック" charset="-128"/>
                </a:defRPr>
              </a:lvl1pPr>
              <a:lvl2pPr marL="742950" indent="-285750">
                <a:spcBef>
                  <a:spcPct val="0"/>
                </a:spcBef>
                <a:defRPr sz="2400">
                  <a:solidFill>
                    <a:schemeClr val="tx1"/>
                  </a:solidFill>
                  <a:latin typeface="Arial" charset="0"/>
                  <a:ea typeface="ＭＳ Ｐゴシック" charset="-128"/>
                </a:defRPr>
              </a:lvl2pPr>
              <a:lvl3pPr marL="1143000" indent="-228600">
                <a:spcBef>
                  <a:spcPct val="0"/>
                </a:spcBef>
                <a:defRPr sz="2400">
                  <a:solidFill>
                    <a:schemeClr val="tx1"/>
                  </a:solidFill>
                  <a:latin typeface="Arial" charset="0"/>
                  <a:ea typeface="ＭＳ Ｐゴシック" charset="-128"/>
                </a:defRPr>
              </a:lvl3pPr>
              <a:lvl4pPr marL="1600200" indent="-228600">
                <a:spcBef>
                  <a:spcPct val="0"/>
                </a:spcBef>
                <a:defRPr sz="2400">
                  <a:solidFill>
                    <a:schemeClr val="tx1"/>
                  </a:solidFill>
                  <a:latin typeface="Arial" charset="0"/>
                  <a:ea typeface="ＭＳ Ｐゴシック" charset="-128"/>
                </a:defRPr>
              </a:lvl4pPr>
              <a:lvl5pPr marL="2057400" indent="-228600">
                <a:spcBef>
                  <a:spcPct val="0"/>
                </a:spcBef>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defRPr/>
              </a:pPr>
              <a:r>
                <a:rPr lang="de-DE" altLang="de-DE" sz="1800" b="1" dirty="0">
                  <a:latin typeface="+mn-lt"/>
                  <a:ea typeface="Arial" charset="0"/>
                  <a:cs typeface="Arial" charset="0"/>
                </a:rPr>
                <a:t>tätigkeitsbezogen</a:t>
              </a:r>
            </a:p>
            <a:p>
              <a:pPr>
                <a:buFontTx/>
                <a:buChar char="•"/>
                <a:defRPr/>
              </a:pPr>
              <a:r>
                <a:rPr lang="de-DE" altLang="de-DE" sz="1800" dirty="0">
                  <a:latin typeface="+mn-lt"/>
                  <a:ea typeface="Arial" charset="0"/>
                  <a:cs typeface="Arial" charset="0"/>
                </a:rPr>
                <a:t>schweres Heben und Tragen</a:t>
              </a:r>
            </a:p>
            <a:p>
              <a:pPr>
                <a:buFontTx/>
                <a:buChar char="•"/>
                <a:defRPr/>
              </a:pPr>
              <a:r>
                <a:rPr lang="de-DE" altLang="de-DE" sz="1800" dirty="0">
                  <a:latin typeface="+mn-lt"/>
                  <a:ea typeface="Arial" charset="0"/>
                  <a:cs typeface="Arial" charset="0"/>
                </a:rPr>
                <a:t>Unter- und Überforderung</a:t>
              </a:r>
            </a:p>
            <a:p>
              <a:pPr>
                <a:buFontTx/>
                <a:buChar char="•"/>
                <a:defRPr/>
              </a:pPr>
              <a:r>
                <a:rPr lang="de-DE" altLang="de-DE" sz="1800" dirty="0">
                  <a:latin typeface="+mn-lt"/>
                  <a:ea typeface="Arial" charset="0"/>
                  <a:cs typeface="Arial" charset="0"/>
                </a:rPr>
                <a:t>Unterbrechungen</a:t>
              </a:r>
            </a:p>
          </p:txBody>
        </p:sp>
        <p:sp>
          <p:nvSpPr>
            <p:cNvPr id="12" name="Oval 24"/>
            <p:cNvSpPr>
              <a:spLocks noChangeArrowheads="1"/>
            </p:cNvSpPr>
            <p:nvPr/>
          </p:nvSpPr>
          <p:spPr bwMode="auto">
            <a:xfrm>
              <a:off x="2238" y="2124"/>
              <a:ext cx="1218" cy="813"/>
            </a:xfrm>
            <a:prstGeom prst="ellipse">
              <a:avLst/>
            </a:prstGeom>
            <a:grp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2000" tIns="0" rIns="0" bIns="0" anchor="ctr"/>
            <a:lstStyle/>
            <a:p>
              <a:pPr>
                <a:defRPr/>
              </a:pPr>
              <a:endParaRPr lang="de-DE">
                <a:solidFill>
                  <a:srgbClr val="FF0000"/>
                </a:solidFill>
                <a:ea typeface="Arial" charset="0"/>
                <a:cs typeface="Arial" charset="0"/>
              </a:endParaRPr>
            </a:p>
          </p:txBody>
        </p:sp>
        <p:sp>
          <p:nvSpPr>
            <p:cNvPr id="13" name="Text Box 5"/>
            <p:cNvSpPr txBox="1">
              <a:spLocks noChangeArrowheads="1"/>
            </p:cNvSpPr>
            <p:nvPr/>
          </p:nvSpPr>
          <p:spPr bwMode="auto">
            <a:xfrm>
              <a:off x="2317" y="2457"/>
              <a:ext cx="1120" cy="3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0"/>
                </a:spcBef>
                <a:defRPr sz="2400">
                  <a:solidFill>
                    <a:schemeClr val="tx1"/>
                  </a:solidFill>
                  <a:latin typeface="Arial" charset="0"/>
                  <a:ea typeface="ＭＳ Ｐゴシック" charset="-128"/>
                </a:defRPr>
              </a:lvl1pPr>
              <a:lvl2pPr marL="742950" indent="-285750">
                <a:spcBef>
                  <a:spcPct val="0"/>
                </a:spcBef>
                <a:defRPr sz="2400">
                  <a:solidFill>
                    <a:schemeClr val="tx1"/>
                  </a:solidFill>
                  <a:latin typeface="Arial" charset="0"/>
                  <a:ea typeface="ＭＳ Ｐゴシック" charset="-128"/>
                </a:defRPr>
              </a:lvl2pPr>
              <a:lvl3pPr marL="1143000" indent="-228600">
                <a:spcBef>
                  <a:spcPct val="0"/>
                </a:spcBef>
                <a:defRPr sz="2400">
                  <a:solidFill>
                    <a:schemeClr val="tx1"/>
                  </a:solidFill>
                  <a:latin typeface="Arial" charset="0"/>
                  <a:ea typeface="ＭＳ Ｐゴシック" charset="-128"/>
                </a:defRPr>
              </a:lvl3pPr>
              <a:lvl4pPr marL="1600200" indent="-228600">
                <a:spcBef>
                  <a:spcPct val="0"/>
                </a:spcBef>
                <a:defRPr sz="2400">
                  <a:solidFill>
                    <a:schemeClr val="tx1"/>
                  </a:solidFill>
                  <a:latin typeface="Arial" charset="0"/>
                  <a:ea typeface="ＭＳ Ｐゴシック" charset="-128"/>
                </a:defRPr>
              </a:lvl4pPr>
              <a:lvl5pPr marL="2057400" indent="-228600">
                <a:spcBef>
                  <a:spcPct val="0"/>
                </a:spcBef>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defRPr/>
              </a:pPr>
              <a:r>
                <a:rPr lang="de-DE" altLang="de-DE" sz="1800" b="1" dirty="0">
                  <a:solidFill>
                    <a:schemeClr val="accent1"/>
                  </a:solidFill>
                  <a:latin typeface="+mn-lt"/>
                  <a:ea typeface="Arial" charset="0"/>
                  <a:cs typeface="Arial" charset="0"/>
                </a:rPr>
                <a:t>Arbeitsbedingter Stress</a:t>
              </a:r>
            </a:p>
          </p:txBody>
        </p:sp>
      </p:grpSp>
      <p:pic>
        <p:nvPicPr>
          <p:cNvPr id="3" name="Grafik 2" descr="Blitz mit einfarbiger Füllung">
            <a:extLst>
              <a:ext uri="{FF2B5EF4-FFF2-40B4-BE49-F238E27FC236}">
                <a16:creationId xmlns:a16="http://schemas.microsoft.com/office/drawing/2014/main" id="{B7518AF2-CF18-D3E6-01BB-D832B97DC1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41726" y="2864999"/>
            <a:ext cx="457200" cy="457200"/>
          </a:xfrm>
          <a:prstGeom prst="rect">
            <a:avLst/>
          </a:prstGeom>
        </p:spPr>
      </p:pic>
    </p:spTree>
    <p:extLst>
      <p:ext uri="{BB962C8B-B14F-4D97-AF65-F5344CB8AC3E}">
        <p14:creationId xmlns:p14="http://schemas.microsoft.com/office/powerpoint/2010/main" val="146065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p:cNvSpPr>
            <a:spLocks noChangeArrowheads="1"/>
          </p:cNvSpPr>
          <p:nvPr/>
        </p:nvSpPr>
        <p:spPr bwMode="auto">
          <a:xfrm>
            <a:off x="4943475" y="1787989"/>
            <a:ext cx="1944688" cy="203153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9525">
            <a:solidFill>
              <a:srgbClr val="F9F9F9"/>
            </a:solidFill>
            <a:miter lim="800000"/>
            <a:headEnd/>
            <a:tailEnd/>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endParaRPr lang="de-DE" altLang="de-DE" sz="1400" dirty="0">
              <a:solidFill>
                <a:srgbClr val="FFFFFF"/>
              </a:solidFill>
              <a:latin typeface="+mn-lt"/>
            </a:endParaRPr>
          </a:p>
          <a:p>
            <a:pPr algn="ctr">
              <a:spcBef>
                <a:spcPct val="50000"/>
              </a:spcBef>
              <a:defRPr/>
            </a:pPr>
            <a:endParaRPr lang="de-DE" altLang="de-DE" sz="1400" b="1" dirty="0">
              <a:solidFill>
                <a:srgbClr val="FFFFFF"/>
              </a:solidFill>
              <a:latin typeface="+mn-lt"/>
            </a:endParaRPr>
          </a:p>
          <a:p>
            <a:pPr algn="ctr">
              <a:spcBef>
                <a:spcPct val="50000"/>
              </a:spcBef>
              <a:defRPr/>
            </a:pPr>
            <a:endParaRPr lang="de-DE" altLang="de-DE" sz="1400" b="1" dirty="0">
              <a:solidFill>
                <a:srgbClr val="FFFFFF"/>
              </a:solidFill>
              <a:latin typeface="+mn-lt"/>
            </a:endParaRPr>
          </a:p>
          <a:p>
            <a:pPr algn="ctr">
              <a:spcBef>
                <a:spcPct val="50000"/>
              </a:spcBef>
              <a:defRPr/>
            </a:pPr>
            <a:r>
              <a:rPr lang="de-DE" altLang="de-DE" sz="1400" b="1" dirty="0">
                <a:solidFill>
                  <a:schemeClr val="tx2"/>
                </a:solidFill>
                <a:latin typeface="+mn-lt"/>
              </a:rPr>
              <a:t>Psychische</a:t>
            </a:r>
            <a:br>
              <a:rPr lang="de-DE" altLang="de-DE" sz="1400" b="1" dirty="0">
                <a:solidFill>
                  <a:schemeClr val="tx2"/>
                </a:solidFill>
                <a:latin typeface="+mn-lt"/>
              </a:rPr>
            </a:br>
            <a:r>
              <a:rPr lang="de-DE" altLang="de-DE" sz="1400" b="1" dirty="0">
                <a:solidFill>
                  <a:schemeClr val="tx2"/>
                </a:solidFill>
                <a:latin typeface="+mn-lt"/>
              </a:rPr>
              <a:t>Gesundheit </a:t>
            </a:r>
          </a:p>
        </p:txBody>
      </p:sp>
      <p:sp>
        <p:nvSpPr>
          <p:cNvPr id="27652" name="Titel 4"/>
          <p:cNvSpPr>
            <a:spLocks noGrp="1"/>
          </p:cNvSpPr>
          <p:nvPr>
            <p:ph type="title"/>
          </p:nvPr>
        </p:nvSpPr>
        <p:spPr/>
        <p:txBody>
          <a:bodyPr/>
          <a:lstStyle/>
          <a:p>
            <a:r>
              <a:rPr lang="de-DE" altLang="de-DE" dirty="0"/>
              <a:t>Faktoren für Stress-Symptome am Arbeitsplatz </a:t>
            </a:r>
          </a:p>
        </p:txBody>
      </p:sp>
      <p:sp>
        <p:nvSpPr>
          <p:cNvPr id="6" name="Rechteck 5"/>
          <p:cNvSpPr>
            <a:spLocks noChangeArrowheads="1"/>
          </p:cNvSpPr>
          <p:nvPr/>
        </p:nvSpPr>
        <p:spPr bwMode="auto">
          <a:xfrm>
            <a:off x="4943475" y="3613152"/>
            <a:ext cx="1944688" cy="2331238"/>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noFill/>
          </a:ln>
          <a:effectLst>
            <a:outerShdw blurRad="63500" dist="23000" dir="5400000" rotWithShape="0">
              <a:srgbClr val="000000">
                <a:alpha val="34999"/>
              </a:srgbClr>
            </a:outerShdw>
          </a:effec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400" b="1" dirty="0">
                <a:solidFill>
                  <a:schemeClr val="tx2"/>
                </a:solidFill>
                <a:latin typeface="+mn-lt"/>
              </a:rPr>
              <a:t>Stress-Symptome</a:t>
            </a:r>
          </a:p>
          <a:p>
            <a:pPr algn="ctr">
              <a:spcBef>
                <a:spcPct val="50000"/>
              </a:spcBef>
              <a:defRPr/>
            </a:pPr>
            <a:r>
              <a:rPr lang="de-DE" altLang="de-DE" sz="1400" dirty="0">
                <a:solidFill>
                  <a:schemeClr val="tx2"/>
                </a:solidFill>
                <a:latin typeface="+mn-lt"/>
              </a:rPr>
              <a:t>allgemeines psychisches Unwohlsein</a:t>
            </a:r>
          </a:p>
          <a:p>
            <a:pPr algn="ctr">
              <a:spcBef>
                <a:spcPct val="50000"/>
              </a:spcBef>
              <a:defRPr/>
            </a:pPr>
            <a:r>
              <a:rPr lang="de-DE" altLang="de-DE" sz="1400" dirty="0">
                <a:solidFill>
                  <a:schemeClr val="tx2"/>
                </a:solidFill>
                <a:latin typeface="+mn-lt"/>
              </a:rPr>
              <a:t>Angststörung</a:t>
            </a:r>
          </a:p>
          <a:p>
            <a:pPr algn="ctr">
              <a:spcBef>
                <a:spcPct val="50000"/>
              </a:spcBef>
              <a:defRPr/>
            </a:pPr>
            <a:r>
              <a:rPr lang="de-DE" altLang="de-DE" sz="1400" dirty="0">
                <a:solidFill>
                  <a:schemeClr val="tx2"/>
                </a:solidFill>
                <a:latin typeface="+mn-lt"/>
              </a:rPr>
              <a:t>Depression</a:t>
            </a:r>
          </a:p>
          <a:p>
            <a:pPr algn="ctr">
              <a:spcBef>
                <a:spcPct val="50000"/>
              </a:spcBef>
              <a:defRPr/>
            </a:pPr>
            <a:r>
              <a:rPr lang="de-DE" altLang="de-DE" sz="1400" dirty="0">
                <a:solidFill>
                  <a:schemeClr val="tx2"/>
                </a:solidFill>
                <a:latin typeface="+mn-lt"/>
              </a:rPr>
              <a:t>Burnout</a:t>
            </a:r>
          </a:p>
          <a:p>
            <a:pPr algn="ctr">
              <a:spcBef>
                <a:spcPct val="50000"/>
              </a:spcBef>
              <a:defRPr/>
            </a:pPr>
            <a:r>
              <a:rPr lang="de-DE" altLang="de-DE" sz="1400" dirty="0">
                <a:solidFill>
                  <a:schemeClr val="tx2"/>
                </a:solidFill>
                <a:latin typeface="+mn-lt"/>
              </a:rPr>
              <a:t>Sucht / Missbrauch</a:t>
            </a:r>
          </a:p>
          <a:p>
            <a:pPr algn="ctr">
              <a:spcBef>
                <a:spcPct val="50000"/>
              </a:spcBef>
              <a:defRPr/>
            </a:pPr>
            <a:endParaRPr lang="de-DE" altLang="de-DE" sz="1400" dirty="0">
              <a:solidFill>
                <a:schemeClr val="tx2"/>
              </a:solidFill>
              <a:latin typeface="+mn-lt"/>
            </a:endParaRPr>
          </a:p>
        </p:txBody>
      </p:sp>
      <p:sp>
        <p:nvSpPr>
          <p:cNvPr id="8" name="Textfeld 7"/>
          <p:cNvSpPr txBox="1"/>
          <p:nvPr/>
        </p:nvSpPr>
        <p:spPr>
          <a:xfrm>
            <a:off x="1992313" y="2420938"/>
            <a:ext cx="2589212" cy="3479800"/>
          </a:xfrm>
          <a:prstGeom prst="rect">
            <a:avLst/>
          </a:prstGeom>
          <a:solidFill>
            <a:schemeClr val="bg1">
              <a:lumMod val="95000"/>
            </a:schemeClr>
          </a:solidFill>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285750" indent="-285750">
              <a:spcBef>
                <a:spcPts val="600"/>
              </a:spcBef>
              <a:buFont typeface="Arial" charset="0"/>
              <a:buChar char="•"/>
              <a:defRPr/>
            </a:pPr>
            <a:r>
              <a:rPr lang="de-DE" altLang="de-DE" sz="1400" dirty="0">
                <a:latin typeface="+mn-lt"/>
              </a:rPr>
              <a:t>geringer Handlungsspielraum</a:t>
            </a:r>
          </a:p>
          <a:p>
            <a:pPr marL="285750" indent="-285750">
              <a:spcBef>
                <a:spcPts val="600"/>
              </a:spcBef>
              <a:buFont typeface="Arial" charset="0"/>
              <a:buChar char="•"/>
              <a:defRPr/>
            </a:pPr>
            <a:r>
              <a:rPr lang="de-DE" altLang="de-DE" sz="1400" dirty="0">
                <a:latin typeface="+mn-lt"/>
              </a:rPr>
              <a:t>negatives Betriebsklima</a:t>
            </a:r>
          </a:p>
          <a:p>
            <a:pPr marL="285750" indent="-285750">
              <a:spcBef>
                <a:spcPts val="600"/>
              </a:spcBef>
              <a:buFont typeface="Arial" charset="0"/>
              <a:buChar char="•"/>
              <a:defRPr/>
            </a:pPr>
            <a:r>
              <a:rPr lang="de-DE" altLang="de-DE" sz="1400" dirty="0">
                <a:latin typeface="+mn-lt"/>
              </a:rPr>
              <a:t>geringe soziale Unterstützung durch Vorgesetzte</a:t>
            </a:r>
          </a:p>
          <a:p>
            <a:pPr marL="285750" indent="-285750">
              <a:spcBef>
                <a:spcPts val="600"/>
              </a:spcBef>
              <a:buFont typeface="Arial" charset="0"/>
              <a:buChar char="•"/>
              <a:defRPr/>
            </a:pPr>
            <a:r>
              <a:rPr lang="de-DE" altLang="de-DE" sz="1400" dirty="0">
                <a:latin typeface="+mn-lt"/>
              </a:rPr>
              <a:t>geringe Arbeits-zufriedenheit</a:t>
            </a:r>
          </a:p>
          <a:p>
            <a:pPr marL="285750" indent="-285750">
              <a:spcBef>
                <a:spcPts val="600"/>
              </a:spcBef>
              <a:buFont typeface="Arial" charset="0"/>
              <a:buChar char="•"/>
              <a:defRPr/>
            </a:pPr>
            <a:r>
              <a:rPr lang="de-DE" altLang="de-DE" sz="1400" dirty="0">
                <a:latin typeface="+mn-lt"/>
              </a:rPr>
              <a:t>Unterbrechungen, Störungen während der Arbeit</a:t>
            </a:r>
          </a:p>
          <a:p>
            <a:pPr marL="285750" indent="-285750">
              <a:spcBef>
                <a:spcPts val="600"/>
              </a:spcBef>
              <a:buFont typeface="Arial" charset="0"/>
              <a:buChar char="•"/>
              <a:defRPr/>
            </a:pPr>
            <a:r>
              <a:rPr lang="de-DE" altLang="de-DE" sz="1400" dirty="0">
                <a:latin typeface="+mn-lt"/>
              </a:rPr>
              <a:t>Konflikte/Mobbing </a:t>
            </a:r>
          </a:p>
        </p:txBody>
      </p:sp>
      <p:sp>
        <p:nvSpPr>
          <p:cNvPr id="9" name="Textfeld 8"/>
          <p:cNvSpPr txBox="1"/>
          <p:nvPr/>
        </p:nvSpPr>
        <p:spPr>
          <a:xfrm>
            <a:off x="7250114" y="2420938"/>
            <a:ext cx="2744787" cy="3479800"/>
          </a:xfrm>
          <a:prstGeom prst="rect">
            <a:avLst/>
          </a:prstGeom>
          <a:solidFill>
            <a:schemeClr val="bg1">
              <a:lumMod val="95000"/>
            </a:schemeClr>
          </a:solidFill>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285750" indent="-285750">
              <a:spcBef>
                <a:spcPts val="600"/>
              </a:spcBef>
              <a:buFont typeface="Arial" charset="0"/>
              <a:buChar char="•"/>
              <a:defRPr/>
            </a:pPr>
            <a:r>
              <a:rPr lang="de-DE" altLang="de-DE" sz="1400" dirty="0">
                <a:latin typeface="+mn-lt"/>
              </a:rPr>
              <a:t>hohe Anforderungen bei geringem Handlungsspielraum</a:t>
            </a:r>
          </a:p>
          <a:p>
            <a:pPr marL="285750" indent="-285750">
              <a:spcBef>
                <a:spcPts val="600"/>
              </a:spcBef>
              <a:buFont typeface="Arial" charset="0"/>
              <a:buChar char="•"/>
              <a:defRPr/>
            </a:pPr>
            <a:r>
              <a:rPr lang="de-DE" altLang="de-DE" sz="1400" dirty="0">
                <a:latin typeface="+mn-lt"/>
              </a:rPr>
              <a:t>Zeitdruck</a:t>
            </a:r>
          </a:p>
          <a:p>
            <a:pPr marL="285750" indent="-285750">
              <a:spcBef>
                <a:spcPts val="600"/>
              </a:spcBef>
              <a:buFont typeface="Arial" charset="0"/>
              <a:buChar char="•"/>
              <a:defRPr/>
            </a:pPr>
            <a:r>
              <a:rPr lang="de-DE" altLang="de-DE" sz="1400" dirty="0">
                <a:latin typeface="+mn-lt"/>
              </a:rPr>
              <a:t>hohes Arbeitspensum</a:t>
            </a:r>
          </a:p>
          <a:p>
            <a:pPr marL="285750" indent="-285750">
              <a:spcBef>
                <a:spcPts val="600"/>
              </a:spcBef>
              <a:buFont typeface="Arial" charset="0"/>
              <a:buChar char="•"/>
              <a:defRPr/>
            </a:pPr>
            <a:r>
              <a:rPr lang="de-DE" altLang="de-DE" sz="1400" dirty="0">
                <a:latin typeface="+mn-lt"/>
              </a:rPr>
              <a:t>prekäres Einkommen</a:t>
            </a:r>
          </a:p>
          <a:p>
            <a:pPr marL="285750" indent="-285750">
              <a:spcBef>
                <a:spcPts val="600"/>
              </a:spcBef>
              <a:buFont typeface="Arial" charset="0"/>
              <a:buChar char="•"/>
              <a:defRPr/>
            </a:pPr>
            <a:r>
              <a:rPr lang="de-DE" altLang="de-DE" sz="1400" dirty="0">
                <a:latin typeface="+mn-lt"/>
              </a:rPr>
              <a:t>Missverhältnis zwischen Verausgabung und Belohnung</a:t>
            </a:r>
          </a:p>
          <a:p>
            <a:pPr marL="285750" indent="-285750">
              <a:spcBef>
                <a:spcPts val="600"/>
              </a:spcBef>
              <a:buFont typeface="Arial" charset="0"/>
              <a:buChar char="•"/>
              <a:defRPr/>
            </a:pPr>
            <a:r>
              <a:rPr lang="de-DE" altLang="de-DE" sz="1400" dirty="0">
                <a:latin typeface="+mn-lt"/>
              </a:rPr>
              <a:t>fehlende Wertschätzung </a:t>
            </a:r>
          </a:p>
          <a:p>
            <a:pPr marL="285750" indent="-285750">
              <a:spcBef>
                <a:spcPts val="600"/>
              </a:spcBef>
              <a:buFont typeface="Arial" charset="0"/>
              <a:buChar char="•"/>
              <a:defRPr/>
            </a:pPr>
            <a:r>
              <a:rPr lang="de-DE" altLang="de-DE" sz="1400" dirty="0">
                <a:latin typeface="+mn-lt"/>
              </a:rPr>
              <a:t>Schichtarbeit</a:t>
            </a:r>
          </a:p>
          <a:p>
            <a:pPr marL="285750" indent="-285750">
              <a:spcBef>
                <a:spcPts val="600"/>
              </a:spcBef>
              <a:buFont typeface="Arial" charset="0"/>
              <a:buChar char="•"/>
              <a:defRPr/>
            </a:pPr>
            <a:r>
              <a:rPr lang="de-DE" altLang="de-DE" sz="1400" dirty="0">
                <a:latin typeface="+mn-lt"/>
              </a:rPr>
              <a:t>mangelnde Gerechtigkeit in der Organisation</a:t>
            </a:r>
          </a:p>
          <a:p>
            <a:pPr marL="285750" indent="-285750">
              <a:spcBef>
                <a:spcPts val="600"/>
              </a:spcBef>
              <a:buFont typeface="Arial" charset="0"/>
              <a:buChar char="•"/>
              <a:defRPr/>
            </a:pPr>
            <a:r>
              <a:rPr lang="de-DE" altLang="de-DE" sz="1400" dirty="0">
                <a:latin typeface="+mn-lt"/>
              </a:rPr>
              <a:t>Überstunden</a:t>
            </a:r>
          </a:p>
        </p:txBody>
      </p:sp>
      <p:sp>
        <p:nvSpPr>
          <p:cNvPr id="10" name="Line 17"/>
          <p:cNvSpPr>
            <a:spLocks noChangeShapeType="1"/>
          </p:cNvSpPr>
          <p:nvPr/>
        </p:nvSpPr>
        <p:spPr bwMode="auto">
          <a:xfrm>
            <a:off x="4624389" y="4862514"/>
            <a:ext cx="319087" cy="9525"/>
          </a:xfrm>
          <a:prstGeom prst="line">
            <a:avLst/>
          </a:prstGeom>
          <a:noFill/>
          <a:ln w="31750">
            <a:solidFill>
              <a:schemeClr val="tx1"/>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lIns="72000" tIns="0" rIns="0" bIns="0"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defRPr/>
            </a:pPr>
            <a:endParaRPr lang="de-DE" sz="1400">
              <a:latin typeface="+mn-lt"/>
            </a:endParaRPr>
          </a:p>
        </p:txBody>
      </p:sp>
      <p:sp>
        <p:nvSpPr>
          <p:cNvPr id="11" name="Line 18"/>
          <p:cNvSpPr>
            <a:spLocks noChangeShapeType="1"/>
          </p:cNvSpPr>
          <p:nvPr/>
        </p:nvSpPr>
        <p:spPr bwMode="auto">
          <a:xfrm>
            <a:off x="4624389" y="3992564"/>
            <a:ext cx="319087" cy="9525"/>
          </a:xfrm>
          <a:prstGeom prst="line">
            <a:avLst/>
          </a:prstGeom>
          <a:noFill/>
          <a:ln w="31750">
            <a:solidFill>
              <a:schemeClr val="tx1"/>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lIns="72000" tIns="0" rIns="0" bIns="0"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defRPr/>
            </a:pPr>
            <a:endParaRPr lang="de-DE" sz="1400">
              <a:latin typeface="+mn-lt"/>
            </a:endParaRPr>
          </a:p>
        </p:txBody>
      </p:sp>
      <p:sp>
        <p:nvSpPr>
          <p:cNvPr id="12" name="Line 19"/>
          <p:cNvSpPr>
            <a:spLocks noChangeShapeType="1"/>
          </p:cNvSpPr>
          <p:nvPr/>
        </p:nvSpPr>
        <p:spPr bwMode="auto">
          <a:xfrm>
            <a:off x="4624389" y="5722939"/>
            <a:ext cx="319087" cy="9525"/>
          </a:xfrm>
          <a:prstGeom prst="line">
            <a:avLst/>
          </a:prstGeom>
          <a:noFill/>
          <a:ln w="31750">
            <a:solidFill>
              <a:schemeClr val="tx1"/>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lIns="72000" tIns="0" rIns="0" bIns="0"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defRPr/>
            </a:pPr>
            <a:endParaRPr lang="de-DE" sz="1400">
              <a:latin typeface="+mn-lt"/>
            </a:endParaRPr>
          </a:p>
        </p:txBody>
      </p:sp>
      <p:sp>
        <p:nvSpPr>
          <p:cNvPr id="13" name="Line 21"/>
          <p:cNvSpPr>
            <a:spLocks noChangeShapeType="1"/>
          </p:cNvSpPr>
          <p:nvPr/>
        </p:nvSpPr>
        <p:spPr bwMode="auto">
          <a:xfrm flipH="1" flipV="1">
            <a:off x="6888164" y="4002088"/>
            <a:ext cx="339725" cy="0"/>
          </a:xfrm>
          <a:prstGeom prst="line">
            <a:avLst/>
          </a:prstGeom>
          <a:noFill/>
          <a:ln w="31750">
            <a:solidFill>
              <a:schemeClr val="tx1"/>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lIns="72000" tIns="0" rIns="0" bIns="0"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defRPr/>
            </a:pPr>
            <a:endParaRPr lang="de-DE" sz="1400">
              <a:latin typeface="+mn-lt"/>
            </a:endParaRPr>
          </a:p>
        </p:txBody>
      </p:sp>
      <p:sp>
        <p:nvSpPr>
          <p:cNvPr id="14" name="Line 22"/>
          <p:cNvSpPr>
            <a:spLocks noChangeShapeType="1"/>
          </p:cNvSpPr>
          <p:nvPr/>
        </p:nvSpPr>
        <p:spPr bwMode="auto">
          <a:xfrm flipH="1" flipV="1">
            <a:off x="6888164" y="5722938"/>
            <a:ext cx="339725" cy="0"/>
          </a:xfrm>
          <a:prstGeom prst="line">
            <a:avLst/>
          </a:prstGeom>
          <a:noFill/>
          <a:ln w="31750">
            <a:solidFill>
              <a:schemeClr val="tx1"/>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lIns="72000" tIns="0" rIns="0" bIns="0"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defRPr/>
            </a:pPr>
            <a:endParaRPr lang="de-DE" sz="1400">
              <a:latin typeface="+mn-lt"/>
            </a:endParaRPr>
          </a:p>
        </p:txBody>
      </p:sp>
      <p:sp>
        <p:nvSpPr>
          <p:cNvPr id="15" name="Line 23"/>
          <p:cNvSpPr>
            <a:spLocks noChangeShapeType="1"/>
          </p:cNvSpPr>
          <p:nvPr/>
        </p:nvSpPr>
        <p:spPr bwMode="auto">
          <a:xfrm flipH="1" flipV="1">
            <a:off x="6888164" y="4846638"/>
            <a:ext cx="339725" cy="0"/>
          </a:xfrm>
          <a:prstGeom prst="line">
            <a:avLst/>
          </a:prstGeom>
          <a:noFill/>
          <a:ln w="31750">
            <a:solidFill>
              <a:schemeClr val="tx1"/>
            </a:solidFill>
            <a:round/>
            <a:headEnd/>
            <a:tailEnd type="arrow"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0">
            <a:scrgbClr r="0" g="0" b="0"/>
          </a:lnRef>
          <a:fillRef idx="0">
            <a:scrgbClr r="0" g="0" b="0"/>
          </a:fillRef>
          <a:effectRef idx="0">
            <a:scrgbClr r="0" g="0" b="0"/>
          </a:effectRef>
          <a:fontRef idx="major"/>
        </p:style>
        <p:txBody>
          <a:bodyPr lIns="72000" tIns="0" rIns="0" bIns="0"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defRPr/>
            </a:pPr>
            <a:endParaRPr lang="de-DE" sz="1400">
              <a:latin typeface="+mn-lt"/>
            </a:endParaRPr>
          </a:p>
        </p:txBody>
      </p:sp>
      <p:sp>
        <p:nvSpPr>
          <p:cNvPr id="17" name="Plus 16"/>
          <p:cNvSpPr/>
          <p:nvPr/>
        </p:nvSpPr>
        <p:spPr>
          <a:xfrm>
            <a:off x="5519737" y="2011799"/>
            <a:ext cx="720725" cy="67945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de-DE" sz="1400"/>
          </a:p>
        </p:txBody>
      </p:sp>
    </p:spTree>
    <p:extLst>
      <p:ext uri="{BB962C8B-B14F-4D97-AF65-F5344CB8AC3E}">
        <p14:creationId xmlns:p14="http://schemas.microsoft.com/office/powerpoint/2010/main" val="693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el 4"/>
          <p:cNvSpPr>
            <a:spLocks noGrp="1"/>
          </p:cNvSpPr>
          <p:nvPr>
            <p:ph type="title"/>
          </p:nvPr>
        </p:nvSpPr>
        <p:spPr/>
        <p:txBody>
          <a:bodyPr/>
          <a:lstStyle/>
          <a:p>
            <a:r>
              <a:rPr lang="de-DE" altLang="de-DE"/>
              <a:t>Auswirkungen von Stress</a:t>
            </a:r>
          </a:p>
        </p:txBody>
      </p:sp>
      <p:graphicFrame>
        <p:nvGraphicFramePr>
          <p:cNvPr id="6" name="Group 52"/>
          <p:cNvGraphicFramePr>
            <a:graphicFrameLocks noGrp="1"/>
          </p:cNvGraphicFramePr>
          <p:nvPr>
            <p:extLst>
              <p:ext uri="{D42A27DB-BD31-4B8C-83A1-F6EECF244321}">
                <p14:modId xmlns:p14="http://schemas.microsoft.com/office/powerpoint/2010/main" val="2185133526"/>
              </p:ext>
            </p:extLst>
          </p:nvPr>
        </p:nvGraphicFramePr>
        <p:xfrm>
          <a:off x="2100264" y="1804988"/>
          <a:ext cx="7920037" cy="3911600"/>
        </p:xfrm>
        <a:graphic>
          <a:graphicData uri="http://schemas.openxmlformats.org/drawingml/2006/table">
            <a:tbl>
              <a:tblPr/>
              <a:tblGrid>
                <a:gridCol w="2606928">
                  <a:extLst>
                    <a:ext uri="{9D8B030D-6E8A-4147-A177-3AD203B41FA5}">
                      <a16:colId xmlns:a16="http://schemas.microsoft.com/office/drawing/2014/main" val="20000"/>
                    </a:ext>
                  </a:extLst>
                </a:gridCol>
                <a:gridCol w="2318934">
                  <a:extLst>
                    <a:ext uri="{9D8B030D-6E8A-4147-A177-3AD203B41FA5}">
                      <a16:colId xmlns:a16="http://schemas.microsoft.com/office/drawing/2014/main" val="20001"/>
                    </a:ext>
                  </a:extLst>
                </a:gridCol>
                <a:gridCol w="2994175">
                  <a:extLst>
                    <a:ext uri="{9D8B030D-6E8A-4147-A177-3AD203B41FA5}">
                      <a16:colId xmlns:a16="http://schemas.microsoft.com/office/drawing/2014/main" val="20002"/>
                    </a:ext>
                  </a:extLst>
                </a:gridCol>
              </a:tblGrid>
              <a:tr h="413569">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dirty="0">
                          <a:ln>
                            <a:noFill/>
                          </a:ln>
                          <a:solidFill>
                            <a:schemeClr val="bg1"/>
                          </a:solidFill>
                          <a:effectLst/>
                          <a:latin typeface="+mn-lt"/>
                          <a:ea typeface="ＭＳ Ｐゴシック" charset="-128"/>
                        </a:rPr>
                        <a:t>kurzfristig</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dirty="0">
                          <a:ln>
                            <a:noFill/>
                          </a:ln>
                          <a:solidFill>
                            <a:schemeClr val="bg1"/>
                          </a:solidFill>
                          <a:effectLst/>
                          <a:latin typeface="+mn-lt"/>
                          <a:ea typeface="ＭＳ Ｐゴシック" charset="-128"/>
                        </a:rPr>
                        <a:t>mittelfristig</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dirty="0">
                          <a:ln>
                            <a:noFill/>
                          </a:ln>
                          <a:solidFill>
                            <a:schemeClr val="bg1"/>
                          </a:solidFill>
                          <a:effectLst/>
                          <a:latin typeface="+mn-lt"/>
                          <a:ea typeface="ＭＳ Ｐゴシック" charset="-128"/>
                        </a:rPr>
                        <a:t>langfristig</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5347">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Ermüdung</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Angstzustände</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Leistungsschwankungen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extLst>
                  <a:ext uri="{0D108BD9-81ED-4DB2-BD59-A6C34878D82A}">
                    <a16:rowId xmlns:a16="http://schemas.microsoft.com/office/drawing/2014/main" val="10001"/>
                  </a:ext>
                </a:extLst>
              </a:tr>
              <a:tr h="395347">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innere Anspannung</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Unzufriedenheit</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schlechtere Arbeitsqualität</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extLst>
                  <a:ext uri="{0D108BD9-81ED-4DB2-BD59-A6C34878D82A}">
                    <a16:rowId xmlns:a16="http://schemas.microsoft.com/office/drawing/2014/main" val="10002"/>
                  </a:ext>
                </a:extLst>
              </a:tr>
              <a:tr h="640107">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mangelnde Konzentration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schlechteres Wohlbefinden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falsche Entscheidungen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extLst>
                  <a:ext uri="{0D108BD9-81ED-4DB2-BD59-A6C34878D82A}">
                    <a16:rowId xmlns:a16="http://schemas.microsoft.com/office/drawing/2014/main" val="10003"/>
                  </a:ext>
                </a:extLst>
              </a:tr>
              <a:tr h="640107">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Nervosität, Angst</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Resignation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Verschlechterung der Koordination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extLst>
                  <a:ext uri="{0D108BD9-81ED-4DB2-BD59-A6C34878D82A}">
                    <a16:rowId xmlns:a16="http://schemas.microsoft.com/office/drawing/2014/main" val="10004"/>
                  </a:ext>
                </a:extLst>
              </a:tr>
              <a:tr h="393508">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Reizbarkeit</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Depression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Rückzugsverhalten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extLst>
                  <a:ext uri="{0D108BD9-81ED-4DB2-BD59-A6C34878D82A}">
                    <a16:rowId xmlns:a16="http://schemas.microsoft.com/office/drawing/2014/main" val="10005"/>
                  </a:ext>
                </a:extLst>
              </a:tr>
              <a:tr h="393508">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Ärger, Wut</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Schlafstörungen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Zunahme von Fehlzeiten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6FA"/>
                    </a:solidFill>
                  </a:tcPr>
                </a:tc>
                <a:extLst>
                  <a:ext uri="{0D108BD9-81ED-4DB2-BD59-A6C34878D82A}">
                    <a16:rowId xmlns:a16="http://schemas.microsoft.com/office/drawing/2014/main" val="10006"/>
                  </a:ext>
                </a:extLst>
              </a:tr>
              <a:tr h="640107">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accent5"/>
                        </a:solidFill>
                        <a:effectLst/>
                        <a:latin typeface="+mn-lt"/>
                        <a:ea typeface="ＭＳ Ｐゴシック" charset="-128"/>
                      </a:endParaRP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a:ln>
                            <a:noFill/>
                          </a:ln>
                          <a:solidFill>
                            <a:schemeClr val="accent5"/>
                          </a:solidFill>
                          <a:effectLst/>
                          <a:latin typeface="+mn-lt"/>
                          <a:ea typeface="ＭＳ Ｐゴシック" charset="-128"/>
                        </a:rPr>
                        <a:t>kritisches Gesundheitsverhalten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tc>
                  <a:txBody>
                    <a:bodyPr/>
                    <a:lstStyle>
                      <a:lvl1pPr>
                        <a:defRPr sz="1300">
                          <a:solidFill>
                            <a:schemeClr val="tx1"/>
                          </a:solidFill>
                          <a:latin typeface="Verdana" charset="0"/>
                        </a:defRPr>
                      </a:lvl1pPr>
                      <a:lvl2pPr marL="742950" indent="-285750">
                        <a:spcBef>
                          <a:spcPct val="25000"/>
                        </a:spcBef>
                        <a:buFont typeface="Arial" charset="0"/>
                        <a:defRPr sz="1300">
                          <a:solidFill>
                            <a:schemeClr val="tx1"/>
                          </a:solidFill>
                          <a:latin typeface="Verdana" charset="0"/>
                        </a:defRPr>
                      </a:lvl2pPr>
                      <a:lvl3pPr marL="1143000" indent="-228600">
                        <a:spcBef>
                          <a:spcPct val="25000"/>
                        </a:spcBef>
                        <a:defRPr sz="1200">
                          <a:solidFill>
                            <a:schemeClr val="tx1"/>
                          </a:solidFill>
                          <a:latin typeface="Verdana" charset="0"/>
                        </a:defRPr>
                      </a:lvl3pPr>
                      <a:lvl4pPr marL="1600200" indent="-228600">
                        <a:spcBef>
                          <a:spcPct val="25000"/>
                        </a:spcBef>
                        <a:defRPr sz="1200">
                          <a:solidFill>
                            <a:schemeClr val="tx1"/>
                          </a:solidFill>
                          <a:latin typeface="Verdana" charset="0"/>
                        </a:defRPr>
                      </a:lvl4pPr>
                      <a:lvl5pPr marL="2057400" indent="-228600">
                        <a:spcBef>
                          <a:spcPct val="25000"/>
                        </a:spcBef>
                        <a:defRPr sz="1000">
                          <a:solidFill>
                            <a:schemeClr val="tx1"/>
                          </a:solidFill>
                          <a:latin typeface="Verdana" charset="0"/>
                        </a:defRPr>
                      </a:lvl5pPr>
                      <a:lvl6pPr marL="2514600" indent="-228600" fontAlgn="base">
                        <a:spcBef>
                          <a:spcPct val="25000"/>
                        </a:spcBef>
                        <a:spcAft>
                          <a:spcPct val="0"/>
                        </a:spcAft>
                        <a:defRPr sz="1000">
                          <a:solidFill>
                            <a:schemeClr val="tx1"/>
                          </a:solidFill>
                          <a:latin typeface="Verdana" charset="0"/>
                        </a:defRPr>
                      </a:lvl6pPr>
                      <a:lvl7pPr marL="2971800" indent="-228600" fontAlgn="base">
                        <a:spcBef>
                          <a:spcPct val="25000"/>
                        </a:spcBef>
                        <a:spcAft>
                          <a:spcPct val="0"/>
                        </a:spcAft>
                        <a:defRPr sz="1000">
                          <a:solidFill>
                            <a:schemeClr val="tx1"/>
                          </a:solidFill>
                          <a:latin typeface="Verdana" charset="0"/>
                        </a:defRPr>
                      </a:lvl7pPr>
                      <a:lvl8pPr marL="3429000" indent="-228600" fontAlgn="base">
                        <a:spcBef>
                          <a:spcPct val="25000"/>
                        </a:spcBef>
                        <a:spcAft>
                          <a:spcPct val="0"/>
                        </a:spcAft>
                        <a:defRPr sz="1000">
                          <a:solidFill>
                            <a:schemeClr val="tx1"/>
                          </a:solidFill>
                          <a:latin typeface="Verdana" charset="0"/>
                        </a:defRPr>
                      </a:lvl8pPr>
                      <a:lvl9pPr marL="3886200" indent="-228600" fontAlgn="base">
                        <a:spcBef>
                          <a:spcPct val="25000"/>
                        </a:spcBef>
                        <a:spcAft>
                          <a:spcPct val="0"/>
                        </a:spcAft>
                        <a:defRPr sz="1000">
                          <a:solidFill>
                            <a:schemeClr val="tx1"/>
                          </a:solidFill>
                          <a:latin typeface="Verdana"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accent5"/>
                          </a:solidFill>
                          <a:effectLst/>
                          <a:latin typeface="+mn-lt"/>
                          <a:ea typeface="ＭＳ Ｐゴシック" charset="-128"/>
                        </a:rPr>
                        <a:t>Konflikte mit Vorgesetzten, Kollegen</a:t>
                      </a:r>
                    </a:p>
                  </a:txBody>
                  <a:tcPr marL="91430" marR="91430"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EDF5"/>
                    </a:solidFill>
                  </a:tcPr>
                </a:tc>
                <a:extLst>
                  <a:ext uri="{0D108BD9-81ED-4DB2-BD59-A6C34878D82A}">
                    <a16:rowId xmlns:a16="http://schemas.microsoft.com/office/drawing/2014/main" val="10007"/>
                  </a:ext>
                </a:extLst>
              </a:tr>
            </a:tbl>
          </a:graphicData>
        </a:graphic>
      </p:graphicFrame>
      <p:sp>
        <p:nvSpPr>
          <p:cNvPr id="2" name="Rechteck 1">
            <a:extLst>
              <a:ext uri="{FF2B5EF4-FFF2-40B4-BE49-F238E27FC236}">
                <a16:creationId xmlns:a16="http://schemas.microsoft.com/office/drawing/2014/main" id="{57FAECBF-CF4E-4920-AF1E-AE427AFEC064}"/>
              </a:ext>
            </a:extLst>
          </p:cNvPr>
          <p:cNvSpPr/>
          <p:nvPr/>
        </p:nvSpPr>
        <p:spPr>
          <a:xfrm>
            <a:off x="9006269" y="5716588"/>
            <a:ext cx="1072730" cy="215444"/>
          </a:xfrm>
          <a:prstGeom prst="rect">
            <a:avLst/>
          </a:prstGeom>
        </p:spPr>
        <p:txBody>
          <a:bodyPr wrap="none">
            <a:spAutoFit/>
          </a:bodyPr>
          <a:lstStyle/>
          <a:p>
            <a:r>
              <a:rPr lang="de-DE" sz="800" dirty="0">
                <a:solidFill>
                  <a:schemeClr val="bg1">
                    <a:lumMod val="65000"/>
                  </a:schemeClr>
                </a:solidFill>
              </a:rPr>
              <a:t>© eigene Darstellung</a:t>
            </a:r>
            <a:endParaRPr lang="de-DE" sz="800" dirty="0"/>
          </a:p>
        </p:txBody>
      </p:sp>
    </p:spTree>
    <p:extLst>
      <p:ext uri="{BB962C8B-B14F-4D97-AF65-F5344CB8AC3E}">
        <p14:creationId xmlns:p14="http://schemas.microsoft.com/office/powerpoint/2010/main" val="34388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F3EA83-DF14-4BAC-BEA9-1138744B5EC7}"/>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05625" y="1529300"/>
            <a:ext cx="2672123" cy="4419980"/>
          </a:xfrm>
          <a:prstGeom prst="rect">
            <a:avLst/>
          </a:prstGeom>
        </p:spPr>
      </p:pic>
      <p:sp>
        <p:nvSpPr>
          <p:cNvPr id="29699" name="Titel 4"/>
          <p:cNvSpPr>
            <a:spLocks noGrp="1"/>
          </p:cNvSpPr>
          <p:nvPr>
            <p:ph type="title"/>
          </p:nvPr>
        </p:nvSpPr>
        <p:spPr/>
        <p:txBody>
          <a:bodyPr/>
          <a:lstStyle/>
          <a:p>
            <a:r>
              <a:rPr lang="de-DE" altLang="de-DE"/>
              <a:t>Akute körperliche Stressreaktionen</a:t>
            </a:r>
          </a:p>
        </p:txBody>
      </p:sp>
      <p:sp>
        <p:nvSpPr>
          <p:cNvPr id="29700" name="Grafik 3" descr="Körper Mensch.JPG"/>
          <p:cNvSpPr>
            <a:spLocks noChangeAspect="1"/>
          </p:cNvSpPr>
          <p:nvPr/>
        </p:nvSpPr>
        <p:spPr bwMode="auto">
          <a:xfrm>
            <a:off x="2620964" y="1458914"/>
            <a:ext cx="3400425"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7" name="Legende mit Linie 1 4"/>
          <p:cNvSpPr>
            <a:spLocks/>
          </p:cNvSpPr>
          <p:nvPr/>
        </p:nvSpPr>
        <p:spPr bwMode="auto">
          <a:xfrm>
            <a:off x="6456040" y="1514600"/>
            <a:ext cx="3182910" cy="233363"/>
          </a:xfrm>
          <a:prstGeom prst="borderCallout1">
            <a:avLst>
              <a:gd name="adj1" fmla="val 18750"/>
              <a:gd name="adj2" fmla="val -8333"/>
              <a:gd name="adj3" fmla="val 89532"/>
              <a:gd name="adj4" fmla="val -69130"/>
            </a:avLst>
          </a:prstGeom>
          <a:solidFill>
            <a:schemeClr val="tx1"/>
          </a:solidFill>
          <a:ln w="25400">
            <a:solidFill>
              <a:srgbClr val="969696"/>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dirty="0">
                <a:solidFill>
                  <a:srgbClr val="FFFFFF"/>
                </a:solidFill>
                <a:latin typeface="+mn-lt"/>
                <a:ea typeface="Arial" charset="0"/>
                <a:cs typeface="Arial" charset="0"/>
              </a:rPr>
              <a:t>Aktivierung des Gehirns</a:t>
            </a:r>
          </a:p>
        </p:txBody>
      </p:sp>
      <p:sp>
        <p:nvSpPr>
          <p:cNvPr id="8" name="Legende mit Linie 1 5"/>
          <p:cNvSpPr>
            <a:spLocks/>
          </p:cNvSpPr>
          <p:nvPr/>
        </p:nvSpPr>
        <p:spPr bwMode="auto">
          <a:xfrm>
            <a:off x="6440167" y="1913062"/>
            <a:ext cx="3197952" cy="233362"/>
          </a:xfrm>
          <a:prstGeom prst="borderCallout1">
            <a:avLst>
              <a:gd name="adj1" fmla="val 18750"/>
              <a:gd name="adj2" fmla="val -8333"/>
              <a:gd name="adj3" fmla="val 84738"/>
              <a:gd name="adj4" fmla="val -71944"/>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a:solidFill>
                  <a:srgbClr val="FFFFFF"/>
                </a:solidFill>
                <a:latin typeface="+mn-lt"/>
                <a:ea typeface="Arial" charset="0"/>
                <a:cs typeface="Arial" charset="0"/>
              </a:rPr>
              <a:t>trockener Mund</a:t>
            </a:r>
          </a:p>
        </p:txBody>
      </p:sp>
      <p:sp>
        <p:nvSpPr>
          <p:cNvPr id="9" name="Legende mit Linie 1 6"/>
          <p:cNvSpPr>
            <a:spLocks/>
          </p:cNvSpPr>
          <p:nvPr/>
        </p:nvSpPr>
        <p:spPr bwMode="auto">
          <a:xfrm>
            <a:off x="6456040" y="2313112"/>
            <a:ext cx="3182910" cy="233362"/>
          </a:xfrm>
          <a:prstGeom prst="borderCallout1">
            <a:avLst>
              <a:gd name="adj1" fmla="val 18750"/>
              <a:gd name="adj2" fmla="val -8333"/>
              <a:gd name="adj3" fmla="val 195210"/>
              <a:gd name="adj4" fmla="val -65006"/>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a:solidFill>
                  <a:srgbClr val="FFFFFF"/>
                </a:solidFill>
                <a:latin typeface="+mn-lt"/>
                <a:ea typeface="Arial" charset="0"/>
                <a:cs typeface="Arial" charset="0"/>
              </a:rPr>
              <a:t>schnellere Atmung</a:t>
            </a:r>
          </a:p>
        </p:txBody>
      </p:sp>
      <p:sp>
        <p:nvSpPr>
          <p:cNvPr id="10" name="Legende mit Linie 1 7"/>
          <p:cNvSpPr>
            <a:spLocks/>
          </p:cNvSpPr>
          <p:nvPr/>
        </p:nvSpPr>
        <p:spPr bwMode="auto">
          <a:xfrm>
            <a:off x="6456040" y="2711575"/>
            <a:ext cx="3182910" cy="233363"/>
          </a:xfrm>
          <a:prstGeom prst="borderCallout1">
            <a:avLst>
              <a:gd name="adj1" fmla="val 18750"/>
              <a:gd name="adj2" fmla="val -8333"/>
              <a:gd name="adj3" fmla="val -26051"/>
              <a:gd name="adj4" fmla="val -69964"/>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a:solidFill>
                  <a:srgbClr val="FFFFFF"/>
                </a:solidFill>
                <a:latin typeface="+mn-lt"/>
                <a:ea typeface="Arial" charset="0"/>
                <a:cs typeface="Arial" charset="0"/>
              </a:rPr>
              <a:t>höherer Blutdruck, schnellerer Puls</a:t>
            </a:r>
          </a:p>
        </p:txBody>
      </p:sp>
      <p:sp>
        <p:nvSpPr>
          <p:cNvPr id="11" name="Legende mit Linie 1 8"/>
          <p:cNvSpPr>
            <a:spLocks/>
          </p:cNvSpPr>
          <p:nvPr/>
        </p:nvSpPr>
        <p:spPr bwMode="auto">
          <a:xfrm>
            <a:off x="6456040" y="3073525"/>
            <a:ext cx="3182910" cy="233363"/>
          </a:xfrm>
          <a:prstGeom prst="borderCallout1">
            <a:avLst>
              <a:gd name="adj1" fmla="val 18750"/>
              <a:gd name="adj2" fmla="val -8333"/>
              <a:gd name="adj3" fmla="val 128130"/>
              <a:gd name="adj4" fmla="val -49693"/>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a:solidFill>
                  <a:srgbClr val="FFFFFF"/>
                </a:solidFill>
                <a:latin typeface="+mn-lt"/>
                <a:ea typeface="Arial" charset="0"/>
                <a:cs typeface="Arial" charset="0"/>
              </a:rPr>
              <a:t>Schwitzen</a:t>
            </a:r>
          </a:p>
        </p:txBody>
      </p:sp>
      <p:sp>
        <p:nvSpPr>
          <p:cNvPr id="12" name="Legende mit Linie 1 9"/>
          <p:cNvSpPr>
            <a:spLocks/>
          </p:cNvSpPr>
          <p:nvPr/>
        </p:nvSpPr>
        <p:spPr bwMode="auto">
          <a:xfrm>
            <a:off x="6456040" y="3437062"/>
            <a:ext cx="3182910" cy="233362"/>
          </a:xfrm>
          <a:prstGeom prst="borderCallout1">
            <a:avLst>
              <a:gd name="adj1" fmla="val 18750"/>
              <a:gd name="adj2" fmla="val -8333"/>
              <a:gd name="adj3" fmla="val 3692"/>
              <a:gd name="adj4" fmla="val -76038"/>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a:solidFill>
                  <a:srgbClr val="FFFFFF"/>
                </a:solidFill>
                <a:latin typeface="+mn-lt"/>
                <a:ea typeface="Arial" charset="0"/>
                <a:cs typeface="Arial" charset="0"/>
              </a:rPr>
              <a:t>Energiebereitstellung</a:t>
            </a:r>
          </a:p>
        </p:txBody>
      </p:sp>
      <p:sp>
        <p:nvSpPr>
          <p:cNvPr id="13" name="Legende mit Linie 1 10"/>
          <p:cNvSpPr>
            <a:spLocks/>
          </p:cNvSpPr>
          <p:nvPr/>
        </p:nvSpPr>
        <p:spPr bwMode="auto">
          <a:xfrm>
            <a:off x="6456040" y="3786312"/>
            <a:ext cx="3182910" cy="233362"/>
          </a:xfrm>
          <a:prstGeom prst="borderCallout1">
            <a:avLst>
              <a:gd name="adj1" fmla="val 18750"/>
              <a:gd name="adj2" fmla="val -8333"/>
              <a:gd name="adj3" fmla="val 244500"/>
              <a:gd name="adj4" fmla="val -67727"/>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dirty="0">
                <a:solidFill>
                  <a:srgbClr val="FFFFFF"/>
                </a:solidFill>
                <a:latin typeface="+mn-lt"/>
                <a:ea typeface="Arial" charset="0"/>
                <a:cs typeface="Arial" charset="0"/>
              </a:rPr>
              <a:t>Hemmung der Verdauung</a:t>
            </a:r>
          </a:p>
        </p:txBody>
      </p:sp>
      <p:sp>
        <p:nvSpPr>
          <p:cNvPr id="14" name="Legende mit Linie 1 11"/>
          <p:cNvSpPr>
            <a:spLocks/>
          </p:cNvSpPr>
          <p:nvPr/>
        </p:nvSpPr>
        <p:spPr bwMode="auto">
          <a:xfrm>
            <a:off x="6456040" y="4126037"/>
            <a:ext cx="3182910" cy="233362"/>
          </a:xfrm>
          <a:prstGeom prst="borderCallout1">
            <a:avLst>
              <a:gd name="adj1" fmla="val 18750"/>
              <a:gd name="adj2" fmla="val -8333"/>
              <a:gd name="adj3" fmla="val 181611"/>
              <a:gd name="adj4" fmla="val -59409"/>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dirty="0">
                <a:solidFill>
                  <a:srgbClr val="FFFFFF"/>
                </a:solidFill>
                <a:latin typeface="+mn-lt"/>
                <a:ea typeface="Arial" charset="0"/>
                <a:cs typeface="Arial" charset="0"/>
              </a:rPr>
              <a:t>verbesserte Blutgerinnung</a:t>
            </a:r>
          </a:p>
        </p:txBody>
      </p:sp>
      <p:sp>
        <p:nvSpPr>
          <p:cNvPr id="15" name="Legende mit Linie 1 12"/>
          <p:cNvSpPr>
            <a:spLocks/>
          </p:cNvSpPr>
          <p:nvPr/>
        </p:nvSpPr>
        <p:spPr bwMode="auto">
          <a:xfrm>
            <a:off x="6456040" y="4489575"/>
            <a:ext cx="3182910" cy="231775"/>
          </a:xfrm>
          <a:prstGeom prst="borderCallout1">
            <a:avLst>
              <a:gd name="adj1" fmla="val 18750"/>
              <a:gd name="adj2" fmla="val -8333"/>
              <a:gd name="adj3" fmla="val 166861"/>
              <a:gd name="adj4" fmla="val -56826"/>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spcBef>
                <a:spcPct val="50000"/>
              </a:spcBef>
            </a:pPr>
            <a:r>
              <a:rPr lang="de-DE" altLang="de-DE" sz="1600">
                <a:solidFill>
                  <a:srgbClr val="FFFFFF"/>
                </a:solidFill>
                <a:ea typeface="Arial" charset="0"/>
                <a:cs typeface="Arial" charset="0"/>
              </a:rPr>
              <a:t>kalte Hände und Füße</a:t>
            </a:r>
          </a:p>
        </p:txBody>
      </p:sp>
      <p:sp>
        <p:nvSpPr>
          <p:cNvPr id="16" name="Legende mit Linie 1 13"/>
          <p:cNvSpPr>
            <a:spLocks/>
          </p:cNvSpPr>
          <p:nvPr/>
        </p:nvSpPr>
        <p:spPr bwMode="auto">
          <a:xfrm>
            <a:off x="6456042" y="4815012"/>
            <a:ext cx="3197952" cy="233362"/>
          </a:xfrm>
          <a:prstGeom prst="borderCallout1">
            <a:avLst>
              <a:gd name="adj1" fmla="val 18750"/>
              <a:gd name="adj2" fmla="val -8333"/>
              <a:gd name="adj3" fmla="val 187759"/>
              <a:gd name="adj4" fmla="val -55775"/>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a:solidFill>
                  <a:srgbClr val="FFFFFF"/>
                </a:solidFill>
                <a:latin typeface="+mn-lt"/>
                <a:ea typeface="Arial" charset="0"/>
                <a:cs typeface="Arial" charset="0"/>
              </a:rPr>
              <a:t>höhere Muskelspannung</a:t>
            </a:r>
          </a:p>
        </p:txBody>
      </p:sp>
      <p:sp>
        <p:nvSpPr>
          <p:cNvPr id="17" name="Legende mit Linie 1 14"/>
          <p:cNvSpPr>
            <a:spLocks/>
          </p:cNvSpPr>
          <p:nvPr/>
        </p:nvSpPr>
        <p:spPr bwMode="auto">
          <a:xfrm>
            <a:off x="6456040" y="5186487"/>
            <a:ext cx="3182910" cy="233362"/>
          </a:xfrm>
          <a:prstGeom prst="borderCallout1">
            <a:avLst>
              <a:gd name="adj1" fmla="val 18750"/>
              <a:gd name="adj2" fmla="val -8333"/>
              <a:gd name="adj3" fmla="val 135662"/>
              <a:gd name="adj4" fmla="val -56977"/>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dirty="0">
                <a:solidFill>
                  <a:srgbClr val="FFFFFF"/>
                </a:solidFill>
                <a:latin typeface="+mn-lt"/>
                <a:ea typeface="Arial" charset="0"/>
                <a:cs typeface="Arial" charset="0"/>
              </a:rPr>
              <a:t>erhöhte Schmerztoleranz</a:t>
            </a:r>
          </a:p>
        </p:txBody>
      </p:sp>
      <p:sp>
        <p:nvSpPr>
          <p:cNvPr id="18" name="Legende mit Linie 1 15"/>
          <p:cNvSpPr>
            <a:spLocks/>
          </p:cNvSpPr>
          <p:nvPr/>
        </p:nvSpPr>
        <p:spPr bwMode="auto">
          <a:xfrm>
            <a:off x="6456040" y="5540500"/>
            <a:ext cx="3182910" cy="233363"/>
          </a:xfrm>
          <a:prstGeom prst="borderCallout1">
            <a:avLst>
              <a:gd name="adj1" fmla="val 18750"/>
              <a:gd name="adj2" fmla="val -8333"/>
              <a:gd name="adj3" fmla="val 57523"/>
              <a:gd name="adj4" fmla="val -55898"/>
            </a:avLst>
          </a:prstGeom>
          <a:solidFill>
            <a:schemeClr val="tx1"/>
          </a:solidFill>
          <a:ln w="25400">
            <a:solidFill>
              <a:srgbClr val="808080"/>
            </a:solidFill>
            <a:miter lim="800000"/>
            <a:headEnd/>
            <a:tailEnd/>
          </a:ln>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spcBef>
                <a:spcPct val="50000"/>
              </a:spcBef>
              <a:defRPr/>
            </a:pPr>
            <a:r>
              <a:rPr lang="de-DE" altLang="de-DE" sz="1600" dirty="0">
                <a:solidFill>
                  <a:srgbClr val="FFFFFF"/>
                </a:solidFill>
                <a:latin typeface="+mn-lt"/>
                <a:ea typeface="Arial" charset="0"/>
                <a:cs typeface="Arial" charset="0"/>
              </a:rPr>
              <a:t>erhöhte Immunreaktion</a:t>
            </a:r>
          </a:p>
        </p:txBody>
      </p:sp>
      <p:sp>
        <p:nvSpPr>
          <p:cNvPr id="2" name="Rechteck 1">
            <a:extLst>
              <a:ext uri="{FF2B5EF4-FFF2-40B4-BE49-F238E27FC236}">
                <a16:creationId xmlns:a16="http://schemas.microsoft.com/office/drawing/2014/main" id="{8915CF3D-1CA2-459D-B4F6-FBDF073063C8}"/>
              </a:ext>
            </a:extLst>
          </p:cNvPr>
          <p:cNvSpPr/>
          <p:nvPr/>
        </p:nvSpPr>
        <p:spPr>
          <a:xfrm>
            <a:off x="5467206" y="3244334"/>
            <a:ext cx="248786" cy="369332"/>
          </a:xfrm>
          <a:prstGeom prst="rect">
            <a:avLst/>
          </a:prstGeom>
        </p:spPr>
        <p:txBody>
          <a:bodyPr wrap="none">
            <a:spAutoFit/>
          </a:bodyPr>
          <a:lstStyle/>
          <a:p>
            <a:r>
              <a:rPr lang="de-DE" dirty="0">
                <a:solidFill>
                  <a:srgbClr val="686868"/>
                </a:solidFill>
                <a:latin typeface="Arial" panose="020B0604020202020204" pitchFamily="34" charset="0"/>
              </a:rPr>
              <a:t> </a:t>
            </a:r>
            <a:endParaRPr lang="de-DE" dirty="0"/>
          </a:p>
        </p:txBody>
      </p:sp>
      <p:sp>
        <p:nvSpPr>
          <p:cNvPr id="3" name="Rechteck 2">
            <a:extLst>
              <a:ext uri="{FF2B5EF4-FFF2-40B4-BE49-F238E27FC236}">
                <a16:creationId xmlns:a16="http://schemas.microsoft.com/office/drawing/2014/main" id="{CD8D5FCD-43A9-475D-9066-B8DE83EBF5E7}"/>
              </a:ext>
            </a:extLst>
          </p:cNvPr>
          <p:cNvSpPr/>
          <p:nvPr/>
        </p:nvSpPr>
        <p:spPr>
          <a:xfrm>
            <a:off x="4079776" y="5906291"/>
            <a:ext cx="1088760" cy="215444"/>
          </a:xfrm>
          <a:prstGeom prst="rect">
            <a:avLst/>
          </a:prstGeom>
        </p:spPr>
        <p:txBody>
          <a:bodyPr wrap="none">
            <a:spAutoFit/>
          </a:bodyPr>
          <a:lstStyle/>
          <a:p>
            <a:r>
              <a:rPr lang="de-DE" sz="800" dirty="0">
                <a:solidFill>
                  <a:schemeClr val="bg1">
                    <a:lumMod val="65000"/>
                  </a:schemeClr>
                </a:solidFill>
              </a:rPr>
              <a:t>© Fotolia - 68115300 </a:t>
            </a:r>
          </a:p>
        </p:txBody>
      </p:sp>
    </p:spTree>
    <p:extLst>
      <p:ext uri="{BB962C8B-B14F-4D97-AF65-F5344CB8AC3E}">
        <p14:creationId xmlns:p14="http://schemas.microsoft.com/office/powerpoint/2010/main" val="185310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Person, Mann, drinnen, Schlittschuhlaufen enthält.&#10;&#10;Mit hoher Zuverlässigkeit generierte Beschreibung">
            <a:extLst>
              <a:ext uri="{FF2B5EF4-FFF2-40B4-BE49-F238E27FC236}">
                <a16:creationId xmlns:a16="http://schemas.microsoft.com/office/drawing/2014/main" id="{B35BA1D9-2BC6-41AB-A90A-1CD6D9A5C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356" y="2132856"/>
            <a:ext cx="4661891" cy="3160762"/>
          </a:xfrm>
          <a:prstGeom prst="rect">
            <a:avLst/>
          </a:prstGeom>
          <a:effectLst>
            <a:softEdge rad="112522"/>
          </a:effectLst>
        </p:spPr>
      </p:pic>
      <p:sp>
        <p:nvSpPr>
          <p:cNvPr id="30724" name="Titel 4"/>
          <p:cNvSpPr>
            <a:spLocks noGrp="1"/>
          </p:cNvSpPr>
          <p:nvPr>
            <p:ph type="title"/>
          </p:nvPr>
        </p:nvSpPr>
        <p:spPr/>
        <p:txBody>
          <a:bodyPr/>
          <a:lstStyle/>
          <a:p>
            <a:r>
              <a:rPr lang="de-DE" altLang="de-DE" dirty="0"/>
              <a:t>Wie erkennt man eine psychische Belastung?</a:t>
            </a:r>
          </a:p>
        </p:txBody>
      </p:sp>
      <p:sp>
        <p:nvSpPr>
          <p:cNvPr id="2" name="Inhaltsplatzhalter 1"/>
          <p:cNvSpPr>
            <a:spLocks noGrp="1"/>
          </p:cNvSpPr>
          <p:nvPr>
            <p:ph idx="1"/>
          </p:nvPr>
        </p:nvSpPr>
        <p:spPr>
          <a:xfrm>
            <a:off x="908202" y="1501629"/>
            <a:ext cx="4393640" cy="4279124"/>
          </a:xfrm>
        </p:spPr>
        <p:txBody>
          <a:bodyPr rtlCol="0">
            <a:noAutofit/>
          </a:bodyPr>
          <a:lstStyle/>
          <a:p>
            <a:pPr marL="0" indent="0">
              <a:buNone/>
              <a:defRPr/>
            </a:pPr>
            <a:r>
              <a:rPr lang="de-DE" b="1" dirty="0"/>
              <a:t>Körperliche Symptome</a:t>
            </a:r>
          </a:p>
          <a:p>
            <a:pPr marL="0" indent="0">
              <a:buNone/>
              <a:defRPr/>
            </a:pPr>
            <a:endParaRPr lang="de-DE" b="1" u="sng" dirty="0"/>
          </a:p>
          <a:p>
            <a:pPr>
              <a:defRPr/>
            </a:pPr>
            <a:r>
              <a:rPr lang="de-DE" dirty="0"/>
              <a:t>Schwindel, Bluthochdruck, Herzrasen, Atembeschwerden</a:t>
            </a:r>
          </a:p>
          <a:p>
            <a:pPr>
              <a:defRPr/>
            </a:pPr>
            <a:r>
              <a:rPr lang="de-DE" dirty="0"/>
              <a:t>Muskelverspannungen</a:t>
            </a:r>
          </a:p>
          <a:p>
            <a:pPr>
              <a:defRPr/>
            </a:pPr>
            <a:r>
              <a:rPr lang="de-DE" dirty="0"/>
              <a:t>Störungen des Magen-Darm-Traktes, z. B. Durchfall </a:t>
            </a:r>
          </a:p>
          <a:p>
            <a:pPr>
              <a:defRPr/>
            </a:pPr>
            <a:r>
              <a:rPr lang="de-DE" dirty="0"/>
              <a:t>Appetitlosigkeit oder Heißhunger</a:t>
            </a:r>
          </a:p>
          <a:p>
            <a:pPr>
              <a:defRPr/>
            </a:pPr>
            <a:r>
              <a:rPr lang="de-DE" dirty="0"/>
              <a:t>Erschöpfung</a:t>
            </a:r>
          </a:p>
          <a:p>
            <a:pPr>
              <a:defRPr/>
            </a:pPr>
            <a:r>
              <a:rPr lang="de-DE" dirty="0"/>
              <a:t>Konzentrationsstörungen</a:t>
            </a:r>
          </a:p>
          <a:p>
            <a:pPr>
              <a:defRPr/>
            </a:pPr>
            <a:r>
              <a:rPr lang="de-DE" dirty="0"/>
              <a:t>Schlafstörungen </a:t>
            </a:r>
          </a:p>
          <a:p>
            <a:pPr marL="216000" indent="-216000">
              <a:buFont typeface="Arial" charset="0"/>
              <a:buChar char="•"/>
              <a:defRPr/>
            </a:pPr>
            <a:endParaRPr lang="de-DE" dirty="0"/>
          </a:p>
          <a:p>
            <a:pPr marL="216000" indent="-216000">
              <a:buFont typeface="Arial" charset="0"/>
              <a:buChar char="•"/>
              <a:defRPr/>
            </a:pPr>
            <a:endParaRPr lang="de-DE" dirty="0"/>
          </a:p>
        </p:txBody>
      </p:sp>
      <p:sp>
        <p:nvSpPr>
          <p:cNvPr id="3" name="Rechteck 2">
            <a:extLst>
              <a:ext uri="{FF2B5EF4-FFF2-40B4-BE49-F238E27FC236}">
                <a16:creationId xmlns:a16="http://schemas.microsoft.com/office/drawing/2014/main" id="{579ED2A4-D5CF-4422-815E-F90B02244968}"/>
              </a:ext>
            </a:extLst>
          </p:cNvPr>
          <p:cNvSpPr/>
          <p:nvPr/>
        </p:nvSpPr>
        <p:spPr>
          <a:xfrm>
            <a:off x="9290014" y="5176269"/>
            <a:ext cx="1140056" cy="215444"/>
          </a:xfrm>
          <a:prstGeom prst="rect">
            <a:avLst/>
          </a:prstGeom>
        </p:spPr>
        <p:txBody>
          <a:bodyPr wrap="none">
            <a:spAutoFit/>
          </a:bodyPr>
          <a:lstStyle/>
          <a:p>
            <a:r>
              <a:rPr lang="de-DE" sz="800" dirty="0">
                <a:solidFill>
                  <a:schemeClr val="bg1">
                    <a:lumMod val="65000"/>
                  </a:schemeClr>
                </a:solidFill>
              </a:rPr>
              <a:t>© Fotolia - 161866482 </a:t>
            </a:r>
          </a:p>
        </p:txBody>
      </p:sp>
    </p:spTree>
    <p:extLst>
      <p:ext uri="{BB962C8B-B14F-4D97-AF65-F5344CB8AC3E}">
        <p14:creationId xmlns:p14="http://schemas.microsoft.com/office/powerpoint/2010/main" val="25367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itel 4"/>
          <p:cNvSpPr>
            <a:spLocks noGrp="1"/>
          </p:cNvSpPr>
          <p:nvPr>
            <p:ph type="title"/>
          </p:nvPr>
        </p:nvSpPr>
        <p:spPr/>
        <p:txBody>
          <a:bodyPr/>
          <a:lstStyle/>
          <a:p>
            <a:r>
              <a:rPr lang="de-DE" altLang="de-DE" dirty="0"/>
              <a:t>Wie erkennt man eine psychische Belastung?</a:t>
            </a:r>
          </a:p>
        </p:txBody>
      </p:sp>
      <p:sp>
        <p:nvSpPr>
          <p:cNvPr id="2" name="Inhaltsplatzhalter 1"/>
          <p:cNvSpPr>
            <a:spLocks noGrp="1"/>
          </p:cNvSpPr>
          <p:nvPr>
            <p:ph idx="1"/>
          </p:nvPr>
        </p:nvSpPr>
        <p:spPr>
          <a:xfrm>
            <a:off x="923337" y="1464630"/>
            <a:ext cx="5360017" cy="4508500"/>
          </a:xfrm>
        </p:spPr>
        <p:txBody>
          <a:bodyPr rtlCol="0">
            <a:noAutofit/>
          </a:bodyPr>
          <a:lstStyle/>
          <a:p>
            <a:pPr marL="0" indent="0">
              <a:buNone/>
              <a:defRPr/>
            </a:pPr>
            <a:r>
              <a:rPr lang="de-DE" b="1" dirty="0"/>
              <a:t>Typische Verhaltensmuster bei Stress:</a:t>
            </a:r>
          </a:p>
          <a:p>
            <a:pPr marL="0" indent="0">
              <a:buNone/>
              <a:defRPr/>
            </a:pPr>
            <a:endParaRPr lang="de-DE" b="1" u="sng" dirty="0"/>
          </a:p>
          <a:p>
            <a:pPr>
              <a:defRPr/>
            </a:pPr>
            <a:r>
              <a:rPr lang="de-DE" dirty="0"/>
              <a:t>Nägelkauen, Zähneknirschen</a:t>
            </a:r>
          </a:p>
          <a:p>
            <a:pPr>
              <a:defRPr/>
            </a:pPr>
            <a:r>
              <a:rPr lang="de-DE" dirty="0"/>
              <a:t>Kontrollverlust über eigene Emotionen</a:t>
            </a:r>
          </a:p>
          <a:p>
            <a:pPr>
              <a:defRPr/>
            </a:pPr>
            <a:r>
              <a:rPr lang="de-DE" dirty="0"/>
              <a:t>schnelles Sprechen</a:t>
            </a:r>
          </a:p>
          <a:p>
            <a:pPr>
              <a:defRPr/>
            </a:pPr>
            <a:r>
              <a:rPr lang="de-DE" dirty="0"/>
              <a:t>trotz Krankheit arbeiten</a:t>
            </a:r>
          </a:p>
          <a:p>
            <a:pPr>
              <a:defRPr/>
            </a:pPr>
            <a:r>
              <a:rPr lang="de-DE" dirty="0"/>
              <a:t>unkontrollierte Nahrungsaufnahme </a:t>
            </a:r>
          </a:p>
          <a:p>
            <a:pPr>
              <a:defRPr/>
            </a:pPr>
            <a:r>
              <a:rPr lang="de-DE" dirty="0"/>
              <a:t>ständiges Zuspätkommen</a:t>
            </a:r>
          </a:p>
          <a:p>
            <a:pPr>
              <a:defRPr/>
            </a:pPr>
            <a:r>
              <a:rPr lang="de-DE" dirty="0"/>
              <a:t>Alkohol- und Tablettenkonsum</a:t>
            </a:r>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a:p>
            <a:pPr marL="216000" indent="-216000">
              <a:buFont typeface="Arial" charset="0"/>
              <a:buChar char="•"/>
              <a:defRPr/>
            </a:pPr>
            <a:endParaRPr lang="de-DE" dirty="0"/>
          </a:p>
        </p:txBody>
      </p:sp>
      <p:pic>
        <p:nvPicPr>
          <p:cNvPr id="8" name="Grafik 7">
            <a:extLst>
              <a:ext uri="{FF2B5EF4-FFF2-40B4-BE49-F238E27FC236}">
                <a16:creationId xmlns:a16="http://schemas.microsoft.com/office/drawing/2014/main" id="{B10217BF-5656-4CC8-BEB5-062E10F1C41B}"/>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14944" y="518991"/>
            <a:ext cx="6645636" cy="3322818"/>
          </a:xfrm>
          <a:prstGeom prst="ellipse">
            <a:avLst/>
          </a:prstGeom>
          <a:ln>
            <a:noFill/>
          </a:ln>
          <a:effectLst>
            <a:softEdge rad="112500"/>
          </a:effectLst>
        </p:spPr>
      </p:pic>
      <p:sp>
        <p:nvSpPr>
          <p:cNvPr id="9" name="Rechteck 8">
            <a:extLst>
              <a:ext uri="{FF2B5EF4-FFF2-40B4-BE49-F238E27FC236}">
                <a16:creationId xmlns:a16="http://schemas.microsoft.com/office/drawing/2014/main" id="{7D44D85E-79D2-4650-8730-95E56518B037}"/>
              </a:ext>
            </a:extLst>
          </p:cNvPr>
          <p:cNvSpPr/>
          <p:nvPr/>
        </p:nvSpPr>
        <p:spPr>
          <a:xfrm>
            <a:off x="10627710" y="3841809"/>
            <a:ext cx="1066318" cy="215444"/>
          </a:xfrm>
          <a:prstGeom prst="rect">
            <a:avLst/>
          </a:prstGeom>
        </p:spPr>
        <p:txBody>
          <a:bodyPr wrap="none">
            <a:spAutoFit/>
          </a:bodyPr>
          <a:lstStyle/>
          <a:p>
            <a:r>
              <a:rPr lang="de-DE" sz="800" dirty="0">
                <a:solidFill>
                  <a:schemeClr val="bg1">
                    <a:lumMod val="65000"/>
                  </a:schemeClr>
                </a:solidFill>
              </a:rPr>
              <a:t>© Fotolia - 80007066</a:t>
            </a:r>
          </a:p>
        </p:txBody>
      </p:sp>
    </p:spTree>
    <p:extLst>
      <p:ext uri="{BB962C8B-B14F-4D97-AF65-F5344CB8AC3E}">
        <p14:creationId xmlns:p14="http://schemas.microsoft.com/office/powerpoint/2010/main" val="1438865740"/>
      </p:ext>
    </p:extLst>
  </p:cSld>
  <p:clrMapOvr>
    <a:masterClrMapping/>
  </p:clrMapOvr>
</p:sld>
</file>

<file path=ppt/theme/theme1.xml><?xml version="1.0" encoding="utf-8"?>
<a:theme xmlns:a="http://schemas.openxmlformats.org/drawingml/2006/main" name="SafetyXperts">
  <a:themeElements>
    <a:clrScheme name="SafetyXperts">
      <a:dk1>
        <a:srgbClr val="5F5F5F"/>
      </a:dk1>
      <a:lt1>
        <a:sysClr val="window" lastClr="FFFFFF"/>
      </a:lt1>
      <a:dk2>
        <a:srgbClr val="4A4A4B"/>
      </a:dk2>
      <a:lt2>
        <a:srgbClr val="A5A5A5"/>
      </a:lt2>
      <a:accent1>
        <a:srgbClr val="42A0DE"/>
      </a:accent1>
      <a:accent2>
        <a:srgbClr val="2A6BFF"/>
      </a:accent2>
      <a:accent3>
        <a:srgbClr val="2632FF"/>
      </a:accent3>
      <a:accent4>
        <a:srgbClr val="3F4044"/>
      </a:accent4>
      <a:accent5>
        <a:srgbClr val="5F5F5F"/>
      </a:accent5>
      <a:accent6>
        <a:srgbClr val="A5A5A5"/>
      </a:accent6>
      <a:hlink>
        <a:srgbClr val="0563C1"/>
      </a:hlink>
      <a:folHlink>
        <a:srgbClr val="954F72"/>
      </a:folHlink>
    </a:clrScheme>
    <a:fontScheme name="SafetyXper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fetyXperts" id="{38EC8886-3E08-44FC-86BB-7BDBDE940EFF}" vid="{BFAE7079-8FE6-44E2-9E81-B43BD5DC6D6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562D440-BD3D-4C7C-82C7-9CCD799AF3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360646-5C1D-4B72-8198-B5CA4FF5E0BB}">
  <ds:schemaRefs>
    <ds:schemaRef ds:uri="http://schemas.microsoft.com/sharepoint/v3/contenttype/forms"/>
  </ds:schemaRefs>
</ds:datastoreItem>
</file>

<file path=customXml/itemProps3.xml><?xml version="1.0" encoding="utf-8"?>
<ds:datastoreItem xmlns:ds="http://schemas.openxmlformats.org/officeDocument/2006/customXml" ds:itemID="{7EF8892A-E30B-4938-A4E8-D33DFDFF2B93}">
  <ds:schemaRefs>
    <ds:schemaRef ds:uri="http://schemas.microsoft.com/office/2006/metadata/properties"/>
    <ds:schemaRef ds:uri="http://schemas.microsoft.com/office/infopath/2007/PartnerControls"/>
    <ds:schemaRef ds:uri="f5f3c0c8-cb47-4a26-91a1-a44bb4539247"/>
    <ds:schemaRef ds:uri="bbb3f655-f267-4a84-b742-532fbc77d0ab"/>
  </ds:schemaRefs>
</ds:datastoreItem>
</file>

<file path=docProps/app.xml><?xml version="1.0" encoding="utf-8"?>
<Properties xmlns="http://schemas.openxmlformats.org/officeDocument/2006/extended-properties" xmlns:vt="http://schemas.openxmlformats.org/officeDocument/2006/docPropsVTypes">
  <Template>SafetyXperts</Template>
  <TotalTime>0</TotalTime>
  <Words>620</Words>
  <Application>Microsoft Office PowerPoint</Application>
  <PresentationFormat>Breitbild</PresentationFormat>
  <Paragraphs>162</Paragraphs>
  <Slides>13</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adobe-clean</vt:lpstr>
      <vt:lpstr>Arial</vt:lpstr>
      <vt:lpstr>Calibri</vt:lpstr>
      <vt:lpstr>Symbol</vt:lpstr>
      <vt:lpstr>Wingdings</vt:lpstr>
      <vt:lpstr>SafetyXperts</vt:lpstr>
      <vt:lpstr>Psychische Belastung</vt:lpstr>
      <vt:lpstr>Definition</vt:lpstr>
      <vt:lpstr>Risikofaktoren am Arbeitsplatz</vt:lpstr>
      <vt:lpstr>Arbeitsbedingter Stress bei der Arbeit</vt:lpstr>
      <vt:lpstr>Faktoren für Stress-Symptome am Arbeitsplatz </vt:lpstr>
      <vt:lpstr>Auswirkungen von Stress</vt:lpstr>
      <vt:lpstr>Akute körperliche Stressreaktionen</vt:lpstr>
      <vt:lpstr>Wie erkennt man eine psychische Belastung?</vt:lpstr>
      <vt:lpstr>Wie erkennt man eine psychische Belastung?</vt:lpstr>
      <vt:lpstr>Wie erkennt man eine psychische Belastung?</vt:lpstr>
      <vt:lpstr>Tipps zur Stressbewältigung</vt:lpstr>
      <vt:lpstr>Tipps zur Stressbewältigung</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Alleinarbeit</dc:title>
  <dc:creator>KSc - Katharina Schnoor</dc:creator>
  <cp:lastModifiedBy>CHn - Carolin Herrmann</cp:lastModifiedBy>
  <cp:revision>8</cp:revision>
  <dcterms:created xsi:type="dcterms:W3CDTF">2022-06-08T12:55:15Z</dcterms:created>
  <dcterms:modified xsi:type="dcterms:W3CDTF">2026-03-11T08:46:50Z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y fmtid="{D5CDD505-2E9C-101B-9397-08002B2CF9AE}" pid="3" name="MediaServiceImageTags">
    <vt:lpwstr/>
  </property>
</Properties>
</file>