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90" r:id="rId5"/>
    <p:sldId id="369" r:id="rId6"/>
    <p:sldId id="371" r:id="rId7"/>
    <p:sldId id="428" r:id="rId8"/>
    <p:sldId id="372" r:id="rId9"/>
    <p:sldId id="429" r:id="rId10"/>
    <p:sldId id="380" r:id="rId11"/>
    <p:sldId id="374" r:id="rId12"/>
    <p:sldId id="375" r:id="rId13"/>
    <p:sldId id="257" r:id="rId14"/>
    <p:sldId id="431" r:id="rId15"/>
    <p:sldId id="430" r:id="rId16"/>
    <p:sldId id="379" r:id="rId17"/>
    <p:sldId id="42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9F202A-F7FF-A751-F4B3-C773D9B5E080}" name="SMue - Sara Münnich" initials="SM" userId="S::smue@vnr.de::7509f428-c1e0-4e2f-a875-f7c3f3229df9" providerId="AD"/>
  <p188:author id="{5486334C-391F-48E3-F06F-A7566D422A79}" name="CC - Chand Chopra" initials="CC" userId="S::cc@vnr.de::147050ee-f902-4a1c-a393-8ccdd2b31d6c" providerId="AD"/>
  <p188:author id="{F421385C-9B26-F34E-4A2D-E8D1AF659897}" name="KSc - Katharina Schnoor" initials="KS" userId="S::ksc@vnr.de::dbad71df-296e-449c-977a-35448d5bd2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232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c - Katharina Schnoor" userId="S::ksc@vnr.de::dbad71df-296e-449c-977a-35448d5bd27d" providerId="AD" clId="Web-{3B07AF2A-F554-F7F2-380F-770D787D90E8}"/>
    <pc:docChg chg="mod delSld">
      <pc:chgData name="KSc - Katharina Schnoor" userId="S::ksc@vnr.de::dbad71df-296e-449c-977a-35448d5bd27d" providerId="AD" clId="Web-{3B07AF2A-F554-F7F2-380F-770D787D90E8}" dt="2022-06-08T11:44:11.403" v="2"/>
      <pc:docMkLst>
        <pc:docMk/>
      </pc:docMkLst>
      <pc:sldChg chg="del">
        <pc:chgData name="KSc - Katharina Schnoor" userId="S::ksc@vnr.de::dbad71df-296e-449c-977a-35448d5bd27d" providerId="AD" clId="Web-{3B07AF2A-F554-F7F2-380F-770D787D90E8}" dt="2022-06-08T11:43:30.074" v="0"/>
        <pc:sldMkLst>
          <pc:docMk/>
          <pc:sldMk cId="1829197086" sldId="373"/>
        </pc:sldMkLst>
      </pc:sldChg>
      <pc:sldChg chg="addCm">
        <pc:chgData name="KSc - Katharina Schnoor" userId="S::ksc@vnr.de::dbad71df-296e-449c-977a-35448d5bd27d" providerId="AD" clId="Web-{3B07AF2A-F554-F7F2-380F-770D787D90E8}" dt="2022-06-08T11:44:11.403" v="2"/>
        <pc:sldMkLst>
          <pc:docMk/>
          <pc:sldMk cId="1424771149" sldId="375"/>
        </pc:sldMkLst>
      </pc:sldChg>
    </pc:docChg>
  </pc:docChgLst>
  <pc:docChgLst>
    <pc:chgData name="SMue - Sara Münnich" userId="7509f428-c1e0-4e2f-a875-f7c3f3229df9" providerId="ADAL" clId="{6C16E00F-5ED9-4360-A0E5-0D8290E41280}"/>
    <pc:docChg chg="custSel modSld">
      <pc:chgData name="SMue - Sara Münnich" userId="7509f428-c1e0-4e2f-a875-f7c3f3229df9" providerId="ADAL" clId="{6C16E00F-5ED9-4360-A0E5-0D8290E41280}" dt="2022-11-24T13:40:05.112" v="7" actId="478"/>
      <pc:docMkLst>
        <pc:docMk/>
      </pc:docMkLst>
      <pc:sldChg chg="delSp modSp mod">
        <pc:chgData name="SMue - Sara Münnich" userId="7509f428-c1e0-4e2f-a875-f7c3f3229df9" providerId="ADAL" clId="{6C16E00F-5ED9-4360-A0E5-0D8290E41280}" dt="2022-11-24T13:37:54.347" v="4" actId="1076"/>
        <pc:sldMkLst>
          <pc:docMk/>
          <pc:sldMk cId="2483776836" sldId="390"/>
        </pc:sldMkLst>
        <pc:spChg chg="del topLvl">
          <ac:chgData name="SMue - Sara Münnich" userId="7509f428-c1e0-4e2f-a875-f7c3f3229df9" providerId="ADAL" clId="{6C16E00F-5ED9-4360-A0E5-0D8290E41280}" dt="2022-11-24T13:37:51.428" v="3" actId="478"/>
          <ac:spMkLst>
            <pc:docMk/>
            <pc:sldMk cId="2483776836" sldId="390"/>
            <ac:spMk id="5" creationId="{0C085A06-89B8-575B-7B9C-6F5AF8FA0A13}"/>
          </ac:spMkLst>
        </pc:spChg>
        <pc:spChg chg="del mod">
          <ac:chgData name="SMue - Sara Münnich" userId="7509f428-c1e0-4e2f-a875-f7c3f3229df9" providerId="ADAL" clId="{6C16E00F-5ED9-4360-A0E5-0D8290E41280}" dt="2022-11-24T13:37:49.968" v="2" actId="478"/>
          <ac:spMkLst>
            <pc:docMk/>
            <pc:sldMk cId="2483776836" sldId="390"/>
            <ac:spMk id="8" creationId="{D762B3D0-EBFB-4D2F-A70E-E473B06F9260}"/>
          </ac:spMkLst>
        </pc:spChg>
        <pc:grpChg chg="del">
          <ac:chgData name="SMue - Sara Münnich" userId="7509f428-c1e0-4e2f-a875-f7c3f3229df9" providerId="ADAL" clId="{6C16E00F-5ED9-4360-A0E5-0D8290E41280}" dt="2022-11-24T13:37:51.428" v="3" actId="478"/>
          <ac:grpSpMkLst>
            <pc:docMk/>
            <pc:sldMk cId="2483776836" sldId="390"/>
            <ac:grpSpMk id="9" creationId="{C489B960-9B78-600F-6887-4D086F335426}"/>
          </ac:grpSpMkLst>
        </pc:grpChg>
        <pc:picChg chg="mod topLvl">
          <ac:chgData name="SMue - Sara Münnich" userId="7509f428-c1e0-4e2f-a875-f7c3f3229df9" providerId="ADAL" clId="{6C16E00F-5ED9-4360-A0E5-0D8290E41280}" dt="2022-11-24T13:37:54.347" v="4" actId="1076"/>
          <ac:picMkLst>
            <pc:docMk/>
            <pc:sldMk cId="2483776836" sldId="390"/>
            <ac:picMk id="4" creationId="{72FE00CD-572A-396E-0CE5-0AA643E314EB}"/>
          </ac:picMkLst>
        </pc:picChg>
        <pc:picChg chg="del">
          <ac:chgData name="SMue - Sara Münnich" userId="7509f428-c1e0-4e2f-a875-f7c3f3229df9" providerId="ADAL" clId="{6C16E00F-5ED9-4360-A0E5-0D8290E41280}" dt="2022-11-24T13:37:45.742" v="0" actId="478"/>
          <ac:picMkLst>
            <pc:docMk/>
            <pc:sldMk cId="2483776836" sldId="390"/>
            <ac:picMk id="7" creationId="{F782D1AB-AF8B-1701-8DC8-A897C28DFC83}"/>
          </ac:picMkLst>
        </pc:picChg>
      </pc:sldChg>
      <pc:sldChg chg="delSp mod">
        <pc:chgData name="SMue - Sara Münnich" userId="7509f428-c1e0-4e2f-a875-f7c3f3229df9" providerId="ADAL" clId="{6C16E00F-5ED9-4360-A0E5-0D8290E41280}" dt="2022-11-24T13:40:05.112" v="7" actId="478"/>
        <pc:sldMkLst>
          <pc:docMk/>
          <pc:sldMk cId="899208504" sldId="425"/>
        </pc:sldMkLst>
        <pc:spChg chg="del">
          <ac:chgData name="SMue - Sara Münnich" userId="7509f428-c1e0-4e2f-a875-f7c3f3229df9" providerId="ADAL" clId="{6C16E00F-5ED9-4360-A0E5-0D8290E41280}" dt="2022-11-24T13:40:05.112" v="7" actId="478"/>
          <ac:spMkLst>
            <pc:docMk/>
            <pc:sldMk cId="899208504" sldId="425"/>
            <ac:spMk id="3" creationId="{E5D9FD0E-090F-6502-13C6-4DB2B44C1275}"/>
          </ac:spMkLst>
        </pc:spChg>
        <pc:spChg chg="del">
          <ac:chgData name="SMue - Sara Münnich" userId="7509f428-c1e0-4e2f-a875-f7c3f3229df9" providerId="ADAL" clId="{6C16E00F-5ED9-4360-A0E5-0D8290E41280}" dt="2022-11-24T13:40:03.871" v="6" actId="478"/>
          <ac:spMkLst>
            <pc:docMk/>
            <pc:sldMk cId="899208504" sldId="425"/>
            <ac:spMk id="5" creationId="{F43E22A9-7FC2-E8DC-FA5E-89E3BC6492E5}"/>
          </ac:spMkLst>
        </pc:spChg>
        <pc:picChg chg="del">
          <ac:chgData name="SMue - Sara Münnich" userId="7509f428-c1e0-4e2f-a875-f7c3f3229df9" providerId="ADAL" clId="{6C16E00F-5ED9-4360-A0E5-0D8290E41280}" dt="2022-11-24T13:40:02.361" v="5" actId="478"/>
          <ac:picMkLst>
            <pc:docMk/>
            <pc:sldMk cId="899208504" sldId="425"/>
            <ac:picMk id="4" creationId="{C6DC710F-9E91-22E7-BB2F-20416D687A78}"/>
          </ac:picMkLst>
        </pc:picChg>
      </pc:sldChg>
    </pc:docChg>
  </pc:docChgLst>
  <pc:docChgLst>
    <pc:chgData name="CC - Chand Chopra" userId="S::cc@vnr.de::147050ee-f902-4a1c-a393-8ccdd2b31d6c" providerId="AD" clId="Web-{FC404AC4-1DB6-2AD7-7DBD-C85B2F686CAA}"/>
    <pc:docChg chg="mod">
      <pc:chgData name="CC - Chand Chopra" userId="S::cc@vnr.de::147050ee-f902-4a1c-a393-8ccdd2b31d6c" providerId="AD" clId="Web-{FC404AC4-1DB6-2AD7-7DBD-C85B2F686CAA}" dt="2022-06-08T11:57:25.310" v="1"/>
      <pc:docMkLst>
        <pc:docMk/>
      </pc:docMkLst>
      <pc:sldChg chg="modCm">
        <pc:chgData name="CC - Chand Chopra" userId="S::cc@vnr.de::147050ee-f902-4a1c-a393-8ccdd2b31d6c" providerId="AD" clId="Web-{FC404AC4-1DB6-2AD7-7DBD-C85B2F686CAA}" dt="2022-06-08T11:57:25.310" v="1"/>
        <pc:sldMkLst>
          <pc:docMk/>
          <pc:sldMk cId="1424771149" sldId="375"/>
        </pc:sldMkLst>
      </pc:sldChg>
    </pc:docChg>
  </pc:docChgLst>
  <pc:docChgLst>
    <pc:chgData name="SMue - Sara Münnich" userId="S::smue@vnr.de::7509f428-c1e0-4e2f-a875-f7c3f3229df9" providerId="AD" clId="Web-{65CD7FF5-C318-5533-469C-ED11A1FD96A1}"/>
    <pc:docChg chg="mod">
      <pc:chgData name="SMue - Sara Münnich" userId="S::smue@vnr.de::7509f428-c1e0-4e2f-a875-f7c3f3229df9" providerId="AD" clId="Web-{65CD7FF5-C318-5533-469C-ED11A1FD96A1}" dt="2022-06-08T11:52:46.229" v="1"/>
      <pc:docMkLst>
        <pc:docMk/>
      </pc:docMkLst>
      <pc:sldChg chg="modCm">
        <pc:chgData name="SMue - Sara Münnich" userId="S::smue@vnr.de::7509f428-c1e0-4e2f-a875-f7c3f3229df9" providerId="AD" clId="Web-{65CD7FF5-C318-5533-469C-ED11A1FD96A1}" dt="2022-06-08T11:52:46.229" v="1"/>
        <pc:sldMkLst>
          <pc:docMk/>
          <pc:sldMk cId="1424771149" sldId="375"/>
        </pc:sldMkLst>
      </pc:sldChg>
    </pc:docChg>
  </pc:docChgLst>
  <pc:docChgLst>
    <pc:chgData name="SMue - Sara Münnich" userId="S::smue@vnr.de::7509f428-c1e0-4e2f-a875-f7c3f3229df9" providerId="AD" clId="Web-{128D9756-442C-8EE8-6671-55266B797CDE}"/>
    <pc:docChg chg="">
      <pc:chgData name="SMue - Sara Münnich" userId="S::smue@vnr.de::7509f428-c1e0-4e2f-a875-f7c3f3229df9" providerId="AD" clId="Web-{128D9756-442C-8EE8-6671-55266B797CDE}" dt="2022-06-10T10:42:45.756" v="0"/>
      <pc:docMkLst>
        <pc:docMk/>
      </pc:docMkLst>
      <pc:sldChg chg="delCm">
        <pc:chgData name="SMue - Sara Münnich" userId="S::smue@vnr.de::7509f428-c1e0-4e2f-a875-f7c3f3229df9" providerId="AD" clId="Web-{128D9756-442C-8EE8-6671-55266B797CDE}" dt="2022-06-10T10:42:45.756" v="0"/>
        <pc:sldMkLst>
          <pc:docMk/>
          <pc:sldMk cId="1424771149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AE52D-EDB4-4A7C-A85A-4DB610635278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A1B2-B887-4C90-A954-683642282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50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0" y="0"/>
            <a:ext cx="12192000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326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713"/>
            <a:ext cx="9144000" cy="452762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60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1"/>
            <a:ext cx="12192000" cy="441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7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CAD35-7AA1-9E78-64B5-79780B980B60}"/>
              </a:ext>
            </a:extLst>
          </p:cNvPr>
          <p:cNvSpPr txBox="1"/>
          <p:nvPr/>
        </p:nvSpPr>
        <p:spPr>
          <a:xfrm>
            <a:off x="838200" y="4821382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TRAGEN SIE HIER IHREN NAMEN EIN</a:t>
            </a:r>
          </a:p>
          <a:p>
            <a:endParaRPr lang="de-DE" dirty="0"/>
          </a:p>
          <a:p>
            <a:r>
              <a:rPr lang="de-DE" sz="1600" dirty="0"/>
              <a:t>Unternehmen</a:t>
            </a:r>
          </a:p>
          <a:p>
            <a:r>
              <a:rPr lang="de-DE" sz="1600" dirty="0"/>
              <a:t>Straße/Hausnummer</a:t>
            </a:r>
          </a:p>
          <a:p>
            <a:r>
              <a:rPr lang="de-DE" sz="1600" dirty="0"/>
              <a:t>PLZ/ Stadt</a:t>
            </a:r>
          </a:p>
          <a:p>
            <a:r>
              <a:rPr lang="de-DE" sz="1600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29312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2419926" y="1320800"/>
            <a:ext cx="9772073" cy="28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962" y="1575046"/>
            <a:ext cx="9005660" cy="197171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963" y="3663486"/>
            <a:ext cx="9005660" cy="452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3368B8-69C5-C543-A869-A72771CCC456}"/>
              </a:ext>
            </a:extLst>
          </p:cNvPr>
          <p:cNvSpPr/>
          <p:nvPr/>
        </p:nvSpPr>
        <p:spPr>
          <a:xfrm>
            <a:off x="0" y="1320800"/>
            <a:ext cx="2327563" cy="28960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2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0"/>
            <a:ext cx="12192000" cy="516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5D36C03-F72E-DCEC-9438-856A0DC4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7713"/>
            <a:ext cx="10515600" cy="45276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1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775C-7238-6C4E-53B2-7B59EFA1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2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4559A7-821F-0928-CEA2-F2D1007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E423EFD-D24F-3894-FBE5-B04FEF612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1758"/>
            <a:ext cx="105156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04225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6E8-F55F-5680-963E-0EDEEB65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D73C4-97F5-C88A-77C7-62D50348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A7714B-21D4-EF20-7722-AD247A8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49FC6D-CA01-4F47-E0A6-E47E280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2F717-FB0F-5176-2BF4-9119EC0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1148-90BD-E5E0-F334-7233010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7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4E697-3A1B-C39D-6367-9A65D67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7B3A9-08F7-C1EB-DDE3-DD9BCBA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4"/>
          </a:solidFill>
          <a:ln>
            <a:noFill/>
          </a:ln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1B676-CBB4-9EB0-5BC5-1F50757D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DE591E-408A-F191-411E-EFB299C7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92F14-9442-FD86-4DB3-D0AB1519F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8F19BF-42B2-0915-88E8-E23520C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764D44-DA80-64AA-A45C-9A45B18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95CEE-3794-77ED-4085-DD944883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4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48701-A4A0-6F89-16DB-791188B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4B49CB-D60D-814D-C2F0-87D4F396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5D670C-2D20-88AC-7200-6725F3E0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14BE1-83E5-B890-C3F2-4E47D99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40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F3B1E5-72AC-6A1D-2599-C166068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39779-8649-DEF5-14DE-634156D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E00A8-1E1D-AC67-27C1-001BD7E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8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18276D-F7B0-BF4D-1FD2-8163152D00A2}"/>
              </a:ext>
            </a:extLst>
          </p:cNvPr>
          <p:cNvSpPr/>
          <p:nvPr/>
        </p:nvSpPr>
        <p:spPr>
          <a:xfrm>
            <a:off x="11443316" y="6425313"/>
            <a:ext cx="748683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F2E400-1535-4363-C620-72B4EB363D40}"/>
              </a:ext>
            </a:extLst>
          </p:cNvPr>
          <p:cNvSpPr/>
          <p:nvPr/>
        </p:nvSpPr>
        <p:spPr>
          <a:xfrm>
            <a:off x="-1" y="6434032"/>
            <a:ext cx="11353801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364B14-0BAA-4650-1153-87E3A2DC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28418-E33B-D84F-7CBF-049C713E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286A1-6A5B-9262-700B-84725D46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1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5AD69B2-8B53-4500-B0C5-FCF85FC257AF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0CAA42-6F9D-07FA-C981-AD8C9AB5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4DE82-0EDD-A083-943C-FB41BC40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135" y="6458750"/>
            <a:ext cx="523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B419177-2856-450F-BFCF-254EBF1380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5B4A97-4149-1A63-A909-4622B9470209}"/>
              </a:ext>
            </a:extLst>
          </p:cNvPr>
          <p:cNvCxnSpPr/>
          <p:nvPr/>
        </p:nvCxnSpPr>
        <p:spPr>
          <a:xfrm>
            <a:off x="0" y="12819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5F5-7B35-C11E-5485-CCCE9171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Umgang mit elektrischen Geräten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B4066-FC76-D2FC-FD15-C32356DE5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E5B9F0-8562-C770-2820-EC5B59702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574" y="5501840"/>
            <a:ext cx="2704433" cy="66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229C3B9-D9DA-447C-B5DB-D3631659CAD2}"/>
              </a:ext>
            </a:extLst>
          </p:cNvPr>
          <p:cNvGrpSpPr/>
          <p:nvPr/>
        </p:nvGrpSpPr>
        <p:grpSpPr>
          <a:xfrm>
            <a:off x="968374" y="1818645"/>
            <a:ext cx="10160844" cy="4332192"/>
            <a:chOff x="968374" y="1818645"/>
            <a:chExt cx="10160844" cy="4332192"/>
          </a:xfrm>
        </p:grpSpPr>
        <p:sp>
          <p:nvSpPr>
            <p:cNvPr id="19" name="Rechteck: diagonal liegende Ecken abgerundet 18">
              <a:extLst>
                <a:ext uri="{FF2B5EF4-FFF2-40B4-BE49-F238E27FC236}">
                  <a16:creationId xmlns:a16="http://schemas.microsoft.com/office/drawing/2014/main" id="{6579E6D0-BF75-4989-BDB6-589471CEE5D9}"/>
                </a:ext>
              </a:extLst>
            </p:cNvPr>
            <p:cNvSpPr/>
            <p:nvPr/>
          </p:nvSpPr>
          <p:spPr>
            <a:xfrm>
              <a:off x="8249218" y="2266723"/>
              <a:ext cx="2880000" cy="3884114"/>
            </a:xfrm>
            <a:prstGeom prst="round2DiagRect">
              <a:avLst>
                <a:gd name="adj1" fmla="val 0"/>
                <a:gd name="adj2" fmla="val 13229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A136002-C5C5-43D8-B5E3-4E93757A9564}"/>
                </a:ext>
              </a:extLst>
            </p:cNvPr>
            <p:cNvSpPr/>
            <p:nvPr/>
          </p:nvSpPr>
          <p:spPr>
            <a:xfrm>
              <a:off x="8243441" y="2415273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687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505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687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505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400" b="1" dirty="0">
                  <a:solidFill>
                    <a:schemeClr val="bg1"/>
                  </a:solidFill>
                </a:rPr>
                <a:t>Schritt 3</a:t>
              </a:r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CB3C3512-668A-462C-ACDD-61D454A7CDDE}"/>
                </a:ext>
              </a:extLst>
            </p:cNvPr>
            <p:cNvSpPr/>
            <p:nvPr/>
          </p:nvSpPr>
          <p:spPr>
            <a:xfrm>
              <a:off x="8047391" y="2266723"/>
              <a:ext cx="356716" cy="37120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Rechteck: diagonal liegende Ecken abgerundet 17">
              <a:extLst>
                <a:ext uri="{FF2B5EF4-FFF2-40B4-BE49-F238E27FC236}">
                  <a16:creationId xmlns:a16="http://schemas.microsoft.com/office/drawing/2014/main" id="{28D7991D-7BD6-4DE0-B3DB-7FE994461F5F}"/>
                </a:ext>
              </a:extLst>
            </p:cNvPr>
            <p:cNvSpPr/>
            <p:nvPr/>
          </p:nvSpPr>
          <p:spPr>
            <a:xfrm>
              <a:off x="5423666" y="2090451"/>
              <a:ext cx="2880000" cy="3884114"/>
            </a:xfrm>
            <a:prstGeom prst="round2DiagRect">
              <a:avLst>
                <a:gd name="adj1" fmla="val 0"/>
                <a:gd name="adj2" fmla="val 13560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F14E513-5DC7-4771-8969-DD06489750F1}"/>
                </a:ext>
              </a:extLst>
            </p:cNvPr>
            <p:cNvSpPr/>
            <p:nvPr/>
          </p:nvSpPr>
          <p:spPr>
            <a:xfrm>
              <a:off x="5451961" y="2214835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410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410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400" b="1" dirty="0">
                  <a:solidFill>
                    <a:schemeClr val="bg1"/>
                  </a:solidFill>
                </a:rPr>
                <a:t>Schritt 2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14B12A2-22D3-47F6-8C42-FAC8ED7926C1}"/>
                </a:ext>
              </a:extLst>
            </p:cNvPr>
            <p:cNvSpPr/>
            <p:nvPr/>
          </p:nvSpPr>
          <p:spPr>
            <a:xfrm>
              <a:off x="5986795" y="3015882"/>
              <a:ext cx="216000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/>
                <a:t>Rettungsdienst alarmieren: 112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A790BC5-ACAE-49FF-BC69-2580E1E3D252}"/>
                </a:ext>
              </a:extLst>
            </p:cNvPr>
            <p:cNvSpPr/>
            <p:nvPr/>
          </p:nvSpPr>
          <p:spPr>
            <a:xfrm>
              <a:off x="8678509" y="3131545"/>
              <a:ext cx="2160000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/>
                <a:t>Den Betroffenen an Kinn und Stirn fassen und seinen Kopf vorsichtig überstrecken, dadurch werden die Atemwege der Person frei gemacht. </a:t>
              </a:r>
            </a:p>
          </p:txBody>
        </p:sp>
        <p:sp>
          <p:nvSpPr>
            <p:cNvPr id="27" name="Rechteck: obere Ecken abgerundet 26">
              <a:extLst>
                <a:ext uri="{FF2B5EF4-FFF2-40B4-BE49-F238E27FC236}">
                  <a16:creationId xmlns:a16="http://schemas.microsoft.com/office/drawing/2014/main" id="{E89C6F95-E2B9-47AD-B494-435EA0F71ED8}"/>
                </a:ext>
              </a:extLst>
            </p:cNvPr>
            <p:cNvSpPr/>
            <p:nvPr/>
          </p:nvSpPr>
          <p:spPr>
            <a:xfrm>
              <a:off x="5248664" y="2090040"/>
              <a:ext cx="356716" cy="374402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Rechteck: diagonal liegende Ecken abgerundet 16">
              <a:extLst>
                <a:ext uri="{FF2B5EF4-FFF2-40B4-BE49-F238E27FC236}">
                  <a16:creationId xmlns:a16="http://schemas.microsoft.com/office/drawing/2014/main" id="{5AD9F5D2-0C0B-4573-816A-191317BF412A}"/>
                </a:ext>
              </a:extLst>
            </p:cNvPr>
            <p:cNvSpPr/>
            <p:nvPr/>
          </p:nvSpPr>
          <p:spPr>
            <a:xfrm>
              <a:off x="2644792" y="1949950"/>
              <a:ext cx="2880000" cy="3884114"/>
            </a:xfrm>
            <a:prstGeom prst="round2DiagRect">
              <a:avLst>
                <a:gd name="adj1" fmla="val 0"/>
                <a:gd name="adj2" fmla="val 15544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D08D4AE-A441-4C46-BEBC-1168AE535B96}"/>
                </a:ext>
              </a:extLst>
            </p:cNvPr>
            <p:cNvSpPr/>
            <p:nvPr/>
          </p:nvSpPr>
          <p:spPr>
            <a:xfrm>
              <a:off x="2775502" y="2076443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832 h 333375"/>
                <a:gd name="connsiteX4" fmla="*/ 0 w 1200150"/>
                <a:gd name="connsiteY4" fmla="*/ 336614 h 333375"/>
                <a:gd name="connsiteX5" fmla="*/ 1202246 w 1200150"/>
                <a:gd name="connsiteY5" fmla="*/ 336614 h 333375"/>
                <a:gd name="connsiteX6" fmla="*/ 994505 w 1200150"/>
                <a:gd name="connsiteY6" fmla="*/ 168307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832"/>
                  </a:lnTo>
                  <a:lnTo>
                    <a:pt x="0" y="336614"/>
                  </a:lnTo>
                  <a:lnTo>
                    <a:pt x="1202246" y="336614"/>
                  </a:lnTo>
                  <a:lnTo>
                    <a:pt x="994505" y="168307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400" b="1" dirty="0">
                  <a:solidFill>
                    <a:schemeClr val="bg1"/>
                  </a:solidFill>
                </a:rPr>
                <a:t>Schritt 1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3B6CECC1-BA3D-4857-B63F-502AA35C3329}"/>
                </a:ext>
              </a:extLst>
            </p:cNvPr>
            <p:cNvSpPr/>
            <p:nvPr/>
          </p:nvSpPr>
          <p:spPr>
            <a:xfrm>
              <a:off x="3200256" y="3015882"/>
              <a:ext cx="1944683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/>
                <a:t>Betroffene Person laut ansprechen und anfassen.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451BBE3-8694-4B89-A86A-2C78E5BEDBEC}"/>
                </a:ext>
              </a:extLst>
            </p:cNvPr>
            <p:cNvSpPr/>
            <p:nvPr/>
          </p:nvSpPr>
          <p:spPr>
            <a:xfrm>
              <a:off x="2562330" y="1953597"/>
              <a:ext cx="356716" cy="3791304"/>
            </a:xfrm>
            <a:prstGeom prst="rect">
              <a:avLst/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C1D9393-0E47-4FEB-BC16-9B9BD25F3BCD}"/>
                </a:ext>
              </a:extLst>
            </p:cNvPr>
            <p:cNvSpPr/>
            <p:nvPr/>
          </p:nvSpPr>
          <p:spPr>
            <a:xfrm>
              <a:off x="968374" y="1818645"/>
              <a:ext cx="1857486" cy="3924930"/>
            </a:xfrm>
            <a:custGeom>
              <a:avLst/>
              <a:gdLst>
                <a:gd name="connsiteX0" fmla="*/ 0 w 914400"/>
                <a:gd name="connsiteY0" fmla="*/ 0 h 4476750"/>
                <a:gd name="connsiteX1" fmla="*/ 914400 w 914400"/>
                <a:gd name="connsiteY1" fmla="*/ 0 h 4476750"/>
                <a:gd name="connsiteX2" fmla="*/ 914400 w 914400"/>
                <a:gd name="connsiteY2" fmla="*/ 4478846 h 4476750"/>
                <a:gd name="connsiteX3" fmla="*/ 0 w 914400"/>
                <a:gd name="connsiteY3" fmla="*/ 4478846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476750">
                  <a:moveTo>
                    <a:pt x="0" y="0"/>
                  </a:moveTo>
                  <a:lnTo>
                    <a:pt x="914400" y="0"/>
                  </a:lnTo>
                  <a:lnTo>
                    <a:pt x="914400" y="4478846"/>
                  </a:lnTo>
                  <a:lnTo>
                    <a:pt x="0" y="4478846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725CD46-08FC-4B00-8423-635A334F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Hilfe bei Elektrounfällen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246764-1A96-4232-99A8-1CA6662F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10</a:t>
            </a:fld>
            <a:endParaRPr lang="de-DE"/>
          </a:p>
        </p:txBody>
      </p:sp>
      <p:pic>
        <p:nvPicPr>
          <p:cNvPr id="23" name="Picture 2" descr="I:\SGF Arbeitssicherheit\Bilddatenbank\Erste Hilfe\vitall1.jpg">
            <a:extLst>
              <a:ext uri="{FF2B5EF4-FFF2-40B4-BE49-F238E27FC236}">
                <a16:creationId xmlns:a16="http://schemas.microsoft.com/office/drawing/2014/main" id="{C98B1B1B-7F70-39DB-51EB-14D62EB7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150" y="4174607"/>
            <a:ext cx="2058491" cy="1512168"/>
          </a:xfrm>
          <a:prstGeom prst="rect">
            <a:avLst/>
          </a:prstGeom>
          <a:noFill/>
        </p:spPr>
      </p:pic>
      <p:pic>
        <p:nvPicPr>
          <p:cNvPr id="24" name="Picture 4" descr="I:\SGF Arbeitssicherheit\Bilddatenbank\Erste Hilfe\Hilfe_holen.jpg">
            <a:extLst>
              <a:ext uri="{FF2B5EF4-FFF2-40B4-BE49-F238E27FC236}">
                <a16:creationId xmlns:a16="http://schemas.microsoft.com/office/drawing/2014/main" id="{3E9294DC-E291-EE0C-759E-BB864270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961" y="3777224"/>
            <a:ext cx="1435952" cy="2050841"/>
          </a:xfrm>
          <a:prstGeom prst="rect">
            <a:avLst/>
          </a:prstGeom>
          <a:noFill/>
        </p:spPr>
      </p:pic>
      <p:pic>
        <p:nvPicPr>
          <p:cNvPr id="26" name="Picture 5" descr="I:\SGF Arbeitssicherheit\Bilddatenbank\Erste Hilfe\vital4.jpg">
            <a:extLst>
              <a:ext uri="{FF2B5EF4-FFF2-40B4-BE49-F238E27FC236}">
                <a16:creationId xmlns:a16="http://schemas.microsoft.com/office/drawing/2014/main" id="{902C96AD-F9F4-CB61-1B00-6DE5F7E5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8703083" y="4413348"/>
            <a:ext cx="2143034" cy="157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79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571A821-138F-472C-B143-F92E9ED3C705}"/>
              </a:ext>
            </a:extLst>
          </p:cNvPr>
          <p:cNvGrpSpPr/>
          <p:nvPr/>
        </p:nvGrpSpPr>
        <p:grpSpPr>
          <a:xfrm>
            <a:off x="993411" y="2238897"/>
            <a:ext cx="10291417" cy="3949344"/>
            <a:chOff x="957942" y="1818645"/>
            <a:chExt cx="10291417" cy="3949344"/>
          </a:xfrm>
        </p:grpSpPr>
        <p:sp>
          <p:nvSpPr>
            <p:cNvPr id="46" name="Rechteck: diagonal liegende Ecken abgerundet 45">
              <a:extLst>
                <a:ext uri="{FF2B5EF4-FFF2-40B4-BE49-F238E27FC236}">
                  <a16:creationId xmlns:a16="http://schemas.microsoft.com/office/drawing/2014/main" id="{4D98EE65-F186-42E2-BF94-FAA8F165DA0E}"/>
                </a:ext>
              </a:extLst>
            </p:cNvPr>
            <p:cNvSpPr/>
            <p:nvPr/>
          </p:nvSpPr>
          <p:spPr>
            <a:xfrm>
              <a:off x="9539359" y="2527989"/>
              <a:ext cx="1710000" cy="3240000"/>
            </a:xfrm>
            <a:prstGeom prst="round2DiagRect">
              <a:avLst>
                <a:gd name="adj1" fmla="val 0"/>
                <a:gd name="adj2" fmla="val 13229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5461F847-D79F-4646-8FD5-8B0318B2AFDF}"/>
                </a:ext>
              </a:extLst>
            </p:cNvPr>
            <p:cNvSpPr/>
            <p:nvPr/>
          </p:nvSpPr>
          <p:spPr>
            <a:xfrm>
              <a:off x="9554830" y="2700923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687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505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687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505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6</a:t>
              </a:r>
            </a:p>
          </p:txBody>
        </p:sp>
        <p:sp>
          <p:nvSpPr>
            <p:cNvPr id="49" name="Rechteck: obere Ecken abgerundet 48">
              <a:extLst>
                <a:ext uri="{FF2B5EF4-FFF2-40B4-BE49-F238E27FC236}">
                  <a16:creationId xmlns:a16="http://schemas.microsoft.com/office/drawing/2014/main" id="{10C33170-693B-4D24-B9E7-9C6D01D9F5B3}"/>
                </a:ext>
              </a:extLst>
            </p:cNvPr>
            <p:cNvSpPr/>
            <p:nvPr/>
          </p:nvSpPr>
          <p:spPr>
            <a:xfrm>
              <a:off x="9344356" y="2526182"/>
              <a:ext cx="356716" cy="31261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4755DF99-4E50-4DE5-996F-31AC5731F195}"/>
                </a:ext>
              </a:extLst>
            </p:cNvPr>
            <p:cNvSpPr/>
            <p:nvPr/>
          </p:nvSpPr>
          <p:spPr>
            <a:xfrm>
              <a:off x="9674359" y="3336057"/>
              <a:ext cx="1440000" cy="142192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Kopf vorsichtig überstrecken und oben liegenden Arm unter den Kopf legen</a:t>
              </a:r>
              <a:endParaRPr lang="de-DE" sz="1600" b="1" dirty="0"/>
            </a:p>
          </p:txBody>
        </p:sp>
        <p:sp>
          <p:nvSpPr>
            <p:cNvPr id="21" name="Rechteck: diagonal liegende Ecken abgerundet 20">
              <a:extLst>
                <a:ext uri="{FF2B5EF4-FFF2-40B4-BE49-F238E27FC236}">
                  <a16:creationId xmlns:a16="http://schemas.microsoft.com/office/drawing/2014/main" id="{EC0AD49E-8080-43FE-BD16-782E74EDB595}"/>
                </a:ext>
              </a:extLst>
            </p:cNvPr>
            <p:cNvSpPr/>
            <p:nvPr/>
          </p:nvSpPr>
          <p:spPr>
            <a:xfrm>
              <a:off x="7893437" y="2458320"/>
              <a:ext cx="1710000" cy="3240000"/>
            </a:xfrm>
            <a:prstGeom prst="round2DiagRect">
              <a:avLst>
                <a:gd name="adj1" fmla="val 0"/>
                <a:gd name="adj2" fmla="val 13229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6FDA832-ED5C-46B7-AC1F-3DFBB206F091}"/>
                </a:ext>
              </a:extLst>
            </p:cNvPr>
            <p:cNvSpPr/>
            <p:nvPr/>
          </p:nvSpPr>
          <p:spPr>
            <a:xfrm>
              <a:off x="7908908" y="2631254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687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505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687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505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5</a:t>
              </a:r>
            </a:p>
          </p:txBody>
        </p:sp>
        <p:sp>
          <p:nvSpPr>
            <p:cNvPr id="23" name="Rechteck: obere Ecken abgerundet 22">
              <a:extLst>
                <a:ext uri="{FF2B5EF4-FFF2-40B4-BE49-F238E27FC236}">
                  <a16:creationId xmlns:a16="http://schemas.microsoft.com/office/drawing/2014/main" id="{00CBD0E6-209D-48BB-8BD7-60F49C1453C9}"/>
                </a:ext>
              </a:extLst>
            </p:cNvPr>
            <p:cNvSpPr/>
            <p:nvPr/>
          </p:nvSpPr>
          <p:spPr>
            <a:xfrm>
              <a:off x="7707143" y="2465222"/>
              <a:ext cx="356716" cy="31261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A5A0C3A-DD29-4F59-B441-066C73DDD009}"/>
                </a:ext>
              </a:extLst>
            </p:cNvPr>
            <p:cNvSpPr/>
            <p:nvPr/>
          </p:nvSpPr>
          <p:spPr>
            <a:xfrm>
              <a:off x="8028437" y="3507787"/>
              <a:ext cx="1440000" cy="7571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Unten liegenden Arm anwinkeln</a:t>
              </a:r>
              <a:endParaRPr lang="de-DE" sz="1600" b="1" dirty="0"/>
            </a:p>
          </p:txBody>
        </p:sp>
        <p:sp>
          <p:nvSpPr>
            <p:cNvPr id="40" name="Rechteck: diagonal liegende Ecken abgerundet 39">
              <a:extLst>
                <a:ext uri="{FF2B5EF4-FFF2-40B4-BE49-F238E27FC236}">
                  <a16:creationId xmlns:a16="http://schemas.microsoft.com/office/drawing/2014/main" id="{B46FB647-2DFA-48D9-AE66-3F63599277DA}"/>
                </a:ext>
              </a:extLst>
            </p:cNvPr>
            <p:cNvSpPr/>
            <p:nvPr/>
          </p:nvSpPr>
          <p:spPr>
            <a:xfrm>
              <a:off x="6227039" y="2345103"/>
              <a:ext cx="1710000" cy="3240000"/>
            </a:xfrm>
            <a:prstGeom prst="round2DiagRect">
              <a:avLst>
                <a:gd name="adj1" fmla="val 0"/>
                <a:gd name="adj2" fmla="val 13229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97A01A02-ACD7-4D06-8AD9-7F4B5101F73A}"/>
                </a:ext>
              </a:extLst>
            </p:cNvPr>
            <p:cNvSpPr/>
            <p:nvPr/>
          </p:nvSpPr>
          <p:spPr>
            <a:xfrm>
              <a:off x="6197790" y="2518037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687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505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687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505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4</a:t>
              </a:r>
            </a:p>
          </p:txBody>
        </p:sp>
        <p:sp>
          <p:nvSpPr>
            <p:cNvPr id="45" name="Rechteck: obere Ecken abgerundet 44">
              <a:extLst>
                <a:ext uri="{FF2B5EF4-FFF2-40B4-BE49-F238E27FC236}">
                  <a16:creationId xmlns:a16="http://schemas.microsoft.com/office/drawing/2014/main" id="{50DB5CB6-28B3-4CDF-8FDD-0A8C9082B6B8}"/>
                </a:ext>
              </a:extLst>
            </p:cNvPr>
            <p:cNvSpPr/>
            <p:nvPr/>
          </p:nvSpPr>
          <p:spPr>
            <a:xfrm>
              <a:off x="6002849" y="2318976"/>
              <a:ext cx="356716" cy="31118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DE41151-0D56-4A95-8AFD-A06824AD1AD5}"/>
                </a:ext>
              </a:extLst>
            </p:cNvPr>
            <p:cNvSpPr/>
            <p:nvPr/>
          </p:nvSpPr>
          <p:spPr>
            <a:xfrm>
              <a:off x="6362039" y="3602649"/>
              <a:ext cx="1440000" cy="5355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Patienten drehen</a:t>
              </a:r>
              <a:endParaRPr lang="de-DE" sz="1600" b="1" dirty="0"/>
            </a:p>
          </p:txBody>
        </p:sp>
        <p:sp>
          <p:nvSpPr>
            <p:cNvPr id="25" name="Rechteck: diagonal liegende Ecken abgerundet 24">
              <a:extLst>
                <a:ext uri="{FF2B5EF4-FFF2-40B4-BE49-F238E27FC236}">
                  <a16:creationId xmlns:a16="http://schemas.microsoft.com/office/drawing/2014/main" id="{F5235BBF-905F-4B31-902B-C2138917E107}"/>
                </a:ext>
              </a:extLst>
            </p:cNvPr>
            <p:cNvSpPr/>
            <p:nvPr/>
          </p:nvSpPr>
          <p:spPr>
            <a:xfrm>
              <a:off x="4544891" y="2186243"/>
              <a:ext cx="1710000" cy="3240000"/>
            </a:xfrm>
            <a:prstGeom prst="round2DiagRect">
              <a:avLst>
                <a:gd name="adj1" fmla="val 0"/>
                <a:gd name="adj2" fmla="val 13560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8F341E3-0D1A-436F-857B-A958598F4CA7}"/>
                </a:ext>
              </a:extLst>
            </p:cNvPr>
            <p:cNvSpPr/>
            <p:nvPr/>
          </p:nvSpPr>
          <p:spPr>
            <a:xfrm>
              <a:off x="4573188" y="2335011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410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410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3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892CFB8-6040-4FEF-B9BA-5ED6EEE6D3D9}"/>
                </a:ext>
              </a:extLst>
            </p:cNvPr>
            <p:cNvSpPr/>
            <p:nvPr/>
          </p:nvSpPr>
          <p:spPr>
            <a:xfrm>
              <a:off x="4679891" y="3284105"/>
              <a:ext cx="1440000" cy="7571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Patienten an Hüfte und Schulter fassen</a:t>
              </a:r>
              <a:endParaRPr lang="de-DE" sz="1600" b="1" dirty="0"/>
            </a:p>
          </p:txBody>
        </p:sp>
        <p:sp>
          <p:nvSpPr>
            <p:cNvPr id="30" name="Rechteck: obere Ecken abgerundet 29">
              <a:extLst>
                <a:ext uri="{FF2B5EF4-FFF2-40B4-BE49-F238E27FC236}">
                  <a16:creationId xmlns:a16="http://schemas.microsoft.com/office/drawing/2014/main" id="{B052F4BC-4755-4C16-97A9-2EC9E16382E8}"/>
                </a:ext>
              </a:extLst>
            </p:cNvPr>
            <p:cNvSpPr/>
            <p:nvPr/>
          </p:nvSpPr>
          <p:spPr>
            <a:xfrm>
              <a:off x="4369889" y="2185833"/>
              <a:ext cx="356716" cy="31477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Rechteck: diagonal liegende Ecken abgerundet 37">
              <a:extLst>
                <a:ext uri="{FF2B5EF4-FFF2-40B4-BE49-F238E27FC236}">
                  <a16:creationId xmlns:a16="http://schemas.microsoft.com/office/drawing/2014/main" id="{93949AC5-4426-4E61-A527-6A0668A399CE}"/>
                </a:ext>
              </a:extLst>
            </p:cNvPr>
            <p:cNvSpPr/>
            <p:nvPr/>
          </p:nvSpPr>
          <p:spPr>
            <a:xfrm>
              <a:off x="2891056" y="2073032"/>
              <a:ext cx="1710000" cy="3240000"/>
            </a:xfrm>
            <a:prstGeom prst="round2DiagRect">
              <a:avLst>
                <a:gd name="adj1" fmla="val 0"/>
                <a:gd name="adj2" fmla="val 13560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0123559-0A73-4617-A699-826DB06B1F0D}"/>
                </a:ext>
              </a:extLst>
            </p:cNvPr>
            <p:cNvSpPr/>
            <p:nvPr/>
          </p:nvSpPr>
          <p:spPr>
            <a:xfrm>
              <a:off x="2875808" y="2221800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410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410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2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0BC8D6E-0363-4A51-8272-09EED8F8AEFD}"/>
                </a:ext>
              </a:extLst>
            </p:cNvPr>
            <p:cNvSpPr/>
            <p:nvPr/>
          </p:nvSpPr>
          <p:spPr>
            <a:xfrm>
              <a:off x="3026056" y="3196279"/>
              <a:ext cx="1440000" cy="7571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Bein im Kniegelenk anwinkeln</a:t>
              </a:r>
              <a:endParaRPr lang="de-DE" sz="1600" b="1" dirty="0"/>
            </a:p>
          </p:txBody>
        </p:sp>
        <p:sp>
          <p:nvSpPr>
            <p:cNvPr id="42" name="Rechteck: obere Ecken abgerundet 41">
              <a:extLst>
                <a:ext uri="{FF2B5EF4-FFF2-40B4-BE49-F238E27FC236}">
                  <a16:creationId xmlns:a16="http://schemas.microsoft.com/office/drawing/2014/main" id="{5F0C086B-B3D8-4F27-A513-50EB33361F87}"/>
                </a:ext>
              </a:extLst>
            </p:cNvPr>
            <p:cNvSpPr/>
            <p:nvPr/>
          </p:nvSpPr>
          <p:spPr>
            <a:xfrm>
              <a:off x="2672509" y="2072621"/>
              <a:ext cx="356716" cy="31089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Rechteck: diagonal liegende Ecken abgerundet 30">
              <a:extLst>
                <a:ext uri="{FF2B5EF4-FFF2-40B4-BE49-F238E27FC236}">
                  <a16:creationId xmlns:a16="http://schemas.microsoft.com/office/drawing/2014/main" id="{2C65E5B5-C259-4E9F-9B3A-D59DEE7B7C43}"/>
                </a:ext>
              </a:extLst>
            </p:cNvPr>
            <p:cNvSpPr/>
            <p:nvPr/>
          </p:nvSpPr>
          <p:spPr>
            <a:xfrm>
              <a:off x="1215846" y="1932531"/>
              <a:ext cx="1710000" cy="3240000"/>
            </a:xfrm>
            <a:prstGeom prst="round2DiagRect">
              <a:avLst>
                <a:gd name="adj1" fmla="val 0"/>
                <a:gd name="adj2" fmla="val 15544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F53C269-04F4-45B6-8BE2-907E6D72A766}"/>
                </a:ext>
              </a:extLst>
            </p:cNvPr>
            <p:cNvSpPr/>
            <p:nvPr/>
          </p:nvSpPr>
          <p:spPr>
            <a:xfrm>
              <a:off x="1244196" y="2067876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832 h 333375"/>
                <a:gd name="connsiteX4" fmla="*/ 0 w 1200150"/>
                <a:gd name="connsiteY4" fmla="*/ 336614 h 333375"/>
                <a:gd name="connsiteX5" fmla="*/ 1202246 w 1200150"/>
                <a:gd name="connsiteY5" fmla="*/ 336614 h 333375"/>
                <a:gd name="connsiteX6" fmla="*/ 994505 w 1200150"/>
                <a:gd name="connsiteY6" fmla="*/ 168307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832"/>
                  </a:lnTo>
                  <a:lnTo>
                    <a:pt x="0" y="336614"/>
                  </a:lnTo>
                  <a:lnTo>
                    <a:pt x="1202246" y="336614"/>
                  </a:lnTo>
                  <a:lnTo>
                    <a:pt x="994505" y="168307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1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FFB3966-4EE6-482F-8A73-6E3EC7D5B662}"/>
                </a:ext>
              </a:extLst>
            </p:cNvPr>
            <p:cNvSpPr/>
            <p:nvPr/>
          </p:nvSpPr>
          <p:spPr>
            <a:xfrm>
              <a:off x="1350846" y="2715289"/>
              <a:ext cx="1440000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Becken anheben, Arm unter das Gesäß schieben</a:t>
              </a:r>
              <a:endParaRPr lang="de-DE" sz="1600" b="1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7CB2DC6-A225-4E89-93C7-8181B87EFB98}"/>
                </a:ext>
              </a:extLst>
            </p:cNvPr>
            <p:cNvSpPr/>
            <p:nvPr/>
          </p:nvSpPr>
          <p:spPr>
            <a:xfrm>
              <a:off x="1031024" y="1929355"/>
              <a:ext cx="356716" cy="3132210"/>
            </a:xfrm>
            <a:prstGeom prst="rect">
              <a:avLst/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B2AD002-B20D-4DB5-A42F-2FA1345D21E5}"/>
                </a:ext>
              </a:extLst>
            </p:cNvPr>
            <p:cNvSpPr/>
            <p:nvPr/>
          </p:nvSpPr>
          <p:spPr>
            <a:xfrm>
              <a:off x="957942" y="1818645"/>
              <a:ext cx="357115" cy="3240000"/>
            </a:xfrm>
            <a:custGeom>
              <a:avLst/>
              <a:gdLst>
                <a:gd name="connsiteX0" fmla="*/ 0 w 914400"/>
                <a:gd name="connsiteY0" fmla="*/ 0 h 4476750"/>
                <a:gd name="connsiteX1" fmla="*/ 914400 w 914400"/>
                <a:gd name="connsiteY1" fmla="*/ 0 h 4476750"/>
                <a:gd name="connsiteX2" fmla="*/ 914400 w 914400"/>
                <a:gd name="connsiteY2" fmla="*/ 4478846 h 4476750"/>
                <a:gd name="connsiteX3" fmla="*/ 0 w 914400"/>
                <a:gd name="connsiteY3" fmla="*/ 4478846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476750">
                  <a:moveTo>
                    <a:pt x="0" y="0"/>
                  </a:moveTo>
                  <a:lnTo>
                    <a:pt x="914400" y="0"/>
                  </a:lnTo>
                  <a:lnTo>
                    <a:pt x="914400" y="4478846"/>
                  </a:lnTo>
                  <a:lnTo>
                    <a:pt x="0" y="4478846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B277DFF2-4F12-42E3-AAFA-D227F09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Atmung und Puls vorhanden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404E36-4842-48DA-9287-030A61FC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11</a:t>
            </a:fld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2BD3BDF-BDEE-F890-EDAF-43AEFA53C445}"/>
              </a:ext>
            </a:extLst>
          </p:cNvPr>
          <p:cNvSpPr txBox="1"/>
          <p:nvPr/>
        </p:nvSpPr>
        <p:spPr>
          <a:xfrm>
            <a:off x="836614" y="1823812"/>
            <a:ext cx="1051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… aber bewusstlos.  Bringen Sie den Verunfallten in die stabile Seitenlage!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6C65673B-3CF4-15BB-C774-A85E39B9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008" t="5253" r="57252" b="74145"/>
          <a:stretch/>
        </p:blipFill>
        <p:spPr bwMode="auto">
          <a:xfrm>
            <a:off x="1517000" y="4403485"/>
            <a:ext cx="1322024" cy="89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1F4E7CBB-2466-1231-9B91-6DD7FF08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5946" t="5432" r="5999" b="75072"/>
          <a:stretch/>
        </p:blipFill>
        <p:spPr bwMode="auto">
          <a:xfrm>
            <a:off x="3119173" y="4754617"/>
            <a:ext cx="1333041" cy="8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F85EB4F0-49B7-B852-EE9C-BA417F10E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057" t="39148" r="56518" b="40597"/>
          <a:stretch/>
        </p:blipFill>
        <p:spPr bwMode="auto">
          <a:xfrm>
            <a:off x="4890220" y="4840257"/>
            <a:ext cx="1311007" cy="8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B68BE0EF-197A-C8FD-FF9C-D658FC994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6580" t="38936" r="8703" b="41568"/>
          <a:stretch/>
        </p:blipFill>
        <p:spPr bwMode="auto">
          <a:xfrm>
            <a:off x="6566551" y="5067779"/>
            <a:ext cx="1216100" cy="8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DC722745-84D0-6DBB-7183-4ED952409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903" t="72146" r="58615" b="7301"/>
          <a:stretch/>
        </p:blipFill>
        <p:spPr bwMode="auto">
          <a:xfrm>
            <a:off x="8206066" y="5021702"/>
            <a:ext cx="1277956" cy="8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E6D88BC6-0173-BDA0-54DA-0742E180F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6219" t="72441" r="8703" b="8064"/>
          <a:stretch/>
        </p:blipFill>
        <p:spPr bwMode="auto">
          <a:xfrm>
            <a:off x="9915097" y="5259089"/>
            <a:ext cx="1228761" cy="8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38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F1E18AE-7B76-4152-84CF-AC6F7B54794C}"/>
              </a:ext>
            </a:extLst>
          </p:cNvPr>
          <p:cNvGrpSpPr/>
          <p:nvPr/>
        </p:nvGrpSpPr>
        <p:grpSpPr>
          <a:xfrm>
            <a:off x="968374" y="1818645"/>
            <a:ext cx="10085270" cy="4109040"/>
            <a:chOff x="968374" y="1818645"/>
            <a:chExt cx="10085270" cy="4109040"/>
          </a:xfrm>
        </p:grpSpPr>
        <p:sp>
          <p:nvSpPr>
            <p:cNvPr id="21" name="Rechteck: diagonal liegende Ecken abgerundet 20">
              <a:extLst>
                <a:ext uri="{FF2B5EF4-FFF2-40B4-BE49-F238E27FC236}">
                  <a16:creationId xmlns:a16="http://schemas.microsoft.com/office/drawing/2014/main" id="{EC0AD49E-8080-43FE-BD16-782E74EDB595}"/>
                </a:ext>
              </a:extLst>
            </p:cNvPr>
            <p:cNvSpPr/>
            <p:nvPr/>
          </p:nvSpPr>
          <p:spPr>
            <a:xfrm>
              <a:off x="8893644" y="2327685"/>
              <a:ext cx="2160000" cy="3600000"/>
            </a:xfrm>
            <a:prstGeom prst="round2DiagRect">
              <a:avLst>
                <a:gd name="adj1" fmla="val 0"/>
                <a:gd name="adj2" fmla="val 13229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6FDA832-ED5C-46B7-AC1F-3DFBB206F091}"/>
                </a:ext>
              </a:extLst>
            </p:cNvPr>
            <p:cNvSpPr/>
            <p:nvPr/>
          </p:nvSpPr>
          <p:spPr>
            <a:xfrm>
              <a:off x="8909115" y="2500619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687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505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687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505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4</a:t>
              </a:r>
            </a:p>
          </p:txBody>
        </p:sp>
        <p:sp>
          <p:nvSpPr>
            <p:cNvPr id="23" name="Rechteck: obere Ecken abgerundet 22">
              <a:extLst>
                <a:ext uri="{FF2B5EF4-FFF2-40B4-BE49-F238E27FC236}">
                  <a16:creationId xmlns:a16="http://schemas.microsoft.com/office/drawing/2014/main" id="{00CBD0E6-209D-48BB-8BD7-60F49C1453C9}"/>
                </a:ext>
              </a:extLst>
            </p:cNvPr>
            <p:cNvSpPr/>
            <p:nvPr/>
          </p:nvSpPr>
          <p:spPr>
            <a:xfrm>
              <a:off x="8691817" y="2327685"/>
              <a:ext cx="356716" cy="347222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Rechteck: diagonal liegende Ecken abgerundet 24">
              <a:extLst>
                <a:ext uri="{FF2B5EF4-FFF2-40B4-BE49-F238E27FC236}">
                  <a16:creationId xmlns:a16="http://schemas.microsoft.com/office/drawing/2014/main" id="{F5235BBF-905F-4B31-902B-C2138917E107}"/>
                </a:ext>
              </a:extLst>
            </p:cNvPr>
            <p:cNvSpPr/>
            <p:nvPr/>
          </p:nvSpPr>
          <p:spPr>
            <a:xfrm>
              <a:off x="6773494" y="2194952"/>
              <a:ext cx="2160000" cy="3600000"/>
            </a:xfrm>
            <a:prstGeom prst="round2DiagRect">
              <a:avLst>
                <a:gd name="adj1" fmla="val 0"/>
                <a:gd name="adj2" fmla="val 13560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8F341E3-0D1A-436F-857B-A958598F4CA7}"/>
                </a:ext>
              </a:extLst>
            </p:cNvPr>
            <p:cNvSpPr/>
            <p:nvPr/>
          </p:nvSpPr>
          <p:spPr>
            <a:xfrm>
              <a:off x="6801791" y="2343720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410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410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3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892CFB8-6040-4FEF-B9BA-5ED6EEE6D3D9}"/>
                </a:ext>
              </a:extLst>
            </p:cNvPr>
            <p:cNvSpPr/>
            <p:nvPr/>
          </p:nvSpPr>
          <p:spPr>
            <a:xfrm>
              <a:off x="7031792" y="3008922"/>
              <a:ext cx="1800000" cy="132343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600" dirty="0"/>
                <a:t>Mit gestreckten Armen senkrecht das Brustbein mind. 5 cm eindrücken. 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A5A0C3A-DD29-4F59-B441-066C73DDD009}"/>
                </a:ext>
              </a:extLst>
            </p:cNvPr>
            <p:cNvSpPr/>
            <p:nvPr/>
          </p:nvSpPr>
          <p:spPr>
            <a:xfrm>
              <a:off x="9151942" y="3155883"/>
              <a:ext cx="1800000" cy="107721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600" dirty="0"/>
                <a:t>Nach 30-mal drücken zur Beatmung wechseln.</a:t>
              </a:r>
            </a:p>
          </p:txBody>
        </p:sp>
        <p:sp>
          <p:nvSpPr>
            <p:cNvPr id="30" name="Rechteck: obere Ecken abgerundet 29">
              <a:extLst>
                <a:ext uri="{FF2B5EF4-FFF2-40B4-BE49-F238E27FC236}">
                  <a16:creationId xmlns:a16="http://schemas.microsoft.com/office/drawing/2014/main" id="{B052F4BC-4755-4C16-97A9-2EC9E16382E8}"/>
                </a:ext>
              </a:extLst>
            </p:cNvPr>
            <p:cNvSpPr/>
            <p:nvPr/>
          </p:nvSpPr>
          <p:spPr>
            <a:xfrm>
              <a:off x="6598492" y="2194541"/>
              <a:ext cx="356716" cy="35182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Rechteck: diagonal liegende Ecken abgerundet 37">
              <a:extLst>
                <a:ext uri="{FF2B5EF4-FFF2-40B4-BE49-F238E27FC236}">
                  <a16:creationId xmlns:a16="http://schemas.microsoft.com/office/drawing/2014/main" id="{93949AC5-4426-4E61-A527-6A0668A399CE}"/>
                </a:ext>
              </a:extLst>
            </p:cNvPr>
            <p:cNvSpPr/>
            <p:nvPr/>
          </p:nvSpPr>
          <p:spPr>
            <a:xfrm>
              <a:off x="4692144" y="2099159"/>
              <a:ext cx="2160000" cy="3600000"/>
            </a:xfrm>
            <a:prstGeom prst="round2DiagRect">
              <a:avLst>
                <a:gd name="adj1" fmla="val 0"/>
                <a:gd name="adj2" fmla="val 13560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0123559-0A73-4617-A699-826DB06B1F0D}"/>
                </a:ext>
              </a:extLst>
            </p:cNvPr>
            <p:cNvSpPr/>
            <p:nvPr/>
          </p:nvSpPr>
          <p:spPr>
            <a:xfrm>
              <a:off x="4720441" y="2247927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737 h 333375"/>
                <a:gd name="connsiteX4" fmla="*/ 0 w 1200150"/>
                <a:gd name="connsiteY4" fmla="*/ 336518 h 333375"/>
                <a:gd name="connsiteX5" fmla="*/ 1202246 w 1200150"/>
                <a:gd name="connsiteY5" fmla="*/ 336518 h 333375"/>
                <a:gd name="connsiteX6" fmla="*/ 994410 w 1200150"/>
                <a:gd name="connsiteY6" fmla="*/ 168212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737"/>
                  </a:lnTo>
                  <a:lnTo>
                    <a:pt x="0" y="336518"/>
                  </a:lnTo>
                  <a:lnTo>
                    <a:pt x="1202246" y="336518"/>
                  </a:lnTo>
                  <a:lnTo>
                    <a:pt x="994410" y="168212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2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0BC8D6E-0363-4A51-8272-09EED8F8AEFD}"/>
                </a:ext>
              </a:extLst>
            </p:cNvPr>
            <p:cNvSpPr/>
            <p:nvPr/>
          </p:nvSpPr>
          <p:spPr>
            <a:xfrm>
              <a:off x="4950442" y="2913129"/>
              <a:ext cx="1800000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600" dirty="0"/>
                <a:t>Eine Hand mit dem Ballen in der Mitte des Brustkorbs platzieren. Die 2. Hand wird auf die 1. gelegt.</a:t>
              </a:r>
            </a:p>
          </p:txBody>
        </p:sp>
        <p:sp>
          <p:nvSpPr>
            <p:cNvPr id="42" name="Rechteck: obere Ecken abgerundet 41">
              <a:extLst>
                <a:ext uri="{FF2B5EF4-FFF2-40B4-BE49-F238E27FC236}">
                  <a16:creationId xmlns:a16="http://schemas.microsoft.com/office/drawing/2014/main" id="{5F0C086B-B3D8-4F27-A513-50EB33361F87}"/>
                </a:ext>
              </a:extLst>
            </p:cNvPr>
            <p:cNvSpPr/>
            <p:nvPr/>
          </p:nvSpPr>
          <p:spPr>
            <a:xfrm>
              <a:off x="4569396" y="2098748"/>
              <a:ext cx="356716" cy="34573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Rechteck: diagonal liegende Ecken abgerundet 30">
              <a:extLst>
                <a:ext uri="{FF2B5EF4-FFF2-40B4-BE49-F238E27FC236}">
                  <a16:creationId xmlns:a16="http://schemas.microsoft.com/office/drawing/2014/main" id="{2C65E5B5-C259-4E9F-9B3A-D59DEE7B7C43}"/>
                </a:ext>
              </a:extLst>
            </p:cNvPr>
            <p:cNvSpPr/>
            <p:nvPr/>
          </p:nvSpPr>
          <p:spPr>
            <a:xfrm>
              <a:off x="2592538" y="1958658"/>
              <a:ext cx="2160000" cy="3614827"/>
            </a:xfrm>
            <a:prstGeom prst="round2DiagRect">
              <a:avLst>
                <a:gd name="adj1" fmla="val 0"/>
                <a:gd name="adj2" fmla="val 15544"/>
              </a:avLst>
            </a:prstGeom>
            <a:solidFill>
              <a:schemeClr val="bg1"/>
            </a:solidFill>
            <a:ln w="31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F53C269-04F4-45B6-8BE2-907E6D72A766}"/>
                </a:ext>
              </a:extLst>
            </p:cNvPr>
            <p:cNvSpPr/>
            <p:nvPr/>
          </p:nvSpPr>
          <p:spPr>
            <a:xfrm>
              <a:off x="2723248" y="2100827"/>
              <a:ext cx="1620000" cy="540000"/>
            </a:xfrm>
            <a:custGeom>
              <a:avLst/>
              <a:gdLst>
                <a:gd name="connsiteX0" fmla="*/ 1202246 w 1200150"/>
                <a:gd name="connsiteY0" fmla="*/ 0 h 333375"/>
                <a:gd name="connsiteX1" fmla="*/ 0 w 1200150"/>
                <a:gd name="connsiteY1" fmla="*/ 0 h 333375"/>
                <a:gd name="connsiteX2" fmla="*/ 0 w 1200150"/>
                <a:gd name="connsiteY2" fmla="*/ 158782 h 333375"/>
                <a:gd name="connsiteX3" fmla="*/ 0 w 1200150"/>
                <a:gd name="connsiteY3" fmla="*/ 177832 h 333375"/>
                <a:gd name="connsiteX4" fmla="*/ 0 w 1200150"/>
                <a:gd name="connsiteY4" fmla="*/ 336614 h 333375"/>
                <a:gd name="connsiteX5" fmla="*/ 1202246 w 1200150"/>
                <a:gd name="connsiteY5" fmla="*/ 336614 h 333375"/>
                <a:gd name="connsiteX6" fmla="*/ 994505 w 1200150"/>
                <a:gd name="connsiteY6" fmla="*/ 168307 h 333375"/>
                <a:gd name="connsiteX7" fmla="*/ 1202246 w 1200150"/>
                <a:gd name="connsiteY7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0" h="333375">
                  <a:moveTo>
                    <a:pt x="1202246" y="0"/>
                  </a:moveTo>
                  <a:lnTo>
                    <a:pt x="0" y="0"/>
                  </a:lnTo>
                  <a:lnTo>
                    <a:pt x="0" y="158782"/>
                  </a:lnTo>
                  <a:lnTo>
                    <a:pt x="0" y="177832"/>
                  </a:lnTo>
                  <a:lnTo>
                    <a:pt x="0" y="336614"/>
                  </a:lnTo>
                  <a:lnTo>
                    <a:pt x="1202246" y="336614"/>
                  </a:lnTo>
                  <a:lnTo>
                    <a:pt x="994505" y="168307"/>
                  </a:lnTo>
                  <a:lnTo>
                    <a:pt x="12022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>
                  <a:solidFill>
                    <a:schemeClr val="bg1"/>
                  </a:solidFill>
                </a:rPr>
                <a:t>Schritt 1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FFB3966-4EE6-482F-8A73-6E3EC7D5B662}"/>
                </a:ext>
              </a:extLst>
            </p:cNvPr>
            <p:cNvSpPr/>
            <p:nvPr/>
          </p:nvSpPr>
          <p:spPr>
            <a:xfrm>
              <a:off x="2850836" y="2761546"/>
              <a:ext cx="1800000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600" dirty="0"/>
                <a:t>Den Betroffenen in die Rückenlage bringen und den Druckpunkt aufsuchen (Brustkorbmitte). 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7CB2DC6-A225-4E89-93C7-8181B87EFB98}"/>
                </a:ext>
              </a:extLst>
            </p:cNvPr>
            <p:cNvSpPr/>
            <p:nvPr/>
          </p:nvSpPr>
          <p:spPr>
            <a:xfrm>
              <a:off x="2510076" y="1962306"/>
              <a:ext cx="356716" cy="3550220"/>
            </a:xfrm>
            <a:prstGeom prst="rect">
              <a:avLst/>
            </a:prstGeom>
            <a:solidFill>
              <a:schemeClr val="accent4">
                <a:alpha val="10196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B2AD002-B20D-4DB5-A42F-2FA1345D21E5}"/>
                </a:ext>
              </a:extLst>
            </p:cNvPr>
            <p:cNvSpPr/>
            <p:nvPr/>
          </p:nvSpPr>
          <p:spPr>
            <a:xfrm>
              <a:off x="968374" y="1818645"/>
              <a:ext cx="1800000" cy="3685172"/>
            </a:xfrm>
            <a:custGeom>
              <a:avLst/>
              <a:gdLst>
                <a:gd name="connsiteX0" fmla="*/ 0 w 914400"/>
                <a:gd name="connsiteY0" fmla="*/ 0 h 4476750"/>
                <a:gd name="connsiteX1" fmla="*/ 914400 w 914400"/>
                <a:gd name="connsiteY1" fmla="*/ 0 h 4476750"/>
                <a:gd name="connsiteX2" fmla="*/ 914400 w 914400"/>
                <a:gd name="connsiteY2" fmla="*/ 4478846 h 4476750"/>
                <a:gd name="connsiteX3" fmla="*/ 0 w 914400"/>
                <a:gd name="connsiteY3" fmla="*/ 4478846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476750">
                  <a:moveTo>
                    <a:pt x="0" y="0"/>
                  </a:moveTo>
                  <a:lnTo>
                    <a:pt x="914400" y="0"/>
                  </a:lnTo>
                  <a:lnTo>
                    <a:pt x="914400" y="4478846"/>
                  </a:lnTo>
                  <a:lnTo>
                    <a:pt x="0" y="4478846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de-DE" sz="1800" b="1" dirty="0">
                  <a:solidFill>
                    <a:schemeClr val="bg1"/>
                  </a:solidFill>
                </a:rPr>
                <a:t>Herz-Lungen-Wiederbelebung beginnen</a:t>
              </a:r>
            </a:p>
            <a:p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19DE5465-3B6B-44E0-BF68-8313E0BC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Atmung, kein Puls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9856EA-0807-4D73-BD41-375D0E91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12</a:t>
            </a:fld>
            <a:endParaRPr lang="de-DE"/>
          </a:p>
        </p:txBody>
      </p:sp>
      <p:pic>
        <p:nvPicPr>
          <p:cNvPr id="40" name="Picture 7" descr="I:\SGF Arbeitssicherheit\Bilddatenbank\Erste Hilfe\Wiederbeleben1-neu.jpg">
            <a:extLst>
              <a:ext uri="{FF2B5EF4-FFF2-40B4-BE49-F238E27FC236}">
                <a16:creationId xmlns:a16="http://schemas.microsoft.com/office/drawing/2014/main" id="{7854E318-9286-9C98-912E-289BEFCD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760" y="4450998"/>
            <a:ext cx="1405597" cy="1032552"/>
          </a:xfrm>
          <a:prstGeom prst="rect">
            <a:avLst/>
          </a:prstGeom>
          <a:noFill/>
        </p:spPr>
      </p:pic>
      <p:pic>
        <p:nvPicPr>
          <p:cNvPr id="43" name="Picture 9" descr="I:\SGF Arbeitssicherheit\Bilddatenbank\Erste Hilfe\Wiederbeleben4-neu.jpg">
            <a:extLst>
              <a:ext uri="{FF2B5EF4-FFF2-40B4-BE49-F238E27FC236}">
                <a16:creationId xmlns:a16="http://schemas.microsoft.com/office/drawing/2014/main" id="{E37E8F7D-CB18-65E3-DB94-7FC57FB8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509" y="4605640"/>
            <a:ext cx="1605071" cy="1036483"/>
          </a:xfrm>
          <a:prstGeom prst="rect">
            <a:avLst/>
          </a:prstGeom>
          <a:noFill/>
        </p:spPr>
      </p:pic>
      <p:pic>
        <p:nvPicPr>
          <p:cNvPr id="46" name="Picture 10" descr="I:\SGF Arbeitssicherheit\Bilddatenbank\Erste Hilfe\Wiederbeleben5-neu.jpg">
            <a:extLst>
              <a:ext uri="{FF2B5EF4-FFF2-40B4-BE49-F238E27FC236}">
                <a16:creationId xmlns:a16="http://schemas.microsoft.com/office/drawing/2014/main" id="{CCE43784-8605-5F60-980E-3F6032C9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2710" y="4629401"/>
            <a:ext cx="1605070" cy="1179086"/>
          </a:xfrm>
          <a:prstGeom prst="rect">
            <a:avLst/>
          </a:prstGeom>
          <a:noFill/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B5612485-F1CA-CAA0-275A-2957ADED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948" y="4358910"/>
            <a:ext cx="1194576" cy="14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30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4" name="Freihandform 1">
            <a:extLst>
              <a:ext uri="{FF2B5EF4-FFF2-40B4-BE49-F238E27FC236}">
                <a16:creationId xmlns:a16="http://schemas.microsoft.com/office/drawing/2014/main" id="{07AB4E3D-84D2-6810-1C6E-28F161577053}"/>
              </a:ext>
            </a:extLst>
          </p:cNvPr>
          <p:cNvSpPr/>
          <p:nvPr/>
        </p:nvSpPr>
        <p:spPr>
          <a:xfrm>
            <a:off x="1195865" y="2395908"/>
            <a:ext cx="720000" cy="720000"/>
          </a:xfrm>
          <a:custGeom>
            <a:avLst/>
            <a:gdLst>
              <a:gd name="connsiteX0" fmla="*/ 180000 w 720000"/>
              <a:gd name="connsiteY0" fmla="*/ 180000 h 720000"/>
              <a:gd name="connsiteX1" fmla="*/ 360000 w 720000"/>
              <a:gd name="connsiteY1" fmla="*/ 360000 h 720000"/>
              <a:gd name="connsiteX2" fmla="*/ 180000 w 720000"/>
              <a:gd name="connsiteY2" fmla="*/ 540000 h 720000"/>
              <a:gd name="connsiteX3" fmla="*/ 360000 w 720000"/>
              <a:gd name="connsiteY3" fmla="*/ 540000 h 720000"/>
              <a:gd name="connsiteX4" fmla="*/ 540000 w 720000"/>
              <a:gd name="connsiteY4" fmla="*/ 360000 h 720000"/>
              <a:gd name="connsiteX5" fmla="*/ 360000 w 720000"/>
              <a:gd name="connsiteY5" fmla="*/ 180000 h 720000"/>
              <a:gd name="connsiteX6" fmla="*/ 0 w 720000"/>
              <a:gd name="connsiteY6" fmla="*/ 0 h 720000"/>
              <a:gd name="connsiteX7" fmla="*/ 720000 w 720000"/>
              <a:gd name="connsiteY7" fmla="*/ 0 h 720000"/>
              <a:gd name="connsiteX8" fmla="*/ 720000 w 720000"/>
              <a:gd name="connsiteY8" fmla="*/ 720000 h 720000"/>
              <a:gd name="connsiteX9" fmla="*/ 0 w 720000"/>
              <a:gd name="connsiteY9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0" h="720000">
                <a:moveTo>
                  <a:pt x="180000" y="180000"/>
                </a:moveTo>
                <a:lnTo>
                  <a:pt x="360000" y="360000"/>
                </a:lnTo>
                <a:lnTo>
                  <a:pt x="180000" y="540000"/>
                </a:lnTo>
                <a:lnTo>
                  <a:pt x="360000" y="540000"/>
                </a:lnTo>
                <a:lnTo>
                  <a:pt x="540000" y="360000"/>
                </a:lnTo>
                <a:lnTo>
                  <a:pt x="360000" y="180000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0" y="72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A0B49846-D7F5-48CF-3A28-46819FE00638}"/>
              </a:ext>
            </a:extLst>
          </p:cNvPr>
          <p:cNvSpPr txBox="1"/>
          <p:nvPr/>
        </p:nvSpPr>
        <p:spPr>
          <a:xfrm>
            <a:off x="2095979" y="2432743"/>
            <a:ext cx="543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Rettungsdienst rufen!</a:t>
            </a:r>
            <a:br>
              <a:rPr lang="de-DE" sz="2000" dirty="0"/>
            </a:br>
            <a:r>
              <a:rPr lang="de-DE" sz="2000" dirty="0"/>
              <a:t>IMMER!</a:t>
            </a:r>
          </a:p>
        </p:txBody>
      </p:sp>
      <p:sp>
        <p:nvSpPr>
          <p:cNvPr id="16" name="Freihandform 2">
            <a:extLst>
              <a:ext uri="{FF2B5EF4-FFF2-40B4-BE49-F238E27FC236}">
                <a16:creationId xmlns:a16="http://schemas.microsoft.com/office/drawing/2014/main" id="{96C9F51C-F286-1917-ED7D-F6E29AE7B5E0}"/>
              </a:ext>
            </a:extLst>
          </p:cNvPr>
          <p:cNvSpPr/>
          <p:nvPr/>
        </p:nvSpPr>
        <p:spPr>
          <a:xfrm>
            <a:off x="1195864" y="3475408"/>
            <a:ext cx="720000" cy="720000"/>
          </a:xfrm>
          <a:custGeom>
            <a:avLst/>
            <a:gdLst>
              <a:gd name="connsiteX0" fmla="*/ 180000 w 720000"/>
              <a:gd name="connsiteY0" fmla="*/ 180000 h 720000"/>
              <a:gd name="connsiteX1" fmla="*/ 360000 w 720000"/>
              <a:gd name="connsiteY1" fmla="*/ 360000 h 720000"/>
              <a:gd name="connsiteX2" fmla="*/ 180000 w 720000"/>
              <a:gd name="connsiteY2" fmla="*/ 540000 h 720000"/>
              <a:gd name="connsiteX3" fmla="*/ 360000 w 720000"/>
              <a:gd name="connsiteY3" fmla="*/ 540000 h 720000"/>
              <a:gd name="connsiteX4" fmla="*/ 540000 w 720000"/>
              <a:gd name="connsiteY4" fmla="*/ 360000 h 720000"/>
              <a:gd name="connsiteX5" fmla="*/ 360000 w 720000"/>
              <a:gd name="connsiteY5" fmla="*/ 180000 h 720000"/>
              <a:gd name="connsiteX6" fmla="*/ 0 w 720000"/>
              <a:gd name="connsiteY6" fmla="*/ 0 h 720000"/>
              <a:gd name="connsiteX7" fmla="*/ 720000 w 720000"/>
              <a:gd name="connsiteY7" fmla="*/ 0 h 720000"/>
              <a:gd name="connsiteX8" fmla="*/ 720000 w 720000"/>
              <a:gd name="connsiteY8" fmla="*/ 720000 h 720000"/>
              <a:gd name="connsiteX9" fmla="*/ 0 w 720000"/>
              <a:gd name="connsiteY9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0" h="720000">
                <a:moveTo>
                  <a:pt x="180000" y="180000"/>
                </a:moveTo>
                <a:lnTo>
                  <a:pt x="360000" y="360000"/>
                </a:lnTo>
                <a:lnTo>
                  <a:pt x="180000" y="540000"/>
                </a:lnTo>
                <a:lnTo>
                  <a:pt x="360000" y="540000"/>
                </a:lnTo>
                <a:lnTo>
                  <a:pt x="540000" y="360000"/>
                </a:lnTo>
                <a:lnTo>
                  <a:pt x="360000" y="180000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0" y="72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2C478101-EF18-6A8E-9DF6-F759832947DA}"/>
              </a:ext>
            </a:extLst>
          </p:cNvPr>
          <p:cNvSpPr txBox="1"/>
          <p:nvPr/>
        </p:nvSpPr>
        <p:spPr>
          <a:xfrm>
            <a:off x="2095978" y="3358354"/>
            <a:ext cx="543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 einem Stromunfall kann es noch nach Stunden zu Herzrhythmusstörungen oder Herzkammerflimmern kommen!</a:t>
            </a:r>
          </a:p>
        </p:txBody>
      </p:sp>
      <p:sp>
        <p:nvSpPr>
          <p:cNvPr id="18" name="Freihandform 3">
            <a:extLst>
              <a:ext uri="{FF2B5EF4-FFF2-40B4-BE49-F238E27FC236}">
                <a16:creationId xmlns:a16="http://schemas.microsoft.com/office/drawing/2014/main" id="{50F22AD7-A4C9-D607-9699-7F49E8B931CC}"/>
              </a:ext>
            </a:extLst>
          </p:cNvPr>
          <p:cNvSpPr/>
          <p:nvPr/>
        </p:nvSpPr>
        <p:spPr>
          <a:xfrm>
            <a:off x="1195864" y="4554908"/>
            <a:ext cx="720000" cy="720000"/>
          </a:xfrm>
          <a:custGeom>
            <a:avLst/>
            <a:gdLst>
              <a:gd name="connsiteX0" fmla="*/ 180000 w 720000"/>
              <a:gd name="connsiteY0" fmla="*/ 180000 h 720000"/>
              <a:gd name="connsiteX1" fmla="*/ 360000 w 720000"/>
              <a:gd name="connsiteY1" fmla="*/ 360000 h 720000"/>
              <a:gd name="connsiteX2" fmla="*/ 180000 w 720000"/>
              <a:gd name="connsiteY2" fmla="*/ 540000 h 720000"/>
              <a:gd name="connsiteX3" fmla="*/ 360000 w 720000"/>
              <a:gd name="connsiteY3" fmla="*/ 540000 h 720000"/>
              <a:gd name="connsiteX4" fmla="*/ 540000 w 720000"/>
              <a:gd name="connsiteY4" fmla="*/ 360000 h 720000"/>
              <a:gd name="connsiteX5" fmla="*/ 360000 w 720000"/>
              <a:gd name="connsiteY5" fmla="*/ 180000 h 720000"/>
              <a:gd name="connsiteX6" fmla="*/ 0 w 720000"/>
              <a:gd name="connsiteY6" fmla="*/ 0 h 720000"/>
              <a:gd name="connsiteX7" fmla="*/ 720000 w 720000"/>
              <a:gd name="connsiteY7" fmla="*/ 0 h 720000"/>
              <a:gd name="connsiteX8" fmla="*/ 720000 w 720000"/>
              <a:gd name="connsiteY8" fmla="*/ 720000 h 720000"/>
              <a:gd name="connsiteX9" fmla="*/ 0 w 720000"/>
              <a:gd name="connsiteY9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0" h="720000">
                <a:moveTo>
                  <a:pt x="180000" y="180000"/>
                </a:moveTo>
                <a:lnTo>
                  <a:pt x="360000" y="360000"/>
                </a:lnTo>
                <a:lnTo>
                  <a:pt x="180000" y="540000"/>
                </a:lnTo>
                <a:lnTo>
                  <a:pt x="360000" y="540000"/>
                </a:lnTo>
                <a:lnTo>
                  <a:pt x="540000" y="360000"/>
                </a:lnTo>
                <a:lnTo>
                  <a:pt x="360000" y="180000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0" y="72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4CC9F884-414A-C123-1CF6-DE2F0DB977C8}"/>
              </a:ext>
            </a:extLst>
          </p:cNvPr>
          <p:cNvSpPr txBox="1"/>
          <p:nvPr/>
        </p:nvSpPr>
        <p:spPr>
          <a:xfrm>
            <a:off x="2095978" y="4591743"/>
            <a:ext cx="543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Patienten nach Stromunfall sind überwachungspflichtig auf der Intensivstation!</a:t>
            </a:r>
          </a:p>
        </p:txBody>
      </p:sp>
    </p:spTree>
    <p:extLst>
      <p:ext uri="{BB962C8B-B14F-4D97-AF65-F5344CB8AC3E}">
        <p14:creationId xmlns:p14="http://schemas.microsoft.com/office/powerpoint/2010/main" val="8714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BC16-6509-8C05-6943-946CE510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Gefährdung bedeutet Lebensgefahr!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9CB7DF5-1FCA-2C2E-60DD-4203867E1DA5}"/>
              </a:ext>
            </a:extLst>
          </p:cNvPr>
          <p:cNvGrpSpPr/>
          <p:nvPr/>
        </p:nvGrpSpPr>
        <p:grpSpPr>
          <a:xfrm>
            <a:off x="894678" y="1891727"/>
            <a:ext cx="720000" cy="720000"/>
            <a:chOff x="5565014" y="1844674"/>
            <a:chExt cx="1061972" cy="1061968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6647CD4-7A41-409C-5EF8-526EF32A115C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AFE6A3F-0D96-6207-EA2C-3D50F180A272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12" name="Grafik 11" descr="Hochspannung mit einfarbiger Füllung">
              <a:extLst>
                <a:ext uri="{FF2B5EF4-FFF2-40B4-BE49-F238E27FC236}">
                  <a16:creationId xmlns:a16="http://schemas.microsoft.com/office/drawing/2014/main" id="{B9975A60-90B1-3736-6504-81B65C0FD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29BD4E1-F025-7EEE-A708-B56610C6DCFE}"/>
              </a:ext>
            </a:extLst>
          </p:cNvPr>
          <p:cNvGrpSpPr/>
          <p:nvPr/>
        </p:nvGrpSpPr>
        <p:grpSpPr>
          <a:xfrm>
            <a:off x="887641" y="3052228"/>
            <a:ext cx="720000" cy="720000"/>
            <a:chOff x="5565014" y="1844674"/>
            <a:chExt cx="1061972" cy="1061968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1066E02-0ED2-3B21-45EC-24A113796DE4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A686744-5C7E-8FF3-4F94-4D1AB6C5241B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16" name="Grafik 15" descr="Mann mit einfarbiger Füllung">
              <a:extLst>
                <a:ext uri="{FF2B5EF4-FFF2-40B4-BE49-F238E27FC236}">
                  <a16:creationId xmlns:a16="http://schemas.microsoft.com/office/drawing/2014/main" id="{E45992B2-558A-A48E-EBDF-9D1B42FC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968896B-B3BB-7E14-EDCF-EF4AC9E03090}"/>
              </a:ext>
            </a:extLst>
          </p:cNvPr>
          <p:cNvGrpSpPr/>
          <p:nvPr/>
        </p:nvGrpSpPr>
        <p:grpSpPr>
          <a:xfrm>
            <a:off x="880604" y="4212729"/>
            <a:ext cx="720000" cy="720000"/>
            <a:chOff x="5565014" y="1844674"/>
            <a:chExt cx="1061972" cy="106196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0E78D30-F185-9BE1-23DB-8475E9474D98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494F22F-DE11-3FED-ED0E-B04F85D55FC5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20" name="Grafik 19" descr="Verbandskasten mit einfarbiger Füllung">
              <a:extLst>
                <a:ext uri="{FF2B5EF4-FFF2-40B4-BE49-F238E27FC236}">
                  <a16:creationId xmlns:a16="http://schemas.microsoft.com/office/drawing/2014/main" id="{14D59EF4-CA90-1209-3D4F-CC2B2CA0E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567F977-153A-8AA9-F401-DCAC483F032F}"/>
              </a:ext>
            </a:extLst>
          </p:cNvPr>
          <p:cNvGrpSpPr/>
          <p:nvPr/>
        </p:nvGrpSpPr>
        <p:grpSpPr>
          <a:xfrm>
            <a:off x="873567" y="5373230"/>
            <a:ext cx="720000" cy="720000"/>
            <a:chOff x="5565014" y="1844674"/>
            <a:chExt cx="1061972" cy="106196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50F8E55-5967-5C8D-D33B-88C029AAF3E7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4E90445-2006-5FF5-841C-8B09A72A2691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24" name="Grafik 23" descr="Klemmbrett abgehakt mit einfarbiger Füllung">
              <a:extLst>
                <a:ext uri="{FF2B5EF4-FFF2-40B4-BE49-F238E27FC236}">
                  <a16:creationId xmlns:a16="http://schemas.microsoft.com/office/drawing/2014/main" id="{16134B8D-07E8-83F4-EB69-5038E39A3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863D7AD4-8A05-D2E7-A18B-66DA43987C55}"/>
              </a:ext>
            </a:extLst>
          </p:cNvPr>
          <p:cNvSpPr/>
          <p:nvPr/>
        </p:nvSpPr>
        <p:spPr>
          <a:xfrm>
            <a:off x="1896176" y="1891727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Durch Gegenstände, die mit einer elektrischen Spannungsquelle verbunden sind, fließt Strom (z. B. Steckdose).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17E7440-A45F-486F-7950-5D147D7B5E63}"/>
              </a:ext>
            </a:extLst>
          </p:cNvPr>
          <p:cNvSpPr/>
          <p:nvPr/>
        </p:nvSpPr>
        <p:spPr>
          <a:xfrm>
            <a:off x="1896176" y="3052228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Für den menschlichen Körper kann es lebensbedrohliche Konsequenzen haben, wenn der Strom durch ihn fließt.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B8D9535-B460-4E2A-E0FB-7C36424F0567}"/>
              </a:ext>
            </a:extLst>
          </p:cNvPr>
          <p:cNvSpPr/>
          <p:nvPr/>
        </p:nvSpPr>
        <p:spPr>
          <a:xfrm>
            <a:off x="1896176" y="4212729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chemeClr val="tx1"/>
                </a:solidFill>
              </a:rPr>
              <a:t>Die Gefahr eines Elektrounfalls ist zwar gering, aber wenn sie besteht, ist sie erheblich.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2D12C08-C4F8-6C14-5E55-0FBEBA361304}"/>
              </a:ext>
            </a:extLst>
          </p:cNvPr>
          <p:cNvSpPr/>
          <p:nvPr/>
        </p:nvSpPr>
        <p:spPr>
          <a:xfrm>
            <a:off x="1896176" y="5373230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Deshalb müssen Sicherheitsvorschriften immer eingehalten werden.</a:t>
            </a:r>
          </a:p>
        </p:txBody>
      </p:sp>
    </p:spTree>
    <p:extLst>
      <p:ext uri="{BB962C8B-B14F-4D97-AF65-F5344CB8AC3E}">
        <p14:creationId xmlns:p14="http://schemas.microsoft.com/office/powerpoint/2010/main" val="212636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 vor elektrischer Gefährdung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Vor der Benutzung sind elektrische Geräte auf ihren einwandfreien Zustand hin zu untersuchen. </a:t>
            </a:r>
          </a:p>
          <a:p>
            <a:r>
              <a:rPr lang="de-DE" dirty="0"/>
              <a:t>Sind Lichtschalter oder Steckdosen beschädigt?</a:t>
            </a:r>
          </a:p>
          <a:p>
            <a:r>
              <a:rPr lang="de-DE" dirty="0"/>
              <a:t>Sind die Prüffristen gemäß DGUV-Vorschrift 3 eingehalten? </a:t>
            </a:r>
          </a:p>
          <a:p>
            <a:r>
              <a:rPr lang="de-DE" dirty="0"/>
              <a:t>Sind die Zuleitung oder die Steckvorrichtung beschädigt?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16" name="Gruppieren 1">
            <a:extLst>
              <a:ext uri="{FF2B5EF4-FFF2-40B4-BE49-F238E27FC236}">
                <a16:creationId xmlns:a16="http://schemas.microsoft.com/office/drawing/2014/main" id="{DED897FE-D50B-30F5-F0B6-35BFB9D5BE36}"/>
              </a:ext>
            </a:extLst>
          </p:cNvPr>
          <p:cNvGrpSpPr/>
          <p:nvPr/>
        </p:nvGrpSpPr>
        <p:grpSpPr>
          <a:xfrm>
            <a:off x="3020496" y="3420520"/>
            <a:ext cx="2803578" cy="2803578"/>
            <a:chOff x="947394" y="1996242"/>
            <a:chExt cx="2105025" cy="2105025"/>
          </a:xfrm>
        </p:grpSpPr>
        <p:sp>
          <p:nvSpPr>
            <p:cNvPr id="21" name="Ellipse gross">
              <a:extLst>
                <a:ext uri="{FF2B5EF4-FFF2-40B4-BE49-F238E27FC236}">
                  <a16:creationId xmlns:a16="http://schemas.microsoft.com/office/drawing/2014/main" id="{0F30FA1D-9852-7C36-8C03-2895DB4F7532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2" name="Ellipse">
              <a:extLst>
                <a:ext uri="{FF2B5EF4-FFF2-40B4-BE49-F238E27FC236}">
                  <a16:creationId xmlns:a16="http://schemas.microsoft.com/office/drawing/2014/main" id="{5152B38A-1A69-E187-4C52-33E950441B8F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ellipse">
              <a:avLst/>
            </a:prstGeom>
            <a:blipFill>
              <a:blip r:embed="rId2"/>
              <a:srcRect/>
              <a:stretch>
                <a:fillRect l="-42027" t="-6708" r="-20181" b="-27909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2">
            <a:extLst>
              <a:ext uri="{FF2B5EF4-FFF2-40B4-BE49-F238E27FC236}">
                <a16:creationId xmlns:a16="http://schemas.microsoft.com/office/drawing/2014/main" id="{BC728D42-5D3A-C18E-52F5-34BDF395529A}"/>
              </a:ext>
            </a:extLst>
          </p:cNvPr>
          <p:cNvGrpSpPr/>
          <p:nvPr/>
        </p:nvGrpSpPr>
        <p:grpSpPr>
          <a:xfrm>
            <a:off x="6427362" y="3420520"/>
            <a:ext cx="2803578" cy="2803578"/>
            <a:chOff x="947394" y="1996242"/>
            <a:chExt cx="2105025" cy="2105025"/>
          </a:xfrm>
        </p:grpSpPr>
        <p:sp>
          <p:nvSpPr>
            <p:cNvPr id="19" name="Ellipse gross">
              <a:extLst>
                <a:ext uri="{FF2B5EF4-FFF2-40B4-BE49-F238E27FC236}">
                  <a16:creationId xmlns:a16="http://schemas.microsoft.com/office/drawing/2014/main" id="{400CA6C5-D451-F20A-838A-AF34A1FF35F6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0" name="Ellipse">
              <a:extLst>
                <a:ext uri="{FF2B5EF4-FFF2-40B4-BE49-F238E27FC236}">
                  <a16:creationId xmlns:a16="http://schemas.microsoft.com/office/drawing/2014/main" id="{C6308AE5-CCA8-E729-1838-915A6A790D67}"/>
                </a:ext>
              </a:extLst>
            </p:cNvPr>
            <p:cNvSpPr/>
            <p:nvPr/>
          </p:nvSpPr>
          <p:spPr>
            <a:xfrm>
              <a:off x="1260014" y="2304768"/>
              <a:ext cx="1440000" cy="1440000"/>
            </a:xfrm>
            <a:prstGeom prst="ellipse">
              <a:avLst/>
            </a:prstGeom>
            <a:blipFill>
              <a:blip r:embed="rId3"/>
              <a:srcRect/>
              <a:stretch>
                <a:fillRect l="-53166" r="-3976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5365D15D-E311-4FB1-A3AD-6ADB7C73EC6F}"/>
              </a:ext>
            </a:extLst>
          </p:cNvPr>
          <p:cNvSpPr/>
          <p:nvPr/>
        </p:nvSpPr>
        <p:spPr>
          <a:xfrm>
            <a:off x="4063122" y="5846779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/>
              <a:t>© S. Specht</a:t>
            </a:r>
          </a:p>
          <a:p>
            <a:pPr lvl="0"/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727422D-3CAB-44E9-9258-6E924EB4DB6F}"/>
              </a:ext>
            </a:extLst>
          </p:cNvPr>
          <p:cNvSpPr/>
          <p:nvPr/>
        </p:nvSpPr>
        <p:spPr>
          <a:xfrm>
            <a:off x="7493963" y="5846779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/>
              <a:t>© S. Specht</a:t>
            </a:r>
          </a:p>
          <a:p>
            <a:pPr lvl="0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2644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2F53FCAD-5891-33B0-6F69-A851741CA9FC}"/>
              </a:ext>
            </a:extLst>
          </p:cNvPr>
          <p:cNvSpPr txBox="1">
            <a:spLocks/>
          </p:cNvSpPr>
          <p:nvPr/>
        </p:nvSpPr>
        <p:spPr>
          <a:xfrm>
            <a:off x="4590854" y="2593072"/>
            <a:ext cx="6762946" cy="277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z. B. Bohrmaschinen, Leuchten usw., müssen so beschaffen sein, dass eine Gefährdung des Benutzers bei bestimmungsgemäßer Verwendung vermieden wird.</a:t>
            </a:r>
          </a:p>
          <a:p>
            <a:r>
              <a:rPr lang="de-DE" dirty="0"/>
              <a:t>Elektrische Betriebsmittel müssen mit dem  CE-Zeichen versehen sein. Der Hersteller bestätigt dadurch deren Konformität mit den Europäischen Richtlinien.  </a:t>
            </a:r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Beschaffung und Verwendung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6" name="Text Box 57">
            <a:extLst>
              <a:ext uri="{FF2B5EF4-FFF2-40B4-BE49-F238E27FC236}">
                <a16:creationId xmlns:a16="http://schemas.microsoft.com/office/drawing/2014/main" id="{20210E4A-D59F-BA73-0956-B520472663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67083" y="2245525"/>
            <a:ext cx="520188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0" tIns="0" rIns="360000" bIns="0" anchor="ctr" anchorCtr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de-DE" sz="2400" dirty="0">
                <a:solidFill>
                  <a:schemeClr val="accent1"/>
                </a:solidFill>
              </a:rPr>
              <a:t>Elektrische Betriebsmittel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83C298C-4836-4036-B4C4-78303F5C7507}"/>
              </a:ext>
            </a:extLst>
          </p:cNvPr>
          <p:cNvSpPr/>
          <p:nvPr/>
        </p:nvSpPr>
        <p:spPr>
          <a:xfrm>
            <a:off x="4086061" y="5771614"/>
            <a:ext cx="6703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rgbClr val="5F5F5F"/>
                </a:solidFill>
              </a:rPr>
              <a:t>© S. Specht</a:t>
            </a:r>
          </a:p>
        </p:txBody>
      </p:sp>
      <p:grpSp>
        <p:nvGrpSpPr>
          <p:cNvPr id="21" name="Gruppieren 1">
            <a:extLst>
              <a:ext uri="{FF2B5EF4-FFF2-40B4-BE49-F238E27FC236}">
                <a16:creationId xmlns:a16="http://schemas.microsoft.com/office/drawing/2014/main" id="{595DE560-6081-03D4-E108-0EF0A5FD72BB}"/>
              </a:ext>
            </a:extLst>
          </p:cNvPr>
          <p:cNvGrpSpPr/>
          <p:nvPr/>
        </p:nvGrpSpPr>
        <p:grpSpPr>
          <a:xfrm>
            <a:off x="913532" y="1903473"/>
            <a:ext cx="2803578" cy="2803578"/>
            <a:chOff x="947394" y="1996242"/>
            <a:chExt cx="2105025" cy="2105025"/>
          </a:xfrm>
        </p:grpSpPr>
        <p:sp>
          <p:nvSpPr>
            <p:cNvPr id="22" name="Ellipse gross">
              <a:extLst>
                <a:ext uri="{FF2B5EF4-FFF2-40B4-BE49-F238E27FC236}">
                  <a16:creationId xmlns:a16="http://schemas.microsoft.com/office/drawing/2014/main" id="{58927432-9EAE-FA4E-FE29-8329E745D1DD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3" name="Ellipse">
              <a:extLst>
                <a:ext uri="{FF2B5EF4-FFF2-40B4-BE49-F238E27FC236}">
                  <a16:creationId xmlns:a16="http://schemas.microsoft.com/office/drawing/2014/main" id="{C7CFF078-DAF8-7131-C4FC-A1955D366B74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5" descr="C:\Users\h.kueck.KI\AppData\Local\Microsoft\Windows\Temporary Internet Files\Content.IE5\1Z3IFURA\MC9003976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718" y="2817472"/>
            <a:ext cx="1499255" cy="1233715"/>
          </a:xfrm>
          <a:prstGeom prst="rect">
            <a:avLst/>
          </a:prstGeom>
          <a:noFill/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CB18EA1-443B-42CC-8D78-A4AC1EE9B518}"/>
              </a:ext>
            </a:extLst>
          </p:cNvPr>
          <p:cNvSpPr/>
          <p:nvPr/>
        </p:nvSpPr>
        <p:spPr>
          <a:xfrm>
            <a:off x="1980133" y="4862149"/>
            <a:ext cx="670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>
                <a:solidFill>
                  <a:srgbClr val="5F5F5F"/>
                </a:solidFill>
              </a:rPr>
              <a:t>© S. Specht</a:t>
            </a:r>
          </a:p>
          <a:p>
            <a:pPr lvl="0"/>
            <a:endParaRPr lang="de-DE" sz="800" dirty="0">
              <a:solidFill>
                <a:srgbClr val="5F5F5F"/>
              </a:solidFill>
            </a:endParaRPr>
          </a:p>
        </p:txBody>
      </p:sp>
      <p:grpSp>
        <p:nvGrpSpPr>
          <p:cNvPr id="24" name="Gruppieren 1">
            <a:extLst>
              <a:ext uri="{FF2B5EF4-FFF2-40B4-BE49-F238E27FC236}">
                <a16:creationId xmlns:a16="http://schemas.microsoft.com/office/drawing/2014/main" id="{A88720DF-C2B1-830B-C93F-9A1E026623CD}"/>
              </a:ext>
            </a:extLst>
          </p:cNvPr>
          <p:cNvGrpSpPr/>
          <p:nvPr/>
        </p:nvGrpSpPr>
        <p:grpSpPr>
          <a:xfrm>
            <a:off x="2757517" y="3772694"/>
            <a:ext cx="1998920" cy="1998920"/>
            <a:chOff x="947394" y="1996242"/>
            <a:chExt cx="2105025" cy="2105025"/>
          </a:xfrm>
        </p:grpSpPr>
        <p:sp>
          <p:nvSpPr>
            <p:cNvPr id="25" name="Ellipse gross">
              <a:extLst>
                <a:ext uri="{FF2B5EF4-FFF2-40B4-BE49-F238E27FC236}">
                  <a16:creationId xmlns:a16="http://schemas.microsoft.com/office/drawing/2014/main" id="{387E958B-07E9-DB4B-BFCA-16E7204D3FC7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6" name="Ellipse">
              <a:extLst>
                <a:ext uri="{FF2B5EF4-FFF2-40B4-BE49-F238E27FC236}">
                  <a16:creationId xmlns:a16="http://schemas.microsoft.com/office/drawing/2014/main" id="{BA4838BF-48EB-DD12-C970-034A845EA11C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946B1CC0-DB8A-41DF-948F-FB5903C43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68" y="4407721"/>
            <a:ext cx="728866" cy="7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5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Verhaltensregeln zur Vermeidung von Elektrounfällen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Vor Benutzung den einwandfreien Zustand kontrollieren</a:t>
            </a:r>
          </a:p>
          <a:p>
            <a:r>
              <a:rPr lang="de-DE" sz="1800" dirty="0"/>
              <a:t>Beschädigte elektrische Geräte oder Geräte ohne gültigen Prüfaufkleber dürfen nicht benutzt werden</a:t>
            </a:r>
          </a:p>
          <a:p>
            <a:r>
              <a:rPr lang="de-DE" sz="1800" dirty="0"/>
              <a:t>Vor Berührung auf Kennzeichnungen oder Absperrungen achten</a:t>
            </a:r>
          </a:p>
          <a:p>
            <a:r>
              <a:rPr lang="de-DE" sz="1800" dirty="0"/>
              <a:t>Stecker stets am Griff anfassen, nie an der Leitung ziehen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59259" y="4293096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Bitte so!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0DEBE52-E600-4987-A8F6-38604CFC03FF}"/>
              </a:ext>
            </a:extLst>
          </p:cNvPr>
          <p:cNvSpPr/>
          <p:nvPr/>
        </p:nvSpPr>
        <p:spPr>
          <a:xfrm>
            <a:off x="5028506" y="6213805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rgbClr val="5F5F5F"/>
                </a:solidFill>
              </a:rPr>
              <a:t>© S. Specht</a:t>
            </a:r>
          </a:p>
          <a:p>
            <a:pPr lvl="0"/>
            <a:endParaRPr lang="de-DE" sz="800" dirty="0">
              <a:solidFill>
                <a:srgbClr val="5F5F5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535A715-C866-4C40-B9F7-5403C6B4A18E}"/>
              </a:ext>
            </a:extLst>
          </p:cNvPr>
          <p:cNvSpPr/>
          <p:nvPr/>
        </p:nvSpPr>
        <p:spPr>
          <a:xfrm>
            <a:off x="8812181" y="6252523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rgbClr val="5F5F5F"/>
                </a:solidFill>
              </a:rPr>
              <a:t>© S. Specht</a:t>
            </a:r>
          </a:p>
          <a:p>
            <a:pPr lvl="0"/>
            <a:endParaRPr lang="de-DE" sz="800" dirty="0">
              <a:solidFill>
                <a:srgbClr val="5F5F5F"/>
              </a:solidFill>
            </a:endParaRPr>
          </a:p>
        </p:txBody>
      </p:sp>
      <p:grpSp>
        <p:nvGrpSpPr>
          <p:cNvPr id="17" name="Gruppieren 1">
            <a:extLst>
              <a:ext uri="{FF2B5EF4-FFF2-40B4-BE49-F238E27FC236}">
                <a16:creationId xmlns:a16="http://schemas.microsoft.com/office/drawing/2014/main" id="{6D433C66-C19B-D02F-0AF3-D8480DDC96FA}"/>
              </a:ext>
            </a:extLst>
          </p:cNvPr>
          <p:cNvGrpSpPr/>
          <p:nvPr/>
        </p:nvGrpSpPr>
        <p:grpSpPr>
          <a:xfrm>
            <a:off x="3020496" y="3420520"/>
            <a:ext cx="2803578" cy="2803578"/>
            <a:chOff x="947394" y="1996242"/>
            <a:chExt cx="2105025" cy="2105025"/>
          </a:xfrm>
        </p:grpSpPr>
        <p:sp>
          <p:nvSpPr>
            <p:cNvPr id="18" name="Ellipse gross">
              <a:extLst>
                <a:ext uri="{FF2B5EF4-FFF2-40B4-BE49-F238E27FC236}">
                  <a16:creationId xmlns:a16="http://schemas.microsoft.com/office/drawing/2014/main" id="{68BA2FE4-6B2A-6A9D-2199-9CEB72920D8E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rgbClr val="92D05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19" name="Ellipse">
              <a:extLst>
                <a:ext uri="{FF2B5EF4-FFF2-40B4-BE49-F238E27FC236}">
                  <a16:creationId xmlns:a16="http://schemas.microsoft.com/office/drawing/2014/main" id="{0710FCC1-F3ED-FBA7-DC07-5A98B608B739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ellipse">
              <a:avLst/>
            </a:prstGeom>
            <a:blipFill>
              <a:blip r:embed="rId2"/>
              <a:srcRect/>
              <a:stretch>
                <a:fillRect l="-18333" r="-18333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2">
            <a:extLst>
              <a:ext uri="{FF2B5EF4-FFF2-40B4-BE49-F238E27FC236}">
                <a16:creationId xmlns:a16="http://schemas.microsoft.com/office/drawing/2014/main" id="{98FF9504-19E3-E0D1-9B98-1713054CB5C1}"/>
              </a:ext>
            </a:extLst>
          </p:cNvPr>
          <p:cNvGrpSpPr/>
          <p:nvPr/>
        </p:nvGrpSpPr>
        <p:grpSpPr>
          <a:xfrm>
            <a:off x="6427362" y="3420520"/>
            <a:ext cx="2803578" cy="2803578"/>
            <a:chOff x="947394" y="1996242"/>
            <a:chExt cx="2105025" cy="2105025"/>
          </a:xfrm>
        </p:grpSpPr>
        <p:sp>
          <p:nvSpPr>
            <p:cNvPr id="21" name="Ellipse gross">
              <a:extLst>
                <a:ext uri="{FF2B5EF4-FFF2-40B4-BE49-F238E27FC236}">
                  <a16:creationId xmlns:a16="http://schemas.microsoft.com/office/drawing/2014/main" id="{5B329636-62BB-4F51-7BF2-8C72FC1E60C9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rgbClr val="C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2" name="Ellipse">
              <a:extLst>
                <a:ext uri="{FF2B5EF4-FFF2-40B4-BE49-F238E27FC236}">
                  <a16:creationId xmlns:a16="http://schemas.microsoft.com/office/drawing/2014/main" id="{AC6484F8-15F9-EE11-B170-E9076A3858BF}"/>
                </a:ext>
              </a:extLst>
            </p:cNvPr>
            <p:cNvSpPr/>
            <p:nvPr/>
          </p:nvSpPr>
          <p:spPr>
            <a:xfrm>
              <a:off x="1260014" y="2304768"/>
              <a:ext cx="1440000" cy="1440000"/>
            </a:xfrm>
            <a:prstGeom prst="ellipse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-23465" r="-23465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7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Arial" charset="0"/>
                <a:cs typeface="Arial" charset="0"/>
              </a:rPr>
              <a:t>Verhaltensregeln zur Vermeidung von Elektrounfällen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DBE7E20-56A7-BE42-CB03-9757F618463C}"/>
              </a:ext>
            </a:extLst>
          </p:cNvPr>
          <p:cNvGrpSpPr/>
          <p:nvPr/>
        </p:nvGrpSpPr>
        <p:grpSpPr>
          <a:xfrm>
            <a:off x="894678" y="1891727"/>
            <a:ext cx="720000" cy="720000"/>
            <a:chOff x="5565014" y="1844674"/>
            <a:chExt cx="1061972" cy="106196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86F5980-25F8-2BB9-DA2F-9B32E50E052B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AF058C8-D348-4D7D-78DB-5E6765187364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12" name="Grafik 11" descr="Gehen mit einfarbiger Füllung">
              <a:extLst>
                <a:ext uri="{FF2B5EF4-FFF2-40B4-BE49-F238E27FC236}">
                  <a16:creationId xmlns:a16="http://schemas.microsoft.com/office/drawing/2014/main" id="{FA823A13-9AEC-6BCB-2B7E-8A1C5DEF8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7FE5DAE-AD2D-8F38-E17B-31842D174F92}"/>
              </a:ext>
            </a:extLst>
          </p:cNvPr>
          <p:cNvGrpSpPr/>
          <p:nvPr/>
        </p:nvGrpSpPr>
        <p:grpSpPr>
          <a:xfrm>
            <a:off x="887641" y="2764572"/>
            <a:ext cx="720000" cy="720000"/>
            <a:chOff x="5565014" y="1844674"/>
            <a:chExt cx="1061972" cy="1061968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0A8BBA0-FFB9-C73D-10AD-1465C47E5270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BA6254C-E294-DF7C-AD1A-FA233321EE82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16" name="Grafik 15" descr="Wasser mit einfarbiger Füllung">
              <a:extLst>
                <a:ext uri="{FF2B5EF4-FFF2-40B4-BE49-F238E27FC236}">
                  <a16:creationId xmlns:a16="http://schemas.microsoft.com/office/drawing/2014/main" id="{F452E5DD-3B3D-ABD8-1F0B-D9354FAEC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DA29EDE-22CB-625A-6DEA-E5CCD952C91F}"/>
              </a:ext>
            </a:extLst>
          </p:cNvPr>
          <p:cNvGrpSpPr/>
          <p:nvPr/>
        </p:nvGrpSpPr>
        <p:grpSpPr>
          <a:xfrm>
            <a:off x="880604" y="3637417"/>
            <a:ext cx="720000" cy="720000"/>
            <a:chOff x="5565014" y="1844674"/>
            <a:chExt cx="1061972" cy="106196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F9FA296-7464-4B6D-C498-48C28040084E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A35C34E-73CE-719F-78FF-EDD5B16EED99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20" name="Grafik 19" descr="Hochspannung mit einfarbiger Füllung">
              <a:extLst>
                <a:ext uri="{FF2B5EF4-FFF2-40B4-BE49-F238E27FC236}">
                  <a16:creationId xmlns:a16="http://schemas.microsoft.com/office/drawing/2014/main" id="{CEA651CA-ED58-D693-FBF2-AFB8839B9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6F9F65A-194D-EFC6-1986-1740A632DE95}"/>
              </a:ext>
            </a:extLst>
          </p:cNvPr>
          <p:cNvGrpSpPr/>
          <p:nvPr/>
        </p:nvGrpSpPr>
        <p:grpSpPr>
          <a:xfrm>
            <a:off x="873567" y="4510262"/>
            <a:ext cx="720000" cy="720000"/>
            <a:chOff x="5565014" y="1844674"/>
            <a:chExt cx="1061972" cy="106196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E136195-CB89-B457-6C5E-87B99BDDB50B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8AC69E1-BE5B-E953-BEA5-782A41E9DFE6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24" name="Grafik 23" descr="Verbotsschild mit einfarbiger Füllung">
              <a:extLst>
                <a:ext uri="{FF2B5EF4-FFF2-40B4-BE49-F238E27FC236}">
                  <a16:creationId xmlns:a16="http://schemas.microsoft.com/office/drawing/2014/main" id="{E987A531-3B30-4A41-1FE7-67BBC6A2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F19D6009-24EF-3D1C-64C4-7E3D9F0CE6B5}"/>
              </a:ext>
            </a:extLst>
          </p:cNvPr>
          <p:cNvSpPr/>
          <p:nvPr/>
        </p:nvSpPr>
        <p:spPr>
          <a:xfrm>
            <a:off x="1896176" y="1891727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  <a:ea typeface="Arial" charset="0"/>
              </a:rPr>
              <a:t>Vorsicht, Stolpergefahr bei lose verlegten Leitungen </a:t>
            </a:r>
            <a:r>
              <a:rPr lang="mr-IN" sz="1800" dirty="0">
                <a:solidFill>
                  <a:schemeClr val="tx1"/>
                </a:solidFill>
                <a:ea typeface="Arial" charset="0"/>
              </a:rPr>
              <a:t>–</a:t>
            </a:r>
            <a:r>
              <a:rPr lang="de-DE" sz="1800" dirty="0">
                <a:solidFill>
                  <a:schemeClr val="tx1"/>
                </a:solidFill>
                <a:ea typeface="Arial" charset="0"/>
              </a:rPr>
              <a:t> diese immer außerhalb der Verkehrswege verlegen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A9767F5-C626-983F-E770-659E8F4877D5}"/>
              </a:ext>
            </a:extLst>
          </p:cNvPr>
          <p:cNvSpPr/>
          <p:nvPr/>
        </p:nvSpPr>
        <p:spPr>
          <a:xfrm>
            <a:off x="1896176" y="2764572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>
                <a:solidFill>
                  <a:schemeClr val="tx1"/>
                </a:solidFill>
                <a:ea typeface="Arial" charset="0"/>
              </a:rPr>
              <a:t>Nasse Hände oder Füße dürfen elektrische Geräte nicht bedienen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98D1178-4CE1-8941-2BBE-D0B0142B016F}"/>
              </a:ext>
            </a:extLst>
          </p:cNvPr>
          <p:cNvSpPr/>
          <p:nvPr/>
        </p:nvSpPr>
        <p:spPr>
          <a:xfrm>
            <a:off x="1896176" y="3637417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>
                <a:solidFill>
                  <a:schemeClr val="tx1"/>
                </a:solidFill>
                <a:ea typeface="Arial" charset="0"/>
              </a:rPr>
              <a:t>Nasse elektrische Anlagen dürfen nicht eingesetzt werden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901510B-49C1-D608-B3E8-6FF1E63E6482}"/>
              </a:ext>
            </a:extLst>
          </p:cNvPr>
          <p:cNvSpPr/>
          <p:nvPr/>
        </p:nvSpPr>
        <p:spPr>
          <a:xfrm>
            <a:off x="1896176" y="4510262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  <a:ea typeface="Arial" charset="0"/>
              </a:rPr>
              <a:t>Bei einem Elektrounfall sofort Spannung abschalten oder Stecker ziehen. Unter Spannung stehende Personen dürfen nicht berührt werden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47E3D1B-4C46-A2A1-7049-D864405345F3}"/>
              </a:ext>
            </a:extLst>
          </p:cNvPr>
          <p:cNvGrpSpPr/>
          <p:nvPr/>
        </p:nvGrpSpPr>
        <p:grpSpPr>
          <a:xfrm>
            <a:off x="873567" y="5383109"/>
            <a:ext cx="720000" cy="720000"/>
            <a:chOff x="5565014" y="1844674"/>
            <a:chExt cx="1061972" cy="1061968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97EFD-51FE-4D8B-7C7D-F39756D32B2C}"/>
                </a:ext>
              </a:extLst>
            </p:cNvPr>
            <p:cNvSpPr/>
            <p:nvPr/>
          </p:nvSpPr>
          <p:spPr>
            <a:xfrm>
              <a:off x="5565014" y="1844674"/>
              <a:ext cx="1061972" cy="1061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E79400F-497A-B47E-1E9C-A70034FC0802}"/>
                </a:ext>
              </a:extLst>
            </p:cNvPr>
            <p:cNvSpPr/>
            <p:nvPr/>
          </p:nvSpPr>
          <p:spPr>
            <a:xfrm>
              <a:off x="5656719" y="1936379"/>
              <a:ext cx="878562" cy="878558"/>
            </a:xfrm>
            <a:prstGeom prst="ellipse">
              <a:avLst/>
            </a:prstGeom>
            <a:solidFill>
              <a:schemeClr val="accent1"/>
            </a:solidFill>
            <a:ln w="5060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32" name="Grafik 31" descr="Informationen mit einfarbiger Füllung">
              <a:extLst>
                <a:ext uri="{FF2B5EF4-FFF2-40B4-BE49-F238E27FC236}">
                  <a16:creationId xmlns:a16="http://schemas.microsoft.com/office/drawing/2014/main" id="{8061ABA6-5439-4101-5566-A5FD4A32B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835121" y="2114780"/>
              <a:ext cx="521759" cy="521757"/>
            </a:xfrm>
            <a:prstGeom prst="rect">
              <a:avLst/>
            </a:prstGeom>
          </p:spPr>
        </p:pic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4FE476CC-1667-2945-A9B9-BFEBF8F4C4AD}"/>
              </a:ext>
            </a:extLst>
          </p:cNvPr>
          <p:cNvSpPr/>
          <p:nvPr/>
        </p:nvSpPr>
        <p:spPr>
          <a:xfrm>
            <a:off x="1896176" y="5383109"/>
            <a:ext cx="6487427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  <a:ea typeface="Arial" charset="0"/>
              </a:rPr>
              <a:t>Schäden oder Auffälligkeiten direkt melden</a:t>
            </a:r>
            <a:endParaRPr lang="de-DE" altLang="de-DE" sz="1800" dirty="0">
              <a:solidFill>
                <a:schemeClr val="tx1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8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 Regeln als Basis für elektrosicheres Arbeiten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accent1"/>
                </a:solidFill>
              </a:rPr>
              <a:t>Die 5 Sicherheitsregeln der Elektrotechnik für Arbeiten im spannungsfreien Zustand:</a:t>
            </a:r>
          </a:p>
          <a:p>
            <a:pPr marL="0" indent="0">
              <a:buNone/>
            </a:pPr>
            <a:r>
              <a:rPr lang="de-DE" dirty="0"/>
              <a:t>1. Regel: Anlage freischalten!</a:t>
            </a:r>
          </a:p>
          <a:p>
            <a:pPr marL="0" indent="0">
              <a:buNone/>
            </a:pPr>
            <a:r>
              <a:rPr lang="de-DE" dirty="0"/>
              <a:t>2. Regel: Gegen Wiedereinschalten sichern!</a:t>
            </a:r>
          </a:p>
          <a:p>
            <a:pPr marL="0" indent="0">
              <a:buNone/>
            </a:pPr>
            <a:r>
              <a:rPr lang="de-DE" dirty="0"/>
              <a:t>3. Regel: Spannungsfreiheit feststellen!</a:t>
            </a:r>
          </a:p>
          <a:p>
            <a:pPr marL="0" indent="0">
              <a:buNone/>
            </a:pPr>
            <a:r>
              <a:rPr lang="de-DE" dirty="0"/>
              <a:t>4. Regel: Erden und Kurzschließen!</a:t>
            </a:r>
          </a:p>
          <a:p>
            <a:pPr marL="0" indent="0">
              <a:buNone/>
            </a:pPr>
            <a:r>
              <a:rPr lang="de-DE" dirty="0"/>
              <a:t>5. Regel: Benachbarte, unter Spannung stehende Teile abdecken oder </a:t>
            </a:r>
            <a:r>
              <a:rPr lang="de-DE" dirty="0" err="1"/>
              <a:t>abschranken</a:t>
            </a:r>
            <a:r>
              <a:rPr lang="de-DE" dirty="0"/>
              <a:t>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73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bei Elektrounfällen zu tun?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 Elektrounfällen ist der erste Schritt, dass der Stromkreislauf unterbrochen wird. Ziehen Sie dafür das Gerät aus dem Netzstecker oder schalten Sie es aus.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218489" y="5167115"/>
            <a:ext cx="23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Sicherung / FI-Schalter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42960" y="5167115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Hauptschalter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59816" y="5167115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NOT-Halt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498389" y="5167115"/>
            <a:ext cx="252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Ziehen des Netzsteckers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699AC3-4AD5-4F82-BFC6-8F5EC9C6CD1A}"/>
              </a:ext>
            </a:extLst>
          </p:cNvPr>
          <p:cNvSpPr/>
          <p:nvPr/>
        </p:nvSpPr>
        <p:spPr>
          <a:xfrm>
            <a:off x="9631870" y="5922167"/>
            <a:ext cx="1720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rgbClr val="5F5F5F"/>
                </a:solidFill>
              </a:rPr>
              <a:t>© alle Bildrechte liegen bei S. Specht</a:t>
            </a:r>
          </a:p>
          <a:p>
            <a:pPr lvl="0"/>
            <a:endParaRPr lang="de-DE" sz="800" dirty="0">
              <a:solidFill>
                <a:srgbClr val="5F5F5F"/>
              </a:solidFill>
            </a:endParaRPr>
          </a:p>
        </p:txBody>
      </p:sp>
      <p:grpSp>
        <p:nvGrpSpPr>
          <p:cNvPr id="19" name="Gruppieren 1">
            <a:extLst>
              <a:ext uri="{FF2B5EF4-FFF2-40B4-BE49-F238E27FC236}">
                <a16:creationId xmlns:a16="http://schemas.microsoft.com/office/drawing/2014/main" id="{85CB1872-FAE9-B2CD-D679-12BDC59B886F}"/>
              </a:ext>
            </a:extLst>
          </p:cNvPr>
          <p:cNvGrpSpPr/>
          <p:nvPr/>
        </p:nvGrpSpPr>
        <p:grpSpPr>
          <a:xfrm>
            <a:off x="1218489" y="2697508"/>
            <a:ext cx="2302092" cy="2302092"/>
            <a:chOff x="947394" y="1996242"/>
            <a:chExt cx="2105025" cy="2105025"/>
          </a:xfrm>
        </p:grpSpPr>
        <p:sp>
          <p:nvSpPr>
            <p:cNvPr id="20" name="Ellipse gross">
              <a:extLst>
                <a:ext uri="{FF2B5EF4-FFF2-40B4-BE49-F238E27FC236}">
                  <a16:creationId xmlns:a16="http://schemas.microsoft.com/office/drawing/2014/main" id="{AF7E2E55-A61D-E76A-6342-22F22BFBEFEE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1" name="Ellipse">
              <a:extLst>
                <a:ext uri="{FF2B5EF4-FFF2-40B4-BE49-F238E27FC236}">
                  <a16:creationId xmlns:a16="http://schemas.microsoft.com/office/drawing/2014/main" id="{BB819B45-E9E5-D71A-5D0B-E9EB134AFAD9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roundRect">
              <a:avLst/>
            </a:prstGeom>
            <a:blipFill>
              <a:blip r:embed="rId2"/>
              <a:srcRect/>
              <a:stretch>
                <a:fillRect l="-10849" r="-30697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1">
            <a:extLst>
              <a:ext uri="{FF2B5EF4-FFF2-40B4-BE49-F238E27FC236}">
                <a16:creationId xmlns:a16="http://schemas.microsoft.com/office/drawing/2014/main" id="{B6F2FAA8-519D-549D-0D0F-8ACE2D7AAB1F}"/>
              </a:ext>
            </a:extLst>
          </p:cNvPr>
          <p:cNvGrpSpPr/>
          <p:nvPr/>
        </p:nvGrpSpPr>
        <p:grpSpPr>
          <a:xfrm>
            <a:off x="3674535" y="2697508"/>
            <a:ext cx="2302092" cy="2302092"/>
            <a:chOff x="947394" y="1996242"/>
            <a:chExt cx="2105025" cy="2105025"/>
          </a:xfrm>
        </p:grpSpPr>
        <p:sp>
          <p:nvSpPr>
            <p:cNvPr id="23" name="Ellipse gross">
              <a:extLst>
                <a:ext uri="{FF2B5EF4-FFF2-40B4-BE49-F238E27FC236}">
                  <a16:creationId xmlns:a16="http://schemas.microsoft.com/office/drawing/2014/main" id="{B4488DF2-2C6A-7B2D-2C27-886D4E870B51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4" name="Ellipse">
              <a:extLst>
                <a:ext uri="{FF2B5EF4-FFF2-40B4-BE49-F238E27FC236}">
                  <a16:creationId xmlns:a16="http://schemas.microsoft.com/office/drawing/2014/main" id="{716C154B-B5EC-AEC9-B290-86F634922361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roundRect">
              <a:avLst/>
            </a:prstGeom>
            <a:blipFill>
              <a:blip r:embed="rId3"/>
              <a:srcRect/>
              <a:stretch>
                <a:fillRect t="-6164" b="-6164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1">
            <a:extLst>
              <a:ext uri="{FF2B5EF4-FFF2-40B4-BE49-F238E27FC236}">
                <a16:creationId xmlns:a16="http://schemas.microsoft.com/office/drawing/2014/main" id="{E75ECFBF-C6C8-33A6-532B-71FA086C89AC}"/>
              </a:ext>
            </a:extLst>
          </p:cNvPr>
          <p:cNvGrpSpPr/>
          <p:nvPr/>
        </p:nvGrpSpPr>
        <p:grpSpPr>
          <a:xfrm>
            <a:off x="6130581" y="2697508"/>
            <a:ext cx="2302092" cy="2302092"/>
            <a:chOff x="947394" y="1996242"/>
            <a:chExt cx="2105025" cy="2105025"/>
          </a:xfrm>
        </p:grpSpPr>
        <p:sp>
          <p:nvSpPr>
            <p:cNvPr id="26" name="Ellipse gross">
              <a:extLst>
                <a:ext uri="{FF2B5EF4-FFF2-40B4-BE49-F238E27FC236}">
                  <a16:creationId xmlns:a16="http://schemas.microsoft.com/office/drawing/2014/main" id="{46CACB68-12D6-4DE8-33BE-5B113CC80FEE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27" name="Ellipse">
              <a:extLst>
                <a:ext uri="{FF2B5EF4-FFF2-40B4-BE49-F238E27FC236}">
                  <a16:creationId xmlns:a16="http://schemas.microsoft.com/office/drawing/2014/main" id="{AC627940-745F-5A5C-5110-7859791CD033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roundRect">
              <a:avLst/>
            </a:prstGeom>
            <a:blipFill>
              <a:blip r:embed="rId4"/>
              <a:srcRect/>
              <a:stretch>
                <a:fillRect t="-1842" b="-1842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ieren 1">
            <a:extLst>
              <a:ext uri="{FF2B5EF4-FFF2-40B4-BE49-F238E27FC236}">
                <a16:creationId xmlns:a16="http://schemas.microsoft.com/office/drawing/2014/main" id="{2D56FDDF-1430-3D7C-3667-E8965074BB4E}"/>
              </a:ext>
            </a:extLst>
          </p:cNvPr>
          <p:cNvGrpSpPr/>
          <p:nvPr/>
        </p:nvGrpSpPr>
        <p:grpSpPr>
          <a:xfrm>
            <a:off x="8586628" y="2697508"/>
            <a:ext cx="2302092" cy="2302092"/>
            <a:chOff x="947394" y="1996242"/>
            <a:chExt cx="2105025" cy="2105025"/>
          </a:xfrm>
        </p:grpSpPr>
        <p:sp>
          <p:nvSpPr>
            <p:cNvPr id="29" name="Ellipse gross">
              <a:extLst>
                <a:ext uri="{FF2B5EF4-FFF2-40B4-BE49-F238E27FC236}">
                  <a16:creationId xmlns:a16="http://schemas.microsoft.com/office/drawing/2014/main" id="{9F121C69-193B-8120-CBCF-E01285C73516}"/>
                </a:ext>
              </a:extLst>
            </p:cNvPr>
            <p:cNvSpPr/>
            <p:nvPr/>
          </p:nvSpPr>
          <p:spPr>
            <a:xfrm>
              <a:off x="947394" y="1996242"/>
              <a:ext cx="2105025" cy="21050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schemeClr val="tx2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30" name="Ellipse">
              <a:extLst>
                <a:ext uri="{FF2B5EF4-FFF2-40B4-BE49-F238E27FC236}">
                  <a16:creationId xmlns:a16="http://schemas.microsoft.com/office/drawing/2014/main" id="{4880F40B-9FDF-1608-67E1-2F9080858F5E}"/>
                </a:ext>
              </a:extLst>
            </p:cNvPr>
            <p:cNvSpPr/>
            <p:nvPr/>
          </p:nvSpPr>
          <p:spPr>
            <a:xfrm>
              <a:off x="1261905" y="2304768"/>
              <a:ext cx="1440000" cy="1440000"/>
            </a:xfrm>
            <a:prstGeom prst="roundRect">
              <a:avLst/>
            </a:prstGeom>
            <a:blipFill>
              <a:blip r:embed="rId5"/>
              <a:srcRect/>
              <a:stretch>
                <a:fillRect l="-16750" r="-16750"/>
              </a:stretch>
            </a:blipFill>
            <a:ln>
              <a:noFill/>
            </a:ln>
            <a:effectLst>
              <a:innerShdw blurRad="63500" dist="50800" dir="135000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81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Unterbrechung nicht möglich?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Stellen Sie sich auf einen isolierten Untergrund</a:t>
            </a:r>
            <a:br>
              <a:rPr lang="de-DE" dirty="0"/>
            </a:br>
            <a:r>
              <a:rPr lang="de-DE" dirty="0"/>
              <a:t>(trockenes Holz, dicke trockene Pappe …)</a:t>
            </a:r>
          </a:p>
          <a:p>
            <a:r>
              <a:rPr lang="de-DE" dirty="0"/>
              <a:t>Benutzen Sie einen trockenen, nicht leitenden Gegenstand </a:t>
            </a:r>
            <a:br>
              <a:rPr lang="de-DE" dirty="0"/>
            </a:br>
            <a:r>
              <a:rPr lang="de-DE" dirty="0"/>
              <a:t>(z. B. Besen, Holzlatte), um den Verunfallten von der Stromzufuhr zu trennen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13" name="Gruppieren 15">
            <a:extLst>
              <a:ext uri="{FF2B5EF4-FFF2-40B4-BE49-F238E27FC236}">
                <a16:creationId xmlns:a16="http://schemas.microsoft.com/office/drawing/2014/main" id="{4274335C-1348-6735-935C-9C0435DBB4B2}"/>
              </a:ext>
            </a:extLst>
          </p:cNvPr>
          <p:cNvGrpSpPr/>
          <p:nvPr/>
        </p:nvGrpSpPr>
        <p:grpSpPr>
          <a:xfrm>
            <a:off x="6170359" y="1825625"/>
            <a:ext cx="5181600" cy="3786588"/>
            <a:chOff x="1907704" y="2708920"/>
            <a:chExt cx="5256584" cy="3766602"/>
          </a:xfrm>
        </p:grpSpPr>
        <p:pic>
          <p:nvPicPr>
            <p:cNvPr id="14" name="Grafik 5" descr="Fotolia_24556986_L_Henrie.jpg">
              <a:extLst>
                <a:ext uri="{FF2B5EF4-FFF2-40B4-BE49-F238E27FC236}">
                  <a16:creationId xmlns:a16="http://schemas.microsoft.com/office/drawing/2014/main" id="{AD60DE1C-0259-DA0B-9C29-D0F21FA0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2708920"/>
              <a:ext cx="5256584" cy="3766602"/>
            </a:xfrm>
            <a:prstGeom prst="rect">
              <a:avLst/>
            </a:prstGeom>
          </p:spPr>
        </p:pic>
        <p:cxnSp>
          <p:nvCxnSpPr>
            <p:cNvPr id="15" name="Gerade Verbindung 7">
              <a:extLst>
                <a:ext uri="{FF2B5EF4-FFF2-40B4-BE49-F238E27FC236}">
                  <a16:creationId xmlns:a16="http://schemas.microsoft.com/office/drawing/2014/main" id="{4ED55AD8-C42B-FCB8-4233-54A862C532FC}"/>
                </a:ext>
              </a:extLst>
            </p:cNvPr>
            <p:cNvCxnSpPr/>
            <p:nvPr/>
          </p:nvCxnSpPr>
          <p:spPr>
            <a:xfrm flipV="1">
              <a:off x="4860032" y="6021288"/>
              <a:ext cx="2232248" cy="216024"/>
            </a:xfrm>
            <a:prstGeom prst="line">
              <a:avLst/>
            </a:prstGeom>
            <a:ln w="1270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771149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Xperts">
  <a:themeElements>
    <a:clrScheme name="SafetyXperts">
      <a:dk1>
        <a:srgbClr val="5F5F5F"/>
      </a:dk1>
      <a:lt1>
        <a:sysClr val="window" lastClr="FFFFFF"/>
      </a:lt1>
      <a:dk2>
        <a:srgbClr val="4A4A4B"/>
      </a:dk2>
      <a:lt2>
        <a:srgbClr val="A5A5A5"/>
      </a:lt2>
      <a:accent1>
        <a:srgbClr val="42A0DE"/>
      </a:accent1>
      <a:accent2>
        <a:srgbClr val="2A6BFF"/>
      </a:accent2>
      <a:accent3>
        <a:srgbClr val="2632FF"/>
      </a:accent3>
      <a:accent4>
        <a:srgbClr val="3F4044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afetyXpe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Xperts" id="{38EC8886-3E08-44FC-86BB-7BDBDE940EFF}" vid="{BFAE7079-8FE6-44E2-9E81-B43BD5DC6D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bb3f655-f267-4a84-b742-532fbc77d0ab" xsi:nil="true"/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  <SharedWithUsers xmlns="f5f3c0c8-cb47-4a26-91a1-a44bb4539247">
      <UserInfo>
        <DisplayName>CC - Chand Chopra</DisplayName>
        <AccountId>200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6" ma:contentTypeDescription="Ein neues Dokument erstellen." ma:contentTypeScope="" ma:versionID="b48c60bcb5f7d428e64c16f8b40588d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dfa5347d09fbae1c92fe6be18fe04650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E437F-706D-47C2-91FD-431A48A5CAA5}">
  <ds:schemaRefs>
    <ds:schemaRef ds:uri="http://schemas.microsoft.com/office/2006/metadata/properties"/>
    <ds:schemaRef ds:uri="http://schemas.microsoft.com/office/infopath/2007/PartnerControls"/>
    <ds:schemaRef ds:uri="f5fdca2d-2769-412b-bb74-d9f19e9a75de"/>
    <ds:schemaRef ds:uri="bbb3f655-f267-4a84-b742-532fbc77d0ab"/>
    <ds:schemaRef ds:uri="f5f3c0c8-cb47-4a26-91a1-a44bb4539247"/>
  </ds:schemaRefs>
</ds:datastoreItem>
</file>

<file path=customXml/itemProps2.xml><?xml version="1.0" encoding="utf-8"?>
<ds:datastoreItem xmlns:ds="http://schemas.openxmlformats.org/officeDocument/2006/customXml" ds:itemID="{1B9EC102-D61A-485E-8B90-FE3B7B1B6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D46939-2A20-422C-A0E6-55913002A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SafetyXperts</Template>
  <TotalTime>0</TotalTime>
  <Words>664</Words>
  <Application>Microsoft Macintosh PowerPoint</Application>
  <PresentationFormat>Breitbild</PresentationFormat>
  <Paragraphs>105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 Semilight</vt:lpstr>
      <vt:lpstr>Symbol</vt:lpstr>
      <vt:lpstr>Wingdings</vt:lpstr>
      <vt:lpstr>SafetyXperts</vt:lpstr>
      <vt:lpstr>Umgang mit elektrischen Geräten</vt:lpstr>
      <vt:lpstr>Elektrische Gefährdung bedeutet Lebensgefahr!</vt:lpstr>
      <vt:lpstr>Schutz vor elektrischer Gefährdung</vt:lpstr>
      <vt:lpstr>Beschaffung und Verwendung</vt:lpstr>
      <vt:lpstr>Verhaltensregeln zur Vermeidung von Elektrounfällen</vt:lpstr>
      <vt:lpstr>Verhaltensregeln zur Vermeidung von Elektrounfällen</vt:lpstr>
      <vt:lpstr>5 Regeln als Basis für elektrosicheres Arbeiten</vt:lpstr>
      <vt:lpstr>Was ist bei Elektrounfällen zu tun?</vt:lpstr>
      <vt:lpstr>Unterbrechung nicht möglich?</vt:lpstr>
      <vt:lpstr>Erste Hilfe bei Elektrounfällen</vt:lpstr>
      <vt:lpstr>Atmung und Puls vorhanden</vt:lpstr>
      <vt:lpstr>Keine Atmung, kein Puls</vt:lpstr>
      <vt:lpstr>Notruf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Umgang mit elektrischen Geräten</dc:title>
  <dc:creator>KSc - Katharina Schnoor</dc:creator>
  <cp:lastModifiedBy>Uta Otterbach</cp:lastModifiedBy>
  <cp:revision>7</cp:revision>
  <dcterms:created xsi:type="dcterms:W3CDTF">2022-06-08T09:49:39Z</dcterms:created>
  <dcterms:modified xsi:type="dcterms:W3CDTF">2022-11-29T01:12:51Z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Order">
    <vt:r8>1499900</vt:r8>
  </property>
  <property fmtid="{D5CDD505-2E9C-101B-9397-08002B2CF9AE}" pid="4" name="SharedWithUsers">
    <vt:lpwstr>200;#CC - Chand Chopra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